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6" r:id="rId3"/>
    <p:sldId id="403" r:id="rId4"/>
    <p:sldId id="414" r:id="rId5"/>
    <p:sldId id="416" r:id="rId6"/>
    <p:sldId id="431" r:id="rId7"/>
    <p:sldId id="449" r:id="rId8"/>
    <p:sldId id="470" r:id="rId9"/>
    <p:sldId id="486" r:id="rId10"/>
    <p:sldId id="506" r:id="rId11"/>
    <p:sldId id="550" r:id="rId12"/>
    <p:sldId id="601" r:id="rId13"/>
    <p:sldId id="603" r:id="rId14"/>
    <p:sldId id="608" r:id="rId15"/>
    <p:sldId id="611" r:id="rId16"/>
    <p:sldId id="627" r:id="rId17"/>
    <p:sldId id="632" r:id="rId18"/>
    <p:sldId id="651" r:id="rId19"/>
    <p:sldId id="654" r:id="rId20"/>
    <p:sldId id="667" r:id="rId21"/>
    <p:sldId id="674" r:id="rId22"/>
    <p:sldId id="697" r:id="rId23"/>
    <p:sldId id="716" r:id="rId24"/>
    <p:sldId id="720" r:id="rId25"/>
    <p:sldId id="744" r:id="rId26"/>
    <p:sldId id="762" r:id="rId27"/>
    <p:sldId id="764" r:id="rId28"/>
    <p:sldId id="359" r:id="rId29"/>
  </p:sldIdLst>
  <p:sldSz cx="9144000" cy="6858000" type="screen4x3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538" autoAdjust="0"/>
  </p:normalViewPr>
  <p:slideViewPr>
    <p:cSldViewPr>
      <p:cViewPr varScale="1">
        <p:scale>
          <a:sx n="111" d="100"/>
          <a:sy n="111" d="100"/>
        </p:scale>
        <p:origin x="153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7939A217-F63D-4D82-9FC5-8A4B68C6816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0B5203-513C-46D3-AA24-EF7B746F0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0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DFF97B29-BB46-4C93-A7A4-12FFB28DED77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149" y="9425567"/>
            <a:ext cx="2940844" cy="496173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F2117294-C1D6-4163-95D3-0CB7D4D75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95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0398D-D427-D127-BAB0-5151BBB4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B676F4-3C4E-E1FC-09B4-A66CB689B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864A152-52B8-329E-9AB1-08352B99F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B5FB3D-5C1D-F695-A63F-26C5EE8BA7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3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CCA5-064D-AE57-E8E9-062C33A7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81116DA-899D-C705-0A45-75ECF4BEC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75E3397-DF5E-5847-7525-9F692CCEF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6C97A5-0253-0573-3608-FD02E6F209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2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07336-BE12-8BB0-EB2E-6CB12FFC9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E142D3-E253-FC65-3BAB-D4E2135CB1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44C6B39-15C4-DC3A-E173-7053414A9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B131C3-9658-ACA7-5A6D-80CE403A2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544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5918D-2198-93BC-F82D-1B2FDC527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9B4EB79-9F30-0712-8436-92BCA0A19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3E7AE79-F90A-E1BF-A495-90121E6BE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05CDE-FAFB-107A-4410-0C91FE0682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03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D360-4A47-B34D-1EED-454FE09EA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854820E-33EB-A153-A847-BBF97BEE3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6253015-7400-3DC5-833F-71E3779F4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F61E03-C8FF-C0B0-2479-732CEDC58C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4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5D276-1CCB-EAE6-1BBD-95B8A7F76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207D7BB-9196-1D3C-B026-5114EE231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321D7D-8629-26DA-3CA0-A87925453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4C5697-FB14-FCD7-EFED-503D667BB4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9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C0E51-C3E1-746C-5E89-B8E8177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D994CD-686E-D89B-E028-F842D61A8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4457A94-29B5-3FED-C761-EFE8692E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075CD9-D627-4962-7DF5-A73E72CA0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4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51257-BFC5-5DEC-D0CD-7A4250154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F91B70A-AC51-867A-82E8-E0B868E96A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EFC1ABE-5585-DD04-28A9-89A029270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5A97D-A2B2-AA3A-8FEB-BF67284634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48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6E0F7-0EEC-DDF2-0ACC-52BDA2531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03537C1-E665-93F4-063E-9A8559824E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7BD1F1-E67C-62E4-EA9E-845BF9222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560A9A-DA25-44E1-69A5-B3B4BF2115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33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E3EAA-E0F5-2AD0-5D3D-537DBD5FE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7AE2773-BCD7-B7AD-B10D-8A625D9C2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863EA84-C59F-BC74-A4E0-2930C4B67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86E9A4-3537-503C-DA1F-F62AE97EAE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17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29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C8103-244D-8B3A-5EB8-88A5E9A5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1ABA3B1-1CC9-B0D6-5422-A5BC430A3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56D99AF-18C1-2CD8-2915-1E3BBFEB0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253EE7-6851-2EEF-496D-D652F9CEB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94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82D99-EABF-184F-39A4-45FB9481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02A9993-4EA7-5DFC-69B1-B62AF760A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AAB433-2A4E-5789-913C-633CF8127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24AF02-2239-52A1-2D83-0F5145AF4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68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B874-8146-7947-78AF-CD195114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6D32119-59B1-0234-12D3-62E4A3925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EF5A18-9C56-8731-57D9-719424C36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EF9F05-8A7B-2EE4-C925-7A25A614B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13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8FAB7-C38A-798E-2023-EA70B141C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0FA3D40-A509-93E1-8677-16EF7E3C8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FA2D49F-9EA6-4DD1-7505-820F0991F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6986FC-42CD-14EC-D029-A225D83E3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464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862D9-F543-075F-4537-BAF9BDE13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FD247AD-D8CC-B71B-159B-A3A1591957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8BEE607-6E8F-0987-67BE-C105CA411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AC2622-8773-0DEC-DC03-F00D61E61E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80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A422F-2480-5364-C51C-2C41065DF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4B4BCC-4DF5-BC34-B613-5B5FA9841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F33FEC-FBB3-BD21-5EAB-F6B45655B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C095FC-9CBD-14E7-D767-3322775F4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80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6295D-9554-68C9-3499-D13B51EFB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53D03C0-5AE4-10A9-A8D7-251109169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D1D7DC1-2713-20C7-86CD-8864D8CD4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A09328-28C9-59B9-2314-C3F9ADC5A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8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BD97-B9AD-B726-63DA-EE6067F3F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0A06F91-719A-252E-8EB0-0ADCECD9C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058FF01-CB2C-E71A-6203-41BDB2FBC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09C30-B6F1-3AF2-4865-DA083F52B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81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99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9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2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028BF-DB6D-2968-B59B-1D5D3C241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3BFA99-C6D1-543D-1B1A-41ED0F3E5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9453C80-3B31-9A50-01C0-740603841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2CA605-AD69-D25C-50AC-CAF3C0F54F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51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7267D-7A93-F6C0-E57A-FAD919EC7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C4227C-ADAC-9CC8-AFA1-4F5BFB51D4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BA40232-7B01-2A18-946F-5B0ECEA7B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D31AE9-CD98-E7BD-9764-C4E317A25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63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C9B6-0FC3-FE7C-884F-3A8B6E12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F08A3BA-D423-68CD-FEC8-F909DEC2ED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235CE7-2F5E-C3A4-A910-53BF131D6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CF38F5-0CA0-C981-BBA0-1B1E8DE8E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69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592B0-A851-D386-5642-957F0944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79EECB0-6AA0-C7A2-BB23-8E01F2970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F87D92B-338E-F26B-33D5-EF6662B81F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B205A-059B-3B9B-7893-23397B5176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17294-C1D6-4163-95D3-0CB7D4D75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2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7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0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7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4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8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5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C3A-C1C6-4C77-A6F8-0D0041E101A2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4EC-074B-496B-BCA2-311EA1DE4E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888-kupalovtsy-prinyali-uchastie-v-diskussionnoj-ploshchadke-bisi.html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323-arkhiepiskop-antonij-obsudil-semejnye-tsennosti-so-studentami-grgu-imeni-yanki-kupaly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747-v-kupalovskom-universitete-obsudili-nauchnye-razrabotki-s-predstavitelem-realnogo-sektora-ekonomiki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0755-rasshiryaem-geografiyu-molodezhnogo-sotrudnichestva-kupalovets-prinyal-uchastie-v-iii-sezde-malykh-gorodov-nizhegorodskoj-i-grodnenskoj-oblastej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8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0828-innovatsionnyj-podkhod-i-ustojchivyj-rost-kupalovtsy-prinyali-uchastie-vo-vtorom-natsionalnom-forume-po-ustojchivomu-razvitiyu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hyperlink" Target="https://www.grsu.by/component/k2/item/50866-fotofakt-v-grodno-universitete-sostoyalas-aktsiya-pamyat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3.jpeg"/><Relationship Id="rId5" Type="http://schemas.microsoft.com/office/2007/relationships/hdphoto" Target="../media/hdphoto4.wdp"/><Relationship Id="rId10" Type="http://schemas.openxmlformats.org/officeDocument/2006/relationships/image" Target="../media/image42.jpeg"/><Relationship Id="rId4" Type="http://schemas.openxmlformats.org/officeDocument/2006/relationships/image" Target="../media/image9.pn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8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126-na-zashchite-interesov-gosudarstva-i-naroda-v-grgu-imeni-yanki-kupaly-proshel-kruglyj-stol-s-komitetom-goskontrolya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51380-kupalovtsy-stali-nastavnikami-oblastnogo-mediaintensiva-dlya-molodezh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8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656-v-grgu-imeni-yanki-kupaly-podpisali-chetyrekhstoronnij-dogovor-o-sotrudnichestve-posvyashchennom-rabote-inzhenernykh-klassov.html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8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688-kupalovskij-universitet-otmechen-diplomom-regionalnoj-universalnoj-vystavki-dostizhenij-goroda-grodno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su.by/component/k2/item/48595-kupalovtsy-proveli-ekologo-obrazovatelnoe-i-proforientatsionnoe-meropriyatie-v-zakaznike-ozery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8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1961-kupalovtsy-predstavili-alma-mater-na-festivale-den-nauchnoj-molodezhi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8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027-kupalovtsy-prinyali-uchastie-v-mezhdunarodnoj-vystavke-tekhnologij-i-innovatsij-v-promyshlennosti-tekhinnoprom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383-pervyj-prorektor-grgu-imeni-yanki-kupaly-prinimaet-uchastie-v-zasedanii-kollegii-ministerstva-obrazovaniya-respubliki-belarus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8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52581-grgu-imeni-yanki-kupaly-zaklyuchil-dogovor-s-volkovysskim-rajonnym-ispolnitelnym-komitetom.htm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2754-v-grgu-imeni-yanki-kupaly-podpisali-programmu-sotrudnichestva-s-voronovskim-rajonnym-ispolnitelnym-komiteto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8.pn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071-grgu-imeni-yanki-kupaly-podpisal-trekhstoronnij-dogovor-o-sotrudnichestve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8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hyperlink" Target="https://www.grsu.by/component/k2/item/53301-v-grgu-imeni-yanki-kupaly-sostoyalsya-otkrytyj-dialog-kupalovtsev-s-gubernatorom-grodnenskoj-oblasti-vladimirom-karanikom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hyperlink" Target="https://www.grsu.by/component/k2/item/53320-molodezh-i-vybory-pomoshchnik-prezidenta-respubliki-belarus-inspektor-po-grodnenskoj-oblasti-yurij-karaev-vstretilsya-s-kupalovtsami.html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74.jpeg"/><Relationship Id="rId5" Type="http://schemas.microsoft.com/office/2007/relationships/hdphoto" Target="../media/hdphoto4.wdp"/><Relationship Id="rId10" Type="http://schemas.openxmlformats.org/officeDocument/2006/relationships/image" Target="../media/image73.jpeg"/><Relationship Id="rId4" Type="http://schemas.openxmlformats.org/officeDocument/2006/relationships/image" Target="../media/image9.png"/><Relationship Id="rId9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5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6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743-kupalovtsy-prinyali-uchastie-v-vyezdnom-zasedanii-obshchestvennogo-koordinatsionnogo-ekologicheskogo-soveta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hyperlink" Target="https://www.grsu.by/component/k2/item/48828-rektor-kupalovskogo-universiteta-vstretilas-s-gimnazistami-v-ramkakh-proekta-shag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831-uchenie-svet-v-grgu-imeni-yanki-kupaly-startovala-shkola-yunogo-sotsiologa-2024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8936-studenty-kupalovtsy-posetili-filial-grodnoenergo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060-v-grgu-imeni-yanki-kupaly-sostoyalas-vstrecha-nachalnika-uvd-grodnenskogo-oblispolkoma-general-majora-militsii-dmitriya-rezenkova-s-rabotnikami-universiteta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8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156-v-grgu-imeni-yanki-kupaly-sostoyalas-vstrecha-predsedatelya-grodnenskogo-oblispolkoma-vladimira-karanika-so-studentami-i-prepodavatelyam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hyperlink" Target="https://www.grsu.by/component/k2/item/49560-v-grgu-imeni-yanki-kupaly-proshlo-meropriyatie-kupalovtsy-pomnyat-posvyashchennoe-81-letiyu-khatynskoj-tragedi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Subtitle 31">
            <a:extLst>
              <a:ext uri="{FF2B5EF4-FFF2-40B4-BE49-F238E27FC236}">
                <a16:creationId xmlns:a16="http://schemas.microsoft.com/office/drawing/2014/main" id="{AF782006-E618-4A9E-ACF4-6A6CC766E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656" y="4855024"/>
            <a:ext cx="6010253" cy="923330"/>
          </a:xfrm>
        </p:spPr>
        <p:txBody>
          <a:bodyPr anchor="t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Impact" pitchFamily="34" charset="0"/>
              </a:rPr>
              <a:t>Цель 11: Обеспечение открытости, безопасности, жизнестойкости и экологической устойчивости городов и населённых пунктов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38F1D3-AE06-426F-A875-9F931DCBCFF6}"/>
              </a:ext>
            </a:extLst>
          </p:cNvPr>
          <p:cNvSpPr txBox="1"/>
          <p:nvPr/>
        </p:nvSpPr>
        <p:spPr>
          <a:xfrm>
            <a:off x="-396552" y="3103800"/>
            <a:ext cx="7128792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Цели ООН в области устойчивого развития</a:t>
            </a:r>
            <a:endParaRPr lang="ru-RU" sz="4800" dirty="0">
              <a:solidFill>
                <a:schemeClr val="bg1"/>
              </a:solidFill>
              <a:effectLst>
                <a:outerShdw blurRad="50800" dist="25400" dir="2700000" algn="tl" rotWithShape="0">
                  <a:prstClr val="black">
                    <a:alpha val="72000"/>
                  </a:prstClr>
                </a:outerShdw>
              </a:effectLst>
              <a:latin typeface="Impact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39" y="3187539"/>
            <a:ext cx="2974314" cy="27871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164288" y="4284385"/>
            <a:ext cx="1196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344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FA923-044C-8C26-29D0-93558C53D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5C1CBD-2641-A04F-D3CD-33ED29002FD3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3AAC491-AB4F-C022-CEA5-561EB3A75D2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3912A0E-A18D-7962-93C7-7BB5C1E682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40DA49C-A9E1-8146-AC77-FE5693A14EA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5BD5E0F-D0E7-2B2C-C4C0-F07A0500F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DFBFA05-6B0A-C305-2A31-7FABA0F58211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E8376C6-940B-FCB3-BBBD-249C0611F6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A078BF5-994E-0BFF-C326-9CA26DC90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AA9AFB7-DB66-A5F7-7A92-DC1AC82276A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F9A01A9-BFDE-D0E8-FD74-626656040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1129420-DFE6-BCDE-4A9B-41B26AEACE4C}"/>
              </a:ext>
            </a:extLst>
          </p:cNvPr>
          <p:cNvSpPr txBox="1"/>
          <p:nvPr/>
        </p:nvSpPr>
        <p:spPr>
          <a:xfrm>
            <a:off x="741441" y="105252"/>
            <a:ext cx="61644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Дискуссионная площадка БИСИ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45121E-2E53-F892-8725-FE967C341369}"/>
              </a:ext>
            </a:extLst>
          </p:cNvPr>
          <p:cNvSpPr txBox="1"/>
          <p:nvPr/>
        </p:nvSpPr>
        <p:spPr>
          <a:xfrm>
            <a:off x="154080" y="1028880"/>
            <a:ext cx="554778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Гродненском отделении БИСИ прошла дискуссионная площадка «Молодежь и политика: актуальная повестка» с участием директора института Олега Макарова, аналитиков и экспертов БИСИ, студентов и преподавателей Гродненского государственного университета имени Янки Купалы.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Молодых людей интересовали нюансы профессии аналитика, направления работы БИСИ, проведение социологических исследований на региональном уровне.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Ключевым элементом встречи стало обсуждение основных общественно-политических событий страны, включая предстоящее Всебелорусское народное собрание. Студенческая молодежь заострила внимание на необходимости обсуждения актуальной повестки с использованием современных форматов. Данная площадка прошла в рамках Молодежного аналитического движения БИСИ «Будущее Беларуси».</a:t>
            </a:r>
          </a:p>
        </p:txBody>
      </p:sp>
      <p:pic>
        <p:nvPicPr>
          <p:cNvPr id="11266" name="Picture 2" descr="photo 5235576679152342569 y">
            <a:extLst>
              <a:ext uri="{FF2B5EF4-FFF2-40B4-BE49-F238E27FC236}">
                <a16:creationId xmlns:a16="http://schemas.microsoft.com/office/drawing/2014/main" id="{6ED18F40-4982-F5B1-4E71-8BC18F7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86403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hoto_5235576679152342570_y">
            <a:extLst>
              <a:ext uri="{FF2B5EF4-FFF2-40B4-BE49-F238E27FC236}">
                <a16:creationId xmlns:a16="http://schemas.microsoft.com/office/drawing/2014/main" id="{67632F12-00A3-3D31-174C-C9D0AAD5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0" y="3408352"/>
            <a:ext cx="2929508" cy="195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730C0B-ED1F-6253-EA84-6BB535C815F1}"/>
              </a:ext>
            </a:extLst>
          </p:cNvPr>
          <p:cNvSpPr txBox="1"/>
          <p:nvPr/>
        </p:nvSpPr>
        <p:spPr>
          <a:xfrm>
            <a:off x="183705" y="6256090"/>
            <a:ext cx="84381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https://www.grsu.by/component/k2/item/49888-kupalovtsy-prinyali-uchastie-v-diskussionnoj-ploshchadke-bisi.html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0292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D98C1-6BC2-909A-407E-7DC8DD1BE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537DE16-CB75-21F6-D477-5AC86BCD156E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82172ED-64C9-DEDD-1968-8738E299C93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80058C9-EA2B-3A11-AB1E-5FAA43F01B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27D69D6-F853-792E-F602-D50B8BB0E14E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A788800-59FC-BDBA-ADFA-AF09193E48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202E62-69D6-160A-F052-947FE77B2AC0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BEB61ED-9255-4E2A-7927-91E9EC62DE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06AA815-1EF5-0253-EF4C-E01BE931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AB889FB-F63A-D44F-6CEE-3D2FC736225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E4B034C-938E-B372-10DB-BCFB87781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9DE8364-C202-C8EE-3D10-C4636DF9554A}"/>
              </a:ext>
            </a:extLst>
          </p:cNvPr>
          <p:cNvSpPr txBox="1"/>
          <p:nvPr/>
        </p:nvSpPr>
        <p:spPr>
          <a:xfrm>
            <a:off x="465086" y="113840"/>
            <a:ext cx="71287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Архиепископ Антоний обсудил семейные ценности со студентами ГрГУ имени Янки Купалы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6948E-B3D6-CB59-13F2-CE8BE0650ECB}"/>
              </a:ext>
            </a:extLst>
          </p:cNvPr>
          <p:cNvSpPr txBox="1"/>
          <p:nvPr/>
        </p:nvSpPr>
        <p:spPr>
          <a:xfrm>
            <a:off x="104876" y="978812"/>
            <a:ext cx="5936467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Архиепископ Гродненский и Волковысский Антоний посетил ГрГУ имени Янки Купалы и провел со студентами диалоговую площадку «Духовно-нравственные ценности как основа формирования личности». Это встреча была организована в преддверии Международного дня семьи, и в ходе встречи Архиепископ Антоний обратил особое внимание на семейные ценности.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Владыка подчеркнул важность духовно-нравственных ценностей в формировании личности каждого человека. Он поднял вопросы о роли семьи в обществе и влиянии ее на становление и развитие молодого поколения. Архиепископ Гродненский и Волковысский Антоний подчеркнул, что семья является основой общества, и только укрепление семейных ценностей может привести к гармоничному развитию общества в целом.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 активно участвовали в дискуссии, задавали интересующие их вопросы, высказывали свои мысли и впечатления. Архиепископ с великой терпимостью и пониманием отвечал на каждый вопрос, стараясь помочь студентам разобраться в сложных вопросах и проблемах, с которыми они сталкиваются в современном мире.</a:t>
            </a:r>
          </a:p>
        </p:txBody>
      </p:sp>
      <p:pic>
        <p:nvPicPr>
          <p:cNvPr id="2050" name="Picture 2" descr="IMG 0678">
            <a:extLst>
              <a:ext uri="{FF2B5EF4-FFF2-40B4-BE49-F238E27FC236}">
                <a16:creationId xmlns:a16="http://schemas.microsoft.com/office/drawing/2014/main" id="{AE4DF28C-B4B2-BEC1-7BAE-24A25EC2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0" y="880669"/>
            <a:ext cx="2736304" cy="18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0643">
            <a:extLst>
              <a:ext uri="{FF2B5EF4-FFF2-40B4-BE49-F238E27FC236}">
                <a16:creationId xmlns:a16="http://schemas.microsoft.com/office/drawing/2014/main" id="{4AA3D69E-AEFA-8C7B-D35B-4E0FD8E5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07" y="2717419"/>
            <a:ext cx="2736304" cy="182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G_0619">
            <a:extLst>
              <a:ext uri="{FF2B5EF4-FFF2-40B4-BE49-F238E27FC236}">
                <a16:creationId xmlns:a16="http://schemas.microsoft.com/office/drawing/2014/main" id="{F6DA9E65-60FB-4445-9B84-A11B0BCB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0" y="4578179"/>
            <a:ext cx="2737729" cy="182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D80F9E-AE70-8F32-A8C6-9961B94F0ADA}"/>
              </a:ext>
            </a:extLst>
          </p:cNvPr>
          <p:cNvSpPr txBox="1"/>
          <p:nvPr/>
        </p:nvSpPr>
        <p:spPr>
          <a:xfrm>
            <a:off x="0" y="6336322"/>
            <a:ext cx="9505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https://www.grsu.by/component/k2/item/50323-arkhiepiskop-antonij-obsudil-semejnye-tsennosti-so-studentami-grgu-imeni-yanki-kupaly.html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947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8C5D-44AE-364C-FBD6-E43F2E6BF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03F1BCA-7C4B-8502-066A-75B4924E264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46DC2D2-AF21-5395-CF35-B6CB503B088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5C547A2-7545-846D-DDA8-BEEC34F7CC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750224C-9A00-C165-CAB9-2A81D6F0FB8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C425A98-DE49-E117-2B2C-5DF5B1E1F5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CC4E8A-5A70-99C1-65A6-C0558E076F5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087F254-C58D-3D9A-66A9-4E3E26B9E5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14B33D3-3043-82B1-34A8-0EB400D83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136A1FD-7C79-B241-BF8D-26772BDBB8D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28DAF52-D3F6-FF76-CF49-08D751DD4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F146FB-D175-9E1E-06B6-A90C992088DD}"/>
              </a:ext>
            </a:extLst>
          </p:cNvPr>
          <p:cNvSpPr txBox="1"/>
          <p:nvPr/>
        </p:nvSpPr>
        <p:spPr>
          <a:xfrm>
            <a:off x="499868" y="9520"/>
            <a:ext cx="6694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Купаловском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университете обсудили научные разработки с представителем реального сектора экономики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CB7C2-7CE6-A2CF-0934-1D597775E5B8}"/>
              </a:ext>
            </a:extLst>
          </p:cNvPr>
          <p:cNvSpPr txBox="1"/>
          <p:nvPr/>
        </p:nvSpPr>
        <p:spPr>
          <a:xfrm>
            <a:off x="104876" y="897310"/>
            <a:ext cx="8864800" cy="2508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Развитие научно-технического партнерства между Гродненским государственным университетом имени Янки Купалы и инновационными предприятиями – резидентами Научно-технологического парка университета активно развивается.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развития научно-технического сотрудничества Гродненского государственного университета имени Янки Купалы с инновационными предприятиями и организациями реального сектора экономики Республики Беларусь состоялась рабочая встреча с Анатолием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Дриндрожиком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, генеральным директором ООО «Эксперт НК», которое является ведущим предприятием по разработке и производству оборудования для неразрушающего контроля, аттестации персонала и лабораторий, работающих в данной области.</a:t>
            </a:r>
          </a:p>
        </p:txBody>
      </p:sp>
      <p:pic>
        <p:nvPicPr>
          <p:cNvPr id="55298" name="Picture 2" descr="IMG 2136">
            <a:extLst>
              <a:ext uri="{FF2B5EF4-FFF2-40B4-BE49-F238E27FC236}">
                <a16:creationId xmlns:a16="http://schemas.microsoft.com/office/drawing/2014/main" id="{809B7C70-34B3-D336-0781-2D4A6996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4" y="3636521"/>
            <a:ext cx="3813312" cy="254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IMG_2133">
            <a:extLst>
              <a:ext uri="{FF2B5EF4-FFF2-40B4-BE49-F238E27FC236}">
                <a16:creationId xmlns:a16="http://schemas.microsoft.com/office/drawing/2014/main" id="{323AB11A-67F0-13C9-39BD-A374C7FCA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10" y="3630578"/>
            <a:ext cx="3813312" cy="254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363BEE-B719-482D-7070-FB0EAAC279A2}"/>
              </a:ext>
            </a:extLst>
          </p:cNvPr>
          <p:cNvSpPr txBox="1"/>
          <p:nvPr/>
        </p:nvSpPr>
        <p:spPr>
          <a:xfrm>
            <a:off x="3657" y="6351367"/>
            <a:ext cx="93022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https://www.grsu.by/component/k2/item/50747-v-kupalovskom-universitete-obsudili-nauchnye-razrabotki-s-predstavitelem-realnogo-sektora-ekonomiki.html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38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64177-4C8A-2EEF-A643-A9D4FAB1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D2028DC-2BF9-7542-6758-17542AD3A44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99BD727-FECA-F8FA-1165-7EB22BD5613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67282998-75C9-4561-52D6-889C70FAEB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3289FE4D-F898-0FCA-0771-1141D5780790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F630CCF-53D7-3883-FF5E-FA66EB98D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D85ED0-A174-E5E3-0B59-8FF8604EA96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4332181-7201-88EA-4BC1-072448F32A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3BC26254-26C6-9BE3-B50B-66A4686EC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A7DB4B5-BD90-4B96-CAC5-05B4D482B2E3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0AA59C6E-39F1-B1D8-70BE-DC045D4940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A0D846-8CC2-D4BF-D885-68C84998BB73}"/>
              </a:ext>
            </a:extLst>
          </p:cNvPr>
          <p:cNvSpPr txBox="1"/>
          <p:nvPr/>
        </p:nvSpPr>
        <p:spPr>
          <a:xfrm>
            <a:off x="501111" y="97292"/>
            <a:ext cx="644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III Съезд малых городов Нижегородской и Гродненской областей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9226E-7295-FCF8-D33E-B448CEED0A99}"/>
              </a:ext>
            </a:extLst>
          </p:cNvPr>
          <p:cNvSpPr txBox="1"/>
          <p:nvPr/>
        </p:nvSpPr>
        <p:spPr>
          <a:xfrm>
            <a:off x="182960" y="894010"/>
            <a:ext cx="604740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рамках двунаправленного сотрудничества делегация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Гродненщины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приняла участие в III Съезде малых городов Нижегородской и Гродненской областей.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состав делегации Гродненской области вошел студент 2 курса факультета истории, коммуникации и туризма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университета, председатель Молодежного парламента при Гродненском областном Совете депутатов VII созыва Егор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Скепко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 Участниками масштабного мероприятия с белорусской стороны стали порядка сотни человек из числа представителей органов власти, депутатского корпуса, сфер промышленности, молодежи и средств массовой информации.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съезда участники работали по специализированным трекам, связанным с деятельностью органов местного управления и самоуправления, работой агропромышленного комплекса, сохранением культурного и исторического наследия, институтом молодежного парламентаризма и патриотическим воспитанием. Впервые в этом году к участию в Съезде были приглашены молодые парламентарии.</a:t>
            </a:r>
          </a:p>
        </p:txBody>
      </p:sp>
      <p:pic>
        <p:nvPicPr>
          <p:cNvPr id="57346" name="Picture 2" descr="1tnf031f05zjd287uhydyrk6kkquq9dp">
            <a:extLst>
              <a:ext uri="{FF2B5EF4-FFF2-40B4-BE49-F238E27FC236}">
                <a16:creationId xmlns:a16="http://schemas.microsoft.com/office/drawing/2014/main" id="{6381FE4A-6C4E-E7C2-3456-9CD5E7108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3" y="916757"/>
            <a:ext cx="2622794" cy="17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7wfd2l9vw6fq1s2yo9zm2hawtunuq447">
            <a:extLst>
              <a:ext uri="{FF2B5EF4-FFF2-40B4-BE49-F238E27FC236}">
                <a16:creationId xmlns:a16="http://schemas.microsoft.com/office/drawing/2014/main" id="{09EC207E-82C8-296D-E8A0-D80E26F8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51" y="2691689"/>
            <a:ext cx="2639697" cy="175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123 (1)">
            <a:extLst>
              <a:ext uri="{FF2B5EF4-FFF2-40B4-BE49-F238E27FC236}">
                <a16:creationId xmlns:a16="http://schemas.microsoft.com/office/drawing/2014/main" id="{2BAC0ADF-4E06-75EF-527D-D06E3FAD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3" y="4490656"/>
            <a:ext cx="2639698" cy="17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6C562-DE7E-9B89-6969-CC39177B160B}"/>
              </a:ext>
            </a:extLst>
          </p:cNvPr>
          <p:cNvSpPr txBox="1"/>
          <p:nvPr/>
        </p:nvSpPr>
        <p:spPr>
          <a:xfrm>
            <a:off x="3987" y="6391906"/>
            <a:ext cx="89422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https://www.grsu.by/component/k2/item/50755-rasshiryaem-geografiyu-molodezhnogo-sotrudnichestva-kupalovets-prinyal-uchastie-v-iii-sezde-malykh-gorodov-nizhegorodskoj-i-grodnenskoj-oblastej.html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41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E1AC3-52E2-17F1-E6D0-FA2BB047A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EB3926A-0525-C328-5C2E-223603116A4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BB7971-878F-F7A4-EB44-2298AFEA10A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4D5531E-3ED4-ABEB-E21D-62D4EEB35A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00F0F17-83AB-E128-15BC-5F7C31C8A3B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B7D65B4-72AA-5E59-946F-09B573DA8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4EB295-D2BD-A954-AA44-0CBCD181BDF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EFAE4073-8C51-A710-6E0D-01714AAF5C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5D7656C-ECAB-6300-5A69-E334F2C9B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C986B0E-0567-37F6-B8DD-735943D3BC3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C0A33BE-C322-4BBF-6B56-4794E510A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4165C7-7D46-2046-D6CB-4290CD63ABA3}"/>
              </a:ext>
            </a:extLst>
          </p:cNvPr>
          <p:cNvSpPr txBox="1"/>
          <p:nvPr/>
        </p:nvSpPr>
        <p:spPr>
          <a:xfrm>
            <a:off x="765253" y="125489"/>
            <a:ext cx="63936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Второй Национальный форум по устойчивому развитию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4C40B-1B6A-142C-A13D-CAE58E096518}"/>
              </a:ext>
            </a:extLst>
          </p:cNvPr>
          <p:cNvSpPr txBox="1"/>
          <p:nvPr/>
        </p:nvSpPr>
        <p:spPr>
          <a:xfrm>
            <a:off x="36104" y="870785"/>
            <a:ext cx="567498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Минске прошел второй Национальный форум по устойчивому развитию. Участие в мероприятии приняли около 400 человек: представители органов государственного управления, парламента, общественных объединений, деловых и академических кругов, международных организаций.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мероприятии приняли участие представители 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Гродненского государственного университета имени Янки Купалы, дублеры послов Целей устойчивого развития №7 и №16 Республики Беларусь, студент 1 курса факультета биологии и экологии Никита Галаган и Артур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Сахарчук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, студент 3 курса юридического факультета, доцент факультета биологии и экологии Ольга Кремлева.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рамках Форума прошло пленарное заседание высокого уровня и панельные сессии. Работа сессий была организована с привлечением модераторов (руководителей ключевых министерств), ключевых докладчиков (представители государственных органов, бизнеса, научных кругов, общественных организаций, учреждений образования, молодежных послов ЦУР, организаций системы ООН), национальных и международных экспертов.</a:t>
            </a:r>
          </a:p>
        </p:txBody>
      </p:sp>
      <p:pic>
        <p:nvPicPr>
          <p:cNvPr id="64514" name="Picture 2" descr="P1260792">
            <a:extLst>
              <a:ext uri="{FF2B5EF4-FFF2-40B4-BE49-F238E27FC236}">
                <a16:creationId xmlns:a16="http://schemas.microsoft.com/office/drawing/2014/main" id="{EB411A92-0577-8B52-40BF-21E0E3C7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9" y="1032652"/>
            <a:ext cx="3418817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P1260594">
            <a:extLst>
              <a:ext uri="{FF2B5EF4-FFF2-40B4-BE49-F238E27FC236}">
                <a16:creationId xmlns:a16="http://schemas.microsoft.com/office/drawing/2014/main" id="{D00C059A-6A26-086B-6D75-B62484A8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9" y="3331415"/>
            <a:ext cx="3418816" cy="22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FD5CE2-8C40-1938-C1EC-6F1B4CDC675B}"/>
              </a:ext>
            </a:extLst>
          </p:cNvPr>
          <p:cNvSpPr txBox="1"/>
          <p:nvPr/>
        </p:nvSpPr>
        <p:spPr>
          <a:xfrm>
            <a:off x="75693" y="6312559"/>
            <a:ext cx="88887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9"/>
              </a:rPr>
              <a:t>https://www.grsu.by/component/k2/item/50828-innovatsionnyj-podkhod-i-ustojchivyj-rost-kupalovtsy-prinyali-uchastie-vo-vtorom-natsionalnom-forume-po-ustojchivomu-razvitiyu.html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8911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4E4C-6C70-4638-10F2-BB182C06E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D192B51-3AEA-5E4E-A944-2F8EB4A97564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A24A173-7361-0F81-6944-AB9AEDC5C2A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9D486D6-F5DB-8FF8-D41D-F3823812F7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0C5460E-EF5E-4847-36F0-4F0E6F42291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A06172F-2297-AE24-B6D9-C9C4D47257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E57AC0E-53B2-82E9-0347-17BADA4F31DE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75965376-1EFF-1124-AAED-1DF490A7FF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CF626C6-8C21-4E46-0647-18D72553C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BECC318-9135-E3A1-A0EC-3E8F1A4CFA1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5584B77-CBB8-9655-C29E-7F7FCC43C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E679D2-0460-6DBE-D72F-7348A6D708DB}"/>
              </a:ext>
            </a:extLst>
          </p:cNvPr>
          <p:cNvSpPr txBox="1"/>
          <p:nvPr/>
        </p:nvSpPr>
        <p:spPr>
          <a:xfrm>
            <a:off x="2769524" y="136278"/>
            <a:ext cx="2894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Акция «Память»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3151C-19D6-DBE8-A68E-512DDA9A2404}"/>
              </a:ext>
            </a:extLst>
          </p:cNvPr>
          <p:cNvSpPr txBox="1"/>
          <p:nvPr/>
        </p:nvSpPr>
        <p:spPr>
          <a:xfrm>
            <a:off x="82320" y="927007"/>
            <a:ext cx="89541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i="0" dirty="0">
                <a:effectLst/>
                <a:latin typeface="pt_sans_bold"/>
              </a:rPr>
              <a:t>Акция «Память» посвящена Дню Всенародной памяти жертв Великой Отечественной войны. Ежегодно постановка Гуманитарного колледжа ГрГУ имени Янки Купалы отражает определенную тематику, и в этом году на языке театра говорили об операции Багратион. Боль, страх, сила, отвага, жизнь и смерть – все было в театрализованной постановке.</a:t>
            </a:r>
            <a:endParaRPr lang="ru-RU" sz="1600" dirty="0"/>
          </a:p>
        </p:txBody>
      </p:sp>
      <p:pic>
        <p:nvPicPr>
          <p:cNvPr id="67586" name="Picture 2" descr="IMG_6954">
            <a:extLst>
              <a:ext uri="{FF2B5EF4-FFF2-40B4-BE49-F238E27FC236}">
                <a16:creationId xmlns:a16="http://schemas.microsoft.com/office/drawing/2014/main" id="{AA80B3F0-DFAD-126B-CB28-962C64AE7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38" y="2132856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IMG_7011">
            <a:extLst>
              <a:ext uri="{FF2B5EF4-FFF2-40B4-BE49-F238E27FC236}">
                <a16:creationId xmlns:a16="http://schemas.microsoft.com/office/drawing/2014/main" id="{D71A1D07-27A4-4A17-787E-3305D7D73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60" y="2128179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0" name="Picture 6" descr="IMG_7085">
            <a:extLst>
              <a:ext uri="{FF2B5EF4-FFF2-40B4-BE49-F238E27FC236}">
                <a16:creationId xmlns:a16="http://schemas.microsoft.com/office/drawing/2014/main" id="{7EC5CC68-BAB0-BABE-447D-17DF6A019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22" y="2113321"/>
            <a:ext cx="280831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IMG_7262">
            <a:extLst>
              <a:ext uri="{FF2B5EF4-FFF2-40B4-BE49-F238E27FC236}">
                <a16:creationId xmlns:a16="http://schemas.microsoft.com/office/drawing/2014/main" id="{62699DB4-559D-CD28-C464-F7DD9C49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4" y="4086022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10" descr="IMG_7278">
            <a:extLst>
              <a:ext uri="{FF2B5EF4-FFF2-40B4-BE49-F238E27FC236}">
                <a16:creationId xmlns:a16="http://schemas.microsoft.com/office/drawing/2014/main" id="{311E8A29-A738-1A33-3904-5126DF2C0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50" y="4086022"/>
            <a:ext cx="2789172" cy="18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Picture 12" descr="IMG_7954">
            <a:extLst>
              <a:ext uri="{FF2B5EF4-FFF2-40B4-BE49-F238E27FC236}">
                <a16:creationId xmlns:a16="http://schemas.microsoft.com/office/drawing/2014/main" id="{1754AAE5-16C0-4BA2-3940-A3CE7001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06" y="4044455"/>
            <a:ext cx="2878056" cy="191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CAE20-9838-DDCE-2EAF-4E5DD59D33BC}"/>
              </a:ext>
            </a:extLst>
          </p:cNvPr>
          <p:cNvSpPr txBox="1"/>
          <p:nvPr/>
        </p:nvSpPr>
        <p:spPr>
          <a:xfrm>
            <a:off x="244772" y="6274534"/>
            <a:ext cx="82941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hlinkClick r:id="rId13"/>
              </a:rPr>
              <a:t>https://www.grsu.by/component/k2/item/50866-fotofakt-v-grodno-universitete-sostoyalas-aktsiya-pamyat.html</a:t>
            </a:r>
            <a:r>
              <a:rPr lang="ru-RU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71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7E8D0-EDEF-E963-D3C9-8809FE466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020D26F-54CE-901B-9062-4408E7FA3302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8BE9470-4361-4CB5-9752-9B00808D6984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9E1945BC-A98B-3634-22CA-89551AB47E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8FCDF18-4631-2020-8109-54812B8C580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A5DC318-CB5C-0D98-61DD-9B27364FE3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AB2C69-BD63-7EE2-E22A-05E740F82CF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E358418-D80A-7CD0-239C-994383618C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E5599AF8-6861-4E97-7983-AF94A3B78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3BF82F7-3705-9753-B368-A0A3E81CFB0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0480780-36B3-225E-3171-75DF8019DD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FACBD9-6015-7506-D0CA-290C45658482}"/>
              </a:ext>
            </a:extLst>
          </p:cNvPr>
          <p:cNvSpPr txBox="1"/>
          <p:nvPr/>
        </p:nvSpPr>
        <p:spPr>
          <a:xfrm>
            <a:off x="369242" y="125489"/>
            <a:ext cx="7272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«На защите интересов государства и народа»: в ГрГУ имени Янки Купалы прошел круглый стол с Комитетом госконтроля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CC85-0D32-900A-A4CB-0F5FB68C8623}"/>
              </a:ext>
            </a:extLst>
          </p:cNvPr>
          <p:cNvSpPr txBox="1"/>
          <p:nvPr/>
        </p:nvSpPr>
        <p:spPr>
          <a:xfrm>
            <a:off x="154080" y="969047"/>
            <a:ext cx="89450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В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университете состоялся круглый стол «На защите интересов государства и народа», посвященный 30-летию образования Комитета государственного контроля Республики Беларусь. </a:t>
            </a: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Круглый стол стал важной площадкой для представителей Комитета государственного контроля, научного сообщества ГрГУ имени Янки Купалы и других участников. В рамках мероприятия были освещены ключевые аспекты деятельности Комитета, его роль в предотвращении коррупции, обеспечении исполнения законов и контроле за государственными финансами.</a:t>
            </a:r>
          </a:p>
        </p:txBody>
      </p:sp>
      <p:pic>
        <p:nvPicPr>
          <p:cNvPr id="10242" name="Picture 2" descr="IMG 4601">
            <a:extLst>
              <a:ext uri="{FF2B5EF4-FFF2-40B4-BE49-F238E27FC236}">
                <a16:creationId xmlns:a16="http://schemas.microsoft.com/office/drawing/2014/main" id="{B2ABECF0-FD45-70A3-4387-45E0D2F5C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4" y="3204971"/>
            <a:ext cx="3563888" cy="23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G_4742-2">
            <a:extLst>
              <a:ext uri="{FF2B5EF4-FFF2-40B4-BE49-F238E27FC236}">
                <a16:creationId xmlns:a16="http://schemas.microsoft.com/office/drawing/2014/main" id="{20C93311-FB71-9171-5A2D-D7FD9259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12" y="3204970"/>
            <a:ext cx="3565745" cy="237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EC3E4E-710C-F95D-0923-A63BFB662550}"/>
              </a:ext>
            </a:extLst>
          </p:cNvPr>
          <p:cNvSpPr txBox="1"/>
          <p:nvPr/>
        </p:nvSpPr>
        <p:spPr>
          <a:xfrm>
            <a:off x="154080" y="6167044"/>
            <a:ext cx="91407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https://www.grsu.by/component/k2/item/51126-na-zashchite-interesov-gosudarstva-i-naroda-v-grgu-imeni-yanki-kupaly-proshel-kruglyj-stol-s-komitetom-goskontrolya.html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168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BD59-C519-BCFD-9295-5F6B9C33A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CEF4B3F-CFD9-DAA5-5006-D79647EC6D7D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B8EA243-EA9A-EF84-6537-6F3E00A2437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FBDCCDB-B97C-1828-92E6-8333AD33DD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D4DF6D7-CC90-6F0A-814C-49CE84F1756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2573A554-840F-B677-B772-937B06BADA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9E20B01-2A9A-FB3C-5B52-A973569D410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416F6DA-25E5-BED2-81B3-37E15C7577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AC0232B-1AFD-704F-0E50-0F0FAD15D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BB8F94D3-3E2A-32FF-81EC-869986F36C4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234B566-D538-A7B7-0F2B-A324FDA4C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2EEFA1A-BC5B-21C0-4CDE-02F571753811}"/>
              </a:ext>
            </a:extLst>
          </p:cNvPr>
          <p:cNvSpPr txBox="1"/>
          <p:nvPr/>
        </p:nvSpPr>
        <p:spPr>
          <a:xfrm>
            <a:off x="244772" y="6320933"/>
            <a:ext cx="8446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https://www.grsu.by/component/k2/item/51380-kupalovtsy-stali-nastavnikami-oblastnogo-mediaintensiva-dlya-molodezhi.html</a:t>
            </a:r>
            <a:r>
              <a:rPr lang="ru-RU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4258D-9ABE-8326-5F06-623BD347631C}"/>
              </a:ext>
            </a:extLst>
          </p:cNvPr>
          <p:cNvSpPr txBox="1"/>
          <p:nvPr/>
        </p:nvSpPr>
        <p:spPr>
          <a:xfrm>
            <a:off x="902917" y="105253"/>
            <a:ext cx="6142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Купаловцы стали наставниками областного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медиаинтенсива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для молодежи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B0240-CC44-8068-AFF2-672FE18BB2DC}"/>
              </a:ext>
            </a:extLst>
          </p:cNvPr>
          <p:cNvSpPr txBox="1"/>
          <p:nvPr/>
        </p:nvSpPr>
        <p:spPr>
          <a:xfrm>
            <a:off x="104876" y="921671"/>
            <a:ext cx="5763268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Студенты факультета истории, коммуникации и туризма Гродненского государственного университета имени Янки Купалы выступили в качестве экспертов на тренинге «Медиа Мастер». Мероприятие организовано Молодёжным парламентом при Гродненском областном Совете депутатов и Гродненским областным Дворцом творчества детей и молодёжи.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Студенты-журналисты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Купаловского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 университета приняли участие в трехдневном проекте и поделились с молодежью практическими навыками.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первый день интенсива спикеры провели мастер-классы и рассказали о том, как работают социальные сети, как создать вирусный контент и сделать это грамотно. А во второй день ребята разделились на 4 команды и создавали ролики самостоятельно: под руководством блогеров. Тема одна – отдых в лагере, а вот формат видео у каждой группы – свой.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качестве практического задания участникам было предложено снять короткие видео в жанрах репортаж, обзор, опрос и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видеовизитка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</a:t>
            </a:r>
          </a:p>
        </p:txBody>
      </p:sp>
      <p:pic>
        <p:nvPicPr>
          <p:cNvPr id="20482" name="Picture 2" descr="photo_2024-08-01_10-55-05">
            <a:extLst>
              <a:ext uri="{FF2B5EF4-FFF2-40B4-BE49-F238E27FC236}">
                <a16:creationId xmlns:a16="http://schemas.microsoft.com/office/drawing/2014/main" id="{9F0177F8-AA7F-3B16-B561-FDEF0A027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2" y="1086403"/>
            <a:ext cx="3119104" cy="207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hoto_2024-08-01_10-55-18">
            <a:extLst>
              <a:ext uri="{FF2B5EF4-FFF2-40B4-BE49-F238E27FC236}">
                <a16:creationId xmlns:a16="http://schemas.microsoft.com/office/drawing/2014/main" id="{CC6B9F73-57E5-99B7-EB9E-E21327F56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51" y="3381250"/>
            <a:ext cx="3184673" cy="212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3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B4F91-2A62-9C17-DF28-C21BA79DA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2669D72-AAE9-FED6-45A4-CDE3952B6D9A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23F220E-7907-C5AA-5A69-4AE5C03C770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5B5EC00F-F487-AD2B-A423-BFA46630F0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F9ACF45-939C-2418-048B-8800521C805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305B8F6-3B9D-4A95-6881-16E7ABB29A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977E66-8724-37DA-E652-FF9B13477185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06F77B8-D69A-57D9-A6E2-F3604DE9F0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6BE6FC4-C757-F206-CE75-4F2D027FA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E975117-DC79-74C2-572C-D1FB37A9D7B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510D690-ADFA-42FF-8335-9241DC1E6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3F99B7-F327-6DEB-994F-A715CF1841CD}"/>
              </a:ext>
            </a:extLst>
          </p:cNvPr>
          <p:cNvSpPr txBox="1"/>
          <p:nvPr/>
        </p:nvSpPr>
        <p:spPr>
          <a:xfrm>
            <a:off x="592489" y="92418"/>
            <a:ext cx="6574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Четырехсторонний договор о сотрудничестве, посвященный работе инженерных классов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D8468-95EF-7F86-9F62-B58F3EB2B208}"/>
              </a:ext>
            </a:extLst>
          </p:cNvPr>
          <p:cNvSpPr txBox="1"/>
          <p:nvPr/>
        </p:nvSpPr>
        <p:spPr>
          <a:xfrm>
            <a:off x="104876" y="986182"/>
            <a:ext cx="541860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Открытие инженерных классов является необходимым шагом в направлении подготовки квалифицированных специалистов, способных решать сложные технические и инновационные задачи. В торжественной церемонии подписания приняли участие представители Гродненского государственного университета имени Янки Купалы, отдела образования администрации Октябрьского района, СШ№ 39 имени И. Д. Лебедева г. Гродно и РУП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Гродноэнерго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». 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Быстрый темп развития технологий требует специалистов, обладающих глубокими знаниями в области инженерии для разработки новых продуктов и улучшения существующих технологий. Инженеры играют ключевую роль в инновационном процессе, способствуя созданию новых решений, продуктов и услуг, что повышает конкурентоспособность как университета, так и страны в целом.</a:t>
            </a:r>
          </a:p>
        </p:txBody>
      </p:sp>
      <p:pic>
        <p:nvPicPr>
          <p:cNvPr id="37890" name="Picture 2" descr="IMG 8364">
            <a:extLst>
              <a:ext uri="{FF2B5EF4-FFF2-40B4-BE49-F238E27FC236}">
                <a16:creationId xmlns:a16="http://schemas.microsoft.com/office/drawing/2014/main" id="{38FB2D24-67C8-28ED-5C5D-336E9261F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73" y="1020441"/>
            <a:ext cx="342215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MG_8361">
            <a:extLst>
              <a:ext uri="{FF2B5EF4-FFF2-40B4-BE49-F238E27FC236}">
                <a16:creationId xmlns:a16="http://schemas.microsoft.com/office/drawing/2014/main" id="{2D7D5706-8B47-6A6D-C086-2AE7CEF8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73" y="3425008"/>
            <a:ext cx="3422154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1A973-9268-F47E-09E0-8D47F1C881B8}"/>
              </a:ext>
            </a:extLst>
          </p:cNvPr>
          <p:cNvSpPr txBox="1"/>
          <p:nvPr/>
        </p:nvSpPr>
        <p:spPr>
          <a:xfrm>
            <a:off x="82800" y="6269827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https://www.grsu.by/component/k2/item/51656-v-grgu-imeni-yanki-kupaly-podpisali-chetyrekhstoronnij-dogovor-o-sotrudnichestve-posvyashchennom-rabote-inzhenernykh-klassov.html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996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E801D-BD67-6430-0B03-979EC2145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F341F07-E7A0-2A15-5A7F-30E4D414954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05BEE4B-E811-EF23-44C8-FCD09B3AD7AE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C19E277-E60E-79A5-2AE8-E5B6F90CA0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C006365F-2669-CB83-F39B-363D006877C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8B19EE9E-DF30-17C2-B93C-15CBB57259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0FA815-02E4-35FD-84FD-B45E251A115D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DE48EA21-9E45-1102-560A-6DC012F056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7EA32CC-5C1D-CB62-5FAD-F15A3321A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8C28A2F-6C60-3A2C-CF0C-2E240A48F5F2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E9AD7C6-8962-896E-06FA-863FA091D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4DAF94-74AA-D02D-D162-A26C051A36D8}"/>
              </a:ext>
            </a:extLst>
          </p:cNvPr>
          <p:cNvSpPr txBox="1"/>
          <p:nvPr/>
        </p:nvSpPr>
        <p:spPr>
          <a:xfrm>
            <a:off x="683612" y="125489"/>
            <a:ext cx="6442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Региональная универсальная выставка достижений города Гродно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1A6585-36F3-A6B3-F0F8-6F5D83B9C532}"/>
              </a:ext>
            </a:extLst>
          </p:cNvPr>
          <p:cNvSpPr txBox="1"/>
          <p:nvPr/>
        </p:nvSpPr>
        <p:spPr>
          <a:xfrm>
            <a:off x="33878" y="928377"/>
            <a:ext cx="898984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Более 40 ведущих организаций, предприятий и учреждений представляли свою продукцию, инновации и разработки на Региональной универсальной выставке достижений города Гродно в рамках Международного экономического форума, где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университет также представил свои разработки и свой потенциал.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современном мире университет перестал был просто центром образования. В вузах студенты и сотрудники занимаются исследовательской и инновационной деятельностью. Купаловцы активно налаживают взаимодействие с представителями реального сектора экономики и выступают разработчиками проектов различной направленности.</a:t>
            </a:r>
          </a:p>
        </p:txBody>
      </p:sp>
      <p:pic>
        <p:nvPicPr>
          <p:cNvPr id="40962" name="Picture 2" descr="photo_5397902747606572179_y">
            <a:extLst>
              <a:ext uri="{FF2B5EF4-FFF2-40B4-BE49-F238E27FC236}">
                <a16:creationId xmlns:a16="http://schemas.microsoft.com/office/drawing/2014/main" id="{40511092-B1A7-F796-BFF5-F5639A0B6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0" y="3361943"/>
            <a:ext cx="3575379" cy="238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photo_5397902747606572178_y">
            <a:extLst>
              <a:ext uri="{FF2B5EF4-FFF2-40B4-BE49-F238E27FC236}">
                <a16:creationId xmlns:a16="http://schemas.microsoft.com/office/drawing/2014/main" id="{920B3600-C88B-2F82-6B3E-D334277F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0" y="3336307"/>
            <a:ext cx="3613832" cy="240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778F9-0CBD-46EE-13A8-BFC6B5AC228D}"/>
              </a:ext>
            </a:extLst>
          </p:cNvPr>
          <p:cNvSpPr txBox="1"/>
          <p:nvPr/>
        </p:nvSpPr>
        <p:spPr>
          <a:xfrm>
            <a:off x="0" y="6103953"/>
            <a:ext cx="9143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https://www.grsu.by/component/k2/item/51688-kupalovskij-universitet-otmechen-diplomom-regionalnoj-universalnoj-vystavki-dostizhenij-goroda-grodno.html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34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4501" y="-171400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37414" y="11974"/>
            <a:ext cx="6915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t_sans_bold"/>
              </a:rPr>
              <a:t>Эколого-образовательное и профориентационное мероприятие в заказнике «Озеры»</a:t>
            </a:r>
          </a:p>
        </p:txBody>
      </p:sp>
      <p:pic>
        <p:nvPicPr>
          <p:cNvPr id="1026" name="Picture 2" descr="ris 2023 8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31" y="1103818"/>
            <a:ext cx="288031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5575" y="1010561"/>
            <a:ext cx="5408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444444"/>
                </a:solidFill>
                <a:latin typeface="pt_sans_bold"/>
              </a:rPr>
              <a:t>Мероприятие состоялось на базе визит-центра Республиканского ландшафтного заказника «</a:t>
            </a:r>
            <a:r>
              <a:rPr lang="ru-RU" sz="1400" dirty="0" err="1">
                <a:solidFill>
                  <a:srgbClr val="444444"/>
                </a:solidFill>
                <a:latin typeface="pt_sans_bold"/>
              </a:rPr>
              <a:t>Озёры</a:t>
            </a:r>
            <a:r>
              <a:rPr lang="ru-RU" sz="1400" dirty="0">
                <a:solidFill>
                  <a:srgbClr val="444444"/>
                </a:solidFill>
                <a:latin typeface="pt_sans_bold"/>
              </a:rPr>
              <a:t>».</a:t>
            </a:r>
            <a:endParaRPr lang="ru-RU" sz="14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b="1" dirty="0">
                <a:solidFill>
                  <a:srgbClr val="333333"/>
                </a:solidFill>
                <a:latin typeface="pt_sans_caption"/>
              </a:rPr>
              <a:t> 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Для учеников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Озёрской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средней школы и участников кружка «Юный эколог»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купаловцы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организовали интеллектуальное развлекательное эколого-образовательное и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профориентационное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мероприятие «Осторожно, драконы!».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Программа мероприятия была организована студентами 2 курса студенческого научного кружка «Зоолог» и участниками волонтерского отряда «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BioStar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» под руководством заведующего кафедрой зоологии и физиологии человека и животных Ольги 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Янчуревич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совместно с сотрудниками Республиканского ландшафтного заказника «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Озеры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».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_sans_caption"/>
              </a:rPr>
              <a:t>Благодаря интерактивному мероприятию ребята смогли погрузиться в эпоху динозавров, узнать об эволюции и причинах вымирания животных. Студенты-</a:t>
            </a:r>
            <a:r>
              <a:rPr lang="ru-RU" sz="1400" dirty="0" err="1">
                <a:solidFill>
                  <a:srgbClr val="333333"/>
                </a:solidFill>
                <a:latin typeface="pt_sans_caption"/>
              </a:rPr>
              <a:t>купаловцы</a:t>
            </a:r>
            <a:r>
              <a:rPr lang="ru-RU" sz="1400" dirty="0">
                <a:solidFill>
                  <a:srgbClr val="333333"/>
                </a:solidFill>
                <a:latin typeface="pt_sans_caption"/>
              </a:rPr>
              <a:t> рассказали ребятам об учебе в университете и о специальностях, на которых они обучаются. Все участники насладились приятной атмосферой и получили памятные подарки от заказника.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575" y="6148422"/>
            <a:ext cx="96006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hlinkClick r:id="rId8"/>
              </a:rPr>
              <a:t>https://www.grsu.by/component/k2/item/48595-kupalovtsy-proveli-ekologo-obrazovatelnoe-i-proforientatsionnoe-meropriyatie-v-zakaznike-ozery.html</a:t>
            </a:r>
            <a:r>
              <a:rPr lang="ru-RU" sz="1100" dirty="0"/>
              <a:t> </a:t>
            </a:r>
          </a:p>
        </p:txBody>
      </p:sp>
      <p:pic>
        <p:nvPicPr>
          <p:cNvPr id="1028" name="Picture 4" descr="ris-2023-8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31" y="3407775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72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E007E-43B7-060F-C4E2-119341E4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1785B54-71F0-E502-F9DA-C7453AF1061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1441C99-D58E-1C17-AF10-39F57E9FA013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0DAC7C01-F75C-4314-7FBC-A6CCFBBFB7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ED398756-E076-9C43-E5E3-0B7DA0B57AA9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467BF5D-1CFC-4050-4A82-E7B0DDB8A0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085BDA-1D6B-F98E-37EA-4D4C65DE9133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AF76D57-7CDE-B78A-28C2-2F65385E1E3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BDE2243-E851-E80B-5955-62C2BAFF7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EC19CA45-8189-22B4-3330-D83CE340C38B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CCEEACD5-94FE-F22D-BEEF-7FA1430E5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F3071CA-162F-4CB7-5F21-9EE32A53837D}"/>
              </a:ext>
            </a:extLst>
          </p:cNvPr>
          <p:cNvSpPr txBox="1"/>
          <p:nvPr/>
        </p:nvSpPr>
        <p:spPr>
          <a:xfrm>
            <a:off x="1043608" y="190586"/>
            <a:ext cx="5522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Фестиваль «День научной молодежи»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0DBD8C-DE0E-DF26-841F-4D97AF3A24E7}"/>
              </a:ext>
            </a:extLst>
          </p:cNvPr>
          <p:cNvSpPr txBox="1"/>
          <p:nvPr/>
        </p:nvSpPr>
        <p:spPr>
          <a:xfrm>
            <a:off x="154080" y="1087896"/>
            <a:ext cx="56246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Делегация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вуза приняла участие в научном форуме «День научной молодежи». Мероприятие прошло на базе Барановичского государственного университета.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Организаторами фестиваля выступили Совет молодых ученых при Министерстве образования Беларуси 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pt_sans_caption"/>
              </a:rPr>
              <a:t>БарГУ</a:t>
            </a: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 при поддержке Министерства образования.</a:t>
            </a:r>
          </a:p>
          <a:p>
            <a:pPr indent="450215" algn="just">
              <a:buNone/>
            </a:pPr>
            <a:r>
              <a:rPr lang="ru-RU" sz="1600" i="0" dirty="0">
                <a:solidFill>
                  <a:srgbClr val="333333"/>
                </a:solidFill>
                <a:effectLst/>
                <a:latin typeface="pt_sans_caption"/>
              </a:rPr>
              <a:t>В рамках мероприятия участники и гости посетили интерактивные площадки, научно-популярные лекции, тренинги и квизы, выставку наиболее значимых научных достижений молодых ученых вузов. Словом, авторская программа от ведущих университетов страны позволила пройти настоящее научное путешествие, увидеть реальную сторону науки, погрузиться в бесконечный и загадочный мир научного творчества.</a:t>
            </a:r>
          </a:p>
        </p:txBody>
      </p:sp>
      <p:pic>
        <p:nvPicPr>
          <p:cNvPr id="55298" name="Picture 2" descr="photo 5440569498185883596 y">
            <a:extLst>
              <a:ext uri="{FF2B5EF4-FFF2-40B4-BE49-F238E27FC236}">
                <a16:creationId xmlns:a16="http://schemas.microsoft.com/office/drawing/2014/main" id="{1E35C4AB-AC8C-E1F8-98E4-BB57F4F1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11" y="1032652"/>
            <a:ext cx="3089158" cy="231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IMG 20240920 100944">
            <a:extLst>
              <a:ext uri="{FF2B5EF4-FFF2-40B4-BE49-F238E27FC236}">
                <a16:creationId xmlns:a16="http://schemas.microsoft.com/office/drawing/2014/main" id="{499A814D-0B06-9729-4E4E-8E54E8562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86" y="3531980"/>
            <a:ext cx="2991902" cy="19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C0C63-BCEA-EF33-A8C8-8A56E273F219}"/>
              </a:ext>
            </a:extLst>
          </p:cNvPr>
          <p:cNvSpPr txBox="1"/>
          <p:nvPr/>
        </p:nvSpPr>
        <p:spPr>
          <a:xfrm>
            <a:off x="70772" y="6266099"/>
            <a:ext cx="10894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https://www.grsu.by/component/k2/item/51961-kupalovtsy-predstavili-alma-mater-na-festivale-den-nauchnoj-molodezhi.html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2541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1DFD7-D687-0DC6-D8C7-78E23417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2B653C8-1490-048D-115A-6FC4AAA9818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31C6CD5-4FF5-D67E-A0E6-548FB79E8329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E5A848E-5F79-4DBF-3EC5-7972DF9860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8671A3F-48C0-3F03-C9B2-DAC3B042609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BEB6986-EDDE-1AD8-2D45-B160AC592C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0933C1-4FD9-4EB4-B43B-007EA311D2EF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9E32DF3-4FBE-9922-BD62-4047578FDE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A32518DE-8927-6AFE-28A6-29687352C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DBD17F80-8C50-BA3C-546F-C2E4301901B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6BD092A-A8F5-B275-1757-42CEA11C0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15FC49-4BCC-3A6F-DECE-F7F7E4C91315}"/>
              </a:ext>
            </a:extLst>
          </p:cNvPr>
          <p:cNvSpPr txBox="1"/>
          <p:nvPr/>
        </p:nvSpPr>
        <p:spPr>
          <a:xfrm>
            <a:off x="950006" y="76687"/>
            <a:ext cx="63405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Международная выставка технологий и инноваций в промышленности «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pt_sans_bold"/>
              </a:rPr>
              <a:t>ТехИнноПром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D715A-8345-3CE5-B584-BF2D2B6B0CBC}"/>
              </a:ext>
            </a:extLst>
          </p:cNvPr>
          <p:cNvSpPr txBox="1"/>
          <p:nvPr/>
        </p:nvSpPr>
        <p:spPr>
          <a:xfrm>
            <a:off x="13595" y="923330"/>
            <a:ext cx="900330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27-я международная выставка технологий и инноваций в промышленности «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ТехИнноПром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» проходила в г. Минск. Среди участников –профессор кафедры машиноведения и технической эксплуатации автомобилей Евгений Овчинников, заведующий кафедрой технологии, физиологии и гигиены питания Оксана Павлова и доцент кафедры материаловедения и ресурсосберегающих технологий Александр Антонов.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62466" name="Picture 2" descr="photo 5456598419213770787 y">
            <a:extLst>
              <a:ext uri="{FF2B5EF4-FFF2-40B4-BE49-F238E27FC236}">
                <a16:creationId xmlns:a16="http://schemas.microsoft.com/office/drawing/2014/main" id="{E2DD6DD4-54D7-127B-0091-645A207C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529"/>
            <a:ext cx="4292947" cy="25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photo_5456598419213770785_y">
            <a:extLst>
              <a:ext uri="{FF2B5EF4-FFF2-40B4-BE49-F238E27FC236}">
                <a16:creationId xmlns:a16="http://schemas.microsoft.com/office/drawing/2014/main" id="{9E806DEF-0747-6F51-95BB-B17B7EA5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3094"/>
            <a:ext cx="3986846" cy="2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166A1B-F546-AD34-4D52-0190B534EF27}"/>
              </a:ext>
            </a:extLst>
          </p:cNvPr>
          <p:cNvSpPr txBox="1"/>
          <p:nvPr/>
        </p:nvSpPr>
        <p:spPr>
          <a:xfrm>
            <a:off x="85442" y="6316466"/>
            <a:ext cx="93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https://www.grsu.by/component/k2/item/52027-kupalovtsy-prinyali-uchastie-v-mezhdunarodnoj-vystavke-tekhnologij-i-innovatsij-v-promyshlennosti-tekhinnoprom.html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918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12B91-4DCD-5DAF-FE90-57E5E28E1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7D84A0E-02C5-3C52-6A1E-D877E5E12841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6991316-722F-893E-6C20-B5F18D4D72B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DD47DF74-5863-CED0-6CF3-C7A403C1E9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DE431803-2F62-3BF5-CB83-57E0456E5BCD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A77D5C44-09FB-7003-EF3A-AE8F938290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B4BCE0-E6D2-3A8E-BD1B-D7EDA61895B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CF3C305-60A9-C504-BB54-422C373458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3063A9C-D6A5-80DE-01D1-E22A6A2BF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D102F8F-D3F9-00E1-CC9B-FBAF27588228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EB9202E-E69D-B738-6C3E-1F9640B17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623645-F636-95F4-0BC0-E557C6AA77FF}"/>
              </a:ext>
            </a:extLst>
          </p:cNvPr>
          <p:cNvSpPr txBox="1"/>
          <p:nvPr/>
        </p:nvSpPr>
        <p:spPr>
          <a:xfrm>
            <a:off x="347447" y="87756"/>
            <a:ext cx="6836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Заседание коллегии Министерства образования Республики Беларусь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5209D-CB61-4E6E-D0BA-446E74E10BE9}"/>
              </a:ext>
            </a:extLst>
          </p:cNvPr>
          <p:cNvSpPr txBox="1"/>
          <p:nvPr/>
        </p:nvSpPr>
        <p:spPr>
          <a:xfrm>
            <a:off x="244772" y="1179870"/>
            <a:ext cx="5345346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Мероприятие прошло в Минске на базе Белорусского государственного университета. Среди участников – первый проректор Гродненского государственного университета имени Янки Купалы Александр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Каревский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, а также проректор по научной работе Наталья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Башун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Тема заседания коллегии – «О реализации в январе-сентябре 2024 года учреждениями Министерства образования проектов и мероприятий Государственной программы инновационного развития Республики Беларусь, государственных и отраслевой научно-технических программ». В ходе мероприятия участники акцентировали внимание на важности инноваций, практико-ориентированном подходе в образовании и взаимосвязи науки и современного производства.</a:t>
            </a:r>
          </a:p>
        </p:txBody>
      </p:sp>
      <p:pic>
        <p:nvPicPr>
          <p:cNvPr id="23554" name="Picture 2" descr="photo 5228933588811114367 x">
            <a:extLst>
              <a:ext uri="{FF2B5EF4-FFF2-40B4-BE49-F238E27FC236}">
                <a16:creationId xmlns:a16="http://schemas.microsoft.com/office/drawing/2014/main" id="{D579EC37-5773-083C-AF24-1383E9C24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29502"/>
            <a:ext cx="3338475" cy="250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hoto 5226986138969956272 y">
            <a:extLst>
              <a:ext uri="{FF2B5EF4-FFF2-40B4-BE49-F238E27FC236}">
                <a16:creationId xmlns:a16="http://schemas.microsoft.com/office/drawing/2014/main" id="{8CCB32E3-D3E3-7C02-0BAA-F87EF9B1C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48" y="949850"/>
            <a:ext cx="3415110" cy="256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60D6E-A17B-7E05-B6C3-70E20AC04687}"/>
              </a:ext>
            </a:extLst>
          </p:cNvPr>
          <p:cNvSpPr txBox="1"/>
          <p:nvPr/>
        </p:nvSpPr>
        <p:spPr>
          <a:xfrm>
            <a:off x="74676" y="6152149"/>
            <a:ext cx="9302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https://www.grsu.by/component/k2/item/52383-pervyj-prorektor-grgu-imeni-yanki-kupaly-prinimaet-uchastie-v-zasedanii-kollegii-ministerstva-obrazovaniya-respubliki-belarus.html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462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8E6D-841F-819F-FD44-3B9C5ED7C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A62A04F-586A-1582-C9F5-BDD96F1D97E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4E87CE8-7F86-0A28-EC93-3860BB8CF9B0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F75091A9-CE14-C3BD-D2CC-3A34CD279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4632216C-D5B3-F1A5-10BA-6EE7756E5426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3ED5AB2-E563-D66D-C1D7-7D95B48A7D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1A8750-E6E4-4717-E0D9-48C8F0980E9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9A26C6C6-A405-6CB4-5186-C60993B6DD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910E8E1-3428-EE6E-7AED-12DC81E2D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5EC3BB50-B691-15DD-5821-BB46DACA2D7E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6A664B0-24B8-657C-4A25-87D0AFE90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EC2CF07-F821-2D13-6C88-4C6B0D30425F}"/>
              </a:ext>
            </a:extLst>
          </p:cNvPr>
          <p:cNvSpPr txBox="1"/>
          <p:nvPr/>
        </p:nvSpPr>
        <p:spPr>
          <a:xfrm>
            <a:off x="431348" y="88001"/>
            <a:ext cx="6228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0" dirty="0">
                <a:solidFill>
                  <a:schemeClr val="bg1"/>
                </a:solidFill>
                <a:effectLst/>
                <a:latin typeface="pt_sans_bold"/>
              </a:rPr>
              <a:t>Договор с Волковысским районным исполнительным комитетом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AF590-F784-C2D8-8C50-A3BA759C43D4}"/>
              </a:ext>
            </a:extLst>
          </p:cNvPr>
          <p:cNvSpPr txBox="1"/>
          <p:nvPr/>
        </p:nvSpPr>
        <p:spPr>
          <a:xfrm>
            <a:off x="104876" y="1003422"/>
            <a:ext cx="86774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dirty="0">
                <a:solidFill>
                  <a:srgbClr val="444444"/>
                </a:solidFill>
                <a:latin typeface="pt_sans_bold"/>
              </a:rPr>
              <a:t>Н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а базе Волковысского колледжа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Купаловского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университета состоялось важное событие – подписание договора о сотрудничестве между Гродненским государственным университетом имени Янки Купалы и Волковысским районным исполнительным комитетом. </a:t>
            </a:r>
          </a:p>
        </p:txBody>
      </p:sp>
      <p:pic>
        <p:nvPicPr>
          <p:cNvPr id="43010" name="Picture 2" descr="IMG 8449">
            <a:extLst>
              <a:ext uri="{FF2B5EF4-FFF2-40B4-BE49-F238E27FC236}">
                <a16:creationId xmlns:a16="http://schemas.microsoft.com/office/drawing/2014/main" id="{B8A67499-3E7F-86A5-E574-98016C63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84" y="2348879"/>
            <a:ext cx="4364340" cy="29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G_8458">
            <a:extLst>
              <a:ext uri="{FF2B5EF4-FFF2-40B4-BE49-F238E27FC236}">
                <a16:creationId xmlns:a16="http://schemas.microsoft.com/office/drawing/2014/main" id="{2C434D19-04E7-B4F2-6986-124D59499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348879"/>
            <a:ext cx="4349978" cy="28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717A8-E812-257B-54C8-AD773BB910B1}"/>
              </a:ext>
            </a:extLst>
          </p:cNvPr>
          <p:cNvSpPr txBox="1"/>
          <p:nvPr/>
        </p:nvSpPr>
        <p:spPr>
          <a:xfrm>
            <a:off x="0" y="6382488"/>
            <a:ext cx="96125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https://www.grsu.by/component/k2/item/52581-grgu-imeni-yanki-kupaly-zaklyuchil-dogovor-s-volkovysskim-rajonnym-ispolnitelnym-komitetom.html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882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E5DA4-BDC1-BB6B-980E-CF98B59AA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169DF4F-AB0B-4D22-7C11-62DF475E5A39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23E2997-73C8-300B-11C6-C618DB9BA9D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BA5DB869-74ED-4163-D7E3-D0599916F2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307965D-6E0D-7E5B-3DA1-398C4C3F7EC3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D3864389-6487-960B-44FE-810C5D28B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E90069-F65B-8497-65FC-FC95F9CB25F9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74176C7-6D5D-DA5F-DA49-56F383DDDE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DCC621EF-2F4D-ABB1-C9D8-7C5F5E174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4C7DB45-D0C6-C904-EF2C-6CE3524CFB9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A803032A-D099-3FB2-56EF-5A11041FE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DDFE4BE-4F68-363B-4B38-1E7DFCED6222}"/>
              </a:ext>
            </a:extLst>
          </p:cNvPr>
          <p:cNvSpPr txBox="1"/>
          <p:nvPr/>
        </p:nvSpPr>
        <p:spPr>
          <a:xfrm>
            <a:off x="529207" y="66866"/>
            <a:ext cx="6624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Программа сотрудничества с Вороновским районным исполнительным комитетом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32012-7994-A335-B726-39C52241E7AB}"/>
              </a:ext>
            </a:extLst>
          </p:cNvPr>
          <p:cNvSpPr txBox="1"/>
          <p:nvPr/>
        </p:nvSpPr>
        <p:spPr>
          <a:xfrm>
            <a:off x="154079" y="973581"/>
            <a:ext cx="59300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Программу подписали ректор Гродненского государственного университета имени Янки Купалы Ирина 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 и председатель Вороновского районного исполнительного комитета Василий Шлык. Документ охватывает широкий спектр сфер сотрудничества, включая научные исследования, олимпиадное движение, сохранение культурного наследия и повышение качества образования специалистов.</a:t>
            </a: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Как отметила Ирина </a:t>
            </a:r>
            <a:r>
              <a:rPr lang="ru-RU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, связь общественности, депутатского корпуса, органов управления и учреждений образования действительно очень важна, ведь воспитать патриота и достойного гражданина может только патриот.</a:t>
            </a:r>
          </a:p>
        </p:txBody>
      </p:sp>
      <p:pic>
        <p:nvPicPr>
          <p:cNvPr id="1026" name="Picture 2" descr="IMG_0458-2">
            <a:extLst>
              <a:ext uri="{FF2B5EF4-FFF2-40B4-BE49-F238E27FC236}">
                <a16:creationId xmlns:a16="http://schemas.microsoft.com/office/drawing/2014/main" id="{D95A8AB7-A8DB-7CD3-9018-CC46CBFF3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77" y="924325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0550-2">
            <a:extLst>
              <a:ext uri="{FF2B5EF4-FFF2-40B4-BE49-F238E27FC236}">
                <a16:creationId xmlns:a16="http://schemas.microsoft.com/office/drawing/2014/main" id="{D6C69F78-59AA-0720-0485-3163E8B5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77" y="2755541"/>
            <a:ext cx="2641476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0333-2">
            <a:extLst>
              <a:ext uri="{FF2B5EF4-FFF2-40B4-BE49-F238E27FC236}">
                <a16:creationId xmlns:a16="http://schemas.microsoft.com/office/drawing/2014/main" id="{90728A24-E4A5-A339-658B-FD57AE0D2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3" y="4586757"/>
            <a:ext cx="2664860" cy="177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88F7F2-699A-CA1A-BED5-7FFD863D166C}"/>
              </a:ext>
            </a:extLst>
          </p:cNvPr>
          <p:cNvSpPr txBox="1"/>
          <p:nvPr/>
        </p:nvSpPr>
        <p:spPr>
          <a:xfrm>
            <a:off x="100876" y="6361739"/>
            <a:ext cx="92236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https://www.grsu.by/component/k2/item/52754-v-grgu-imeni-yanki-kupaly-podpisali-programmu-sotrudnichestva-s-voronovskim-rajonnym-ispolnitelnym-komitetom.html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846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31022-E86A-B4C9-C7C5-788088BD8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F380E4-9080-7892-DC86-CD8FF9D6359C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4007EAE-E4E4-8EB0-60C4-83CCDF01BF4A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800854E0-E353-49D5-9910-8EDAC334FB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EB9F059-F4E8-4D0C-377B-0661A36C6FF4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5C6C64AD-63A2-5770-D7E0-482900E32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0D62815-DECB-0659-F673-C44E4540EBB8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A33505F0-6680-7966-29DC-E06CF5EC32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BC0BEEBC-B8DC-C22A-D518-FAD9110C5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F24C019D-1C55-5253-3984-DDB3C69D7DF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53CDA9B-DAA3-BDE5-5619-0F6E4DE1C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66F230-D43A-1C84-50F0-C5E682A0F142}"/>
              </a:ext>
            </a:extLst>
          </p:cNvPr>
          <p:cNvSpPr txBox="1"/>
          <p:nvPr/>
        </p:nvSpPr>
        <p:spPr>
          <a:xfrm>
            <a:off x="810614" y="132812"/>
            <a:ext cx="61339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ГрГУ имени Янки Купалы подписал трехсторонний договор о сотрудничестве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12C0B-E58D-2E23-8937-33FAF3671023}"/>
              </a:ext>
            </a:extLst>
          </p:cNvPr>
          <p:cNvSpPr txBox="1"/>
          <p:nvPr/>
        </p:nvSpPr>
        <p:spPr>
          <a:xfrm>
            <a:off x="53751" y="911954"/>
            <a:ext cx="90364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29 ноября состоялось подписание трёхстороннего договора о сотрудничестве между Гродненским государственным университетом имени Янки Купалы, гимназией № 9 имени Ф.П. Кириченко города Гродно и РУП «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Гродноэнерго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» филиал «Гродненские тепловые сети».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i="0" dirty="0">
                <a:solidFill>
                  <a:srgbClr val="333333"/>
                </a:solidFill>
                <a:effectLst/>
                <a:latin typeface="pt_sans_caption"/>
              </a:rPr>
              <a:t>На церемонии подписания договора присутствовали учащиеся классов инженерной направленности. В завершение мероприятия была организована экскурсия по предприятию.</a:t>
            </a:r>
          </a:p>
        </p:txBody>
      </p:sp>
      <p:pic>
        <p:nvPicPr>
          <p:cNvPr id="25602" name="Picture 2" descr="photo_5354884638637681873_y">
            <a:extLst>
              <a:ext uri="{FF2B5EF4-FFF2-40B4-BE49-F238E27FC236}">
                <a16:creationId xmlns:a16="http://schemas.microsoft.com/office/drawing/2014/main" id="{AAF3BD4C-EB4B-428A-D2A8-18B3DD23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4" y="3180362"/>
            <a:ext cx="2757077" cy="18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hoto_5354884638637681885_y">
            <a:extLst>
              <a:ext uri="{FF2B5EF4-FFF2-40B4-BE49-F238E27FC236}">
                <a16:creationId xmlns:a16="http://schemas.microsoft.com/office/drawing/2014/main" id="{AA18373C-95BA-1AE7-6C3B-C1A21008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61" y="3180362"/>
            <a:ext cx="2757078" cy="18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photo_5361904225812080548_w">
            <a:extLst>
              <a:ext uri="{FF2B5EF4-FFF2-40B4-BE49-F238E27FC236}">
                <a16:creationId xmlns:a16="http://schemas.microsoft.com/office/drawing/2014/main" id="{9CBEBA49-6117-7B8F-C5F5-A499E3D7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80361"/>
            <a:ext cx="2757079" cy="18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22D5A5-E907-4BE8-B454-68FF0CFB10FA}"/>
              </a:ext>
            </a:extLst>
          </p:cNvPr>
          <p:cNvSpPr txBox="1"/>
          <p:nvPr/>
        </p:nvSpPr>
        <p:spPr>
          <a:xfrm>
            <a:off x="132749" y="6129041"/>
            <a:ext cx="82941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https://www.grsu.by/component/k2/item/53071-grgu-imeni-yanki-kupaly-podpisal-trekhstoronnij-dogovor-o-sotrudnichestve.html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594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F64E8-59EF-016C-82C5-A9EC08D32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CD88BC5-B323-3664-9788-AA22F58CC41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CAC795D-D5D3-DDD8-2D43-5905BC4FB8AF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37691FE-9F8A-BD51-43F7-F70612017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B025176-51A2-E27F-5D9F-087D5CB5B9C7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639E045C-8A5A-F79F-3286-FF6F058C32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AF3E62D-D206-A6C5-BC75-6B862E384D5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663C539-7C00-0F75-3A42-61EFD3297C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172A618C-51FC-1FD5-6BDF-502AA4896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1FCBE108-48AC-136A-99A8-CA59A91D9195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8E76C26-8B5C-186A-5736-99EE49486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DCBFCAA-E3ED-B9D1-A37F-A81198E0E114}"/>
              </a:ext>
            </a:extLst>
          </p:cNvPr>
          <p:cNvSpPr txBox="1"/>
          <p:nvPr/>
        </p:nvSpPr>
        <p:spPr>
          <a:xfrm>
            <a:off x="877244" y="62466"/>
            <a:ext cx="5989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Открытый диалог купаловцев с губернатором Гродненской области Владимиром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Караником</a:t>
            </a:r>
            <a:endParaRPr lang="ru-RU" sz="18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44C03-0390-EB21-C7CD-DEF02CC34777}"/>
              </a:ext>
            </a:extLst>
          </p:cNvPr>
          <p:cNvSpPr txBox="1"/>
          <p:nvPr/>
        </p:nvSpPr>
        <p:spPr>
          <a:xfrm>
            <a:off x="48063" y="957407"/>
            <a:ext cx="88660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dirty="0">
                <a:solidFill>
                  <a:srgbClr val="333333"/>
                </a:solidFill>
                <a:latin typeface="pt_sans_caption"/>
              </a:rPr>
              <a:t>Владимир Степанович рассказал о текущей ситуации в Гродненской области, о строительстве значимых объектов и развитии региона в целом. Коснулся реального сектора экономики, отметив, что наша область вышла на траекторию устойчивого роста</a:t>
            </a:r>
            <a:r>
              <a:rPr lang="ru-RU" dirty="0"/>
              <a:t>. </a:t>
            </a:r>
            <a:endParaRPr lang="ru-RU" sz="1600" i="0" dirty="0">
              <a:solidFill>
                <a:srgbClr val="333333"/>
              </a:solidFill>
              <a:effectLst/>
              <a:latin typeface="pt_sans_captio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150D9-ECBA-DB26-821C-DA60319E29EE}"/>
              </a:ext>
            </a:extLst>
          </p:cNvPr>
          <p:cNvSpPr txBox="1"/>
          <p:nvPr/>
        </p:nvSpPr>
        <p:spPr>
          <a:xfrm>
            <a:off x="40615" y="1819181"/>
            <a:ext cx="8866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Вопросов из зала к губернатору было много. Они касались прогнозов дальнейшего развития нашей страны, подготовки к электоральной кампании, строительства общежитий для студентов, наиболее востребованных в Гродненском регионе профессий. Узнали и секреты успеха Владимира Степановича как руководителя, вспомнили пандемию и поговорили о медицинском страховании.</a:t>
            </a:r>
            <a:endParaRPr lang="ru-RU" sz="1600" dirty="0"/>
          </a:p>
        </p:txBody>
      </p:sp>
      <p:pic>
        <p:nvPicPr>
          <p:cNvPr id="43010" name="Picture 2" descr="IMG 3369">
            <a:extLst>
              <a:ext uri="{FF2B5EF4-FFF2-40B4-BE49-F238E27FC236}">
                <a16:creationId xmlns:a16="http://schemas.microsoft.com/office/drawing/2014/main" id="{9BEC62C9-F1A4-CC5C-B2FB-3B043DFA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01" y="3486562"/>
            <a:ext cx="2808414" cy="1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IMG_3370">
            <a:extLst>
              <a:ext uri="{FF2B5EF4-FFF2-40B4-BE49-F238E27FC236}">
                <a16:creationId xmlns:a16="http://schemas.microsoft.com/office/drawing/2014/main" id="{935122E2-1D68-72E6-A07B-E1369D083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0" y="3426018"/>
            <a:ext cx="2852148" cy="19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IMG_3378">
            <a:extLst>
              <a:ext uri="{FF2B5EF4-FFF2-40B4-BE49-F238E27FC236}">
                <a16:creationId xmlns:a16="http://schemas.microsoft.com/office/drawing/2014/main" id="{2B3C6DAC-91AA-E740-D825-407BBF206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592" y="3486074"/>
            <a:ext cx="2808415" cy="18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D62232-E3FB-A070-B7D3-82AC11D34648}"/>
              </a:ext>
            </a:extLst>
          </p:cNvPr>
          <p:cNvSpPr txBox="1"/>
          <p:nvPr/>
        </p:nvSpPr>
        <p:spPr>
          <a:xfrm>
            <a:off x="0" y="6312766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0"/>
              </a:rPr>
              <a:t>https://www.grsu.by/component/k2/item/53301-v-grgu-imeni-yanki-kupaly-sostoyalsya-otkrytyj-dialog-kupalovtsev-s-gubernatorom-grodnenskoj-oblasti-vladimirom-karanikom.html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677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607E2-DF45-39DC-1397-858397FC0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D4DCA5C2-8632-9467-BE8D-F3BB1DDE5C60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E2E46D4-AD08-62FD-8F9B-BFE036C7C3B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A73BCECC-95F6-25D0-FF8D-40EE40D7C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A3DC79E-9DF1-431F-B472-235C9D5FE8B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43CDE114-514C-25F9-94DE-401883BCB7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5F71D-45C4-04D3-809A-F6ECADEE9874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B9D7FE14-12F6-8F2A-8E93-D026B91692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603D4D3C-D26B-8608-CBD1-906A9F0D2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2D99BD52-124C-54FA-6AA4-2EA93A12B09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D2646A44-B091-87D6-26C0-6E35C7601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E19C833-79FF-A113-A901-79DE1E51D4B1}"/>
              </a:ext>
            </a:extLst>
          </p:cNvPr>
          <p:cNvSpPr txBox="1"/>
          <p:nvPr/>
        </p:nvSpPr>
        <p:spPr>
          <a:xfrm>
            <a:off x="629583" y="-24659"/>
            <a:ext cx="6349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Встреча с помощником Президента Республики Беларусь – инспектором по Гродненской области Юрием Караевым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2A5FC1-48FE-9704-1811-77A822284721}"/>
              </a:ext>
            </a:extLst>
          </p:cNvPr>
          <p:cNvSpPr txBox="1"/>
          <p:nvPr/>
        </p:nvSpPr>
        <p:spPr>
          <a:xfrm>
            <a:off x="104876" y="978101"/>
            <a:ext cx="8859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Дискуссионная площадка, предоставившая возможность молодежи поднимать самые острые проблемы и задавать волнующие вопросы представителю органов власти, состоялась в </a:t>
            </a:r>
            <a:r>
              <a:rPr lang="ru-RU" i="0" dirty="0" err="1">
                <a:solidFill>
                  <a:srgbClr val="444444"/>
                </a:solidFill>
                <a:effectLst/>
                <a:latin typeface="pt_sans_bold"/>
              </a:rPr>
              <a:t>Купаловском</a:t>
            </a:r>
            <a:r>
              <a:rPr lang="ru-RU" i="0" dirty="0">
                <a:solidFill>
                  <a:srgbClr val="444444"/>
                </a:solidFill>
                <a:effectLst/>
                <a:latin typeface="pt_sans_bold"/>
              </a:rPr>
              <a:t> университете 12 декабря.</a:t>
            </a:r>
            <a:endParaRPr lang="ru-RU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IMG_3132">
            <a:extLst>
              <a:ext uri="{FF2B5EF4-FFF2-40B4-BE49-F238E27FC236}">
                <a16:creationId xmlns:a16="http://schemas.microsoft.com/office/drawing/2014/main" id="{375970F4-386E-94D4-4657-A4A360EED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4" y="2157385"/>
            <a:ext cx="2517682" cy="16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G_3149">
            <a:extLst>
              <a:ext uri="{FF2B5EF4-FFF2-40B4-BE49-F238E27FC236}">
                <a16:creationId xmlns:a16="http://schemas.microsoft.com/office/drawing/2014/main" id="{14327368-7FE0-71D1-527B-2FBD18AC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31" y="2170233"/>
            <a:ext cx="2517683" cy="16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_3052">
            <a:extLst>
              <a:ext uri="{FF2B5EF4-FFF2-40B4-BE49-F238E27FC236}">
                <a16:creationId xmlns:a16="http://schemas.microsoft.com/office/drawing/2014/main" id="{7E8546B6-00DD-5F11-D08C-50F32E2D0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22" y="2172415"/>
            <a:ext cx="2530415" cy="16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3056">
            <a:extLst>
              <a:ext uri="{FF2B5EF4-FFF2-40B4-BE49-F238E27FC236}">
                <a16:creationId xmlns:a16="http://schemas.microsoft.com/office/drawing/2014/main" id="{06EF13DB-CD86-7A71-DF0E-5B6FB4818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9" y="4168672"/>
            <a:ext cx="2551285" cy="17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G_3098">
            <a:extLst>
              <a:ext uri="{FF2B5EF4-FFF2-40B4-BE49-F238E27FC236}">
                <a16:creationId xmlns:a16="http://schemas.microsoft.com/office/drawing/2014/main" id="{22B28D93-0184-3E26-F977-F0B51DC5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58" y="4168672"/>
            <a:ext cx="2517683" cy="16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G_3153">
            <a:extLst>
              <a:ext uri="{FF2B5EF4-FFF2-40B4-BE49-F238E27FC236}">
                <a16:creationId xmlns:a16="http://schemas.microsoft.com/office/drawing/2014/main" id="{EDF52777-7583-06FF-741A-108950E0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22" y="4118870"/>
            <a:ext cx="2517683" cy="16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D2AE2D-229F-FDC6-7886-C32E72B3348B}"/>
              </a:ext>
            </a:extLst>
          </p:cNvPr>
          <p:cNvSpPr txBox="1"/>
          <p:nvPr/>
        </p:nvSpPr>
        <p:spPr>
          <a:xfrm>
            <a:off x="28868" y="6338420"/>
            <a:ext cx="90862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13"/>
              </a:rPr>
              <a:t>https://www.grsu.by/component/k2/item/53320-molodezh-i-vybory-pomoshchnik-prezidenta-respubliki-belarus-inspektor-po-grodnenskoj-oblasti-yurij-karaev-vstretilsya-s-kupalovtsami.html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83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73726" y="-1"/>
            <a:ext cx="9217727" cy="6858001"/>
            <a:chOff x="-73726" y="-1"/>
            <a:chExt cx="9217727" cy="685800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346395">
              <a:off x="6047700" y="5661067"/>
              <a:ext cx="2360899" cy="842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01615" y="-1"/>
              <a:ext cx="8042385" cy="3027857"/>
            </a:xfrm>
            <a:custGeom>
              <a:avLst/>
              <a:gdLst>
                <a:gd name="connsiteX0" fmla="*/ 0 w 10566400"/>
                <a:gd name="connsiteY0" fmla="*/ 0 h 3979152"/>
                <a:gd name="connsiteX1" fmla="*/ 10566400 w 10566400"/>
                <a:gd name="connsiteY1" fmla="*/ 0 h 3979152"/>
                <a:gd name="connsiteX2" fmla="*/ 10566400 w 10566400"/>
                <a:gd name="connsiteY2" fmla="*/ 2957997 h 3979152"/>
                <a:gd name="connsiteX3" fmla="*/ 10517638 w 10566400"/>
                <a:gd name="connsiteY3" fmla="*/ 3003043 h 3979152"/>
                <a:gd name="connsiteX4" fmla="*/ 6185301 w 10566400"/>
                <a:gd name="connsiteY4" fmla="*/ 3626174 h 3979152"/>
                <a:gd name="connsiteX5" fmla="*/ 0 w 10566400"/>
                <a:gd name="connsiteY5" fmla="*/ 0 h 397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66400" h="3979152">
                  <a:moveTo>
                    <a:pt x="0" y="0"/>
                  </a:moveTo>
                  <a:lnTo>
                    <a:pt x="10566400" y="0"/>
                  </a:lnTo>
                  <a:cubicBezTo>
                    <a:pt x="10566400" y="0"/>
                    <a:pt x="10566400" y="0"/>
                    <a:pt x="10566400" y="2957997"/>
                  </a:cubicBezTo>
                  <a:cubicBezTo>
                    <a:pt x="10551396" y="2973012"/>
                    <a:pt x="10536392" y="2988028"/>
                    <a:pt x="10517638" y="3003043"/>
                  </a:cubicBezTo>
                  <a:cubicBezTo>
                    <a:pt x="10232566" y="3273317"/>
                    <a:pt x="8649669" y="4602163"/>
                    <a:pt x="6185301" y="3626174"/>
                  </a:cubicBezTo>
                  <a:cubicBezTo>
                    <a:pt x="4051016" y="2781568"/>
                    <a:pt x="2093025" y="792053"/>
                    <a:pt x="0" y="0"/>
                  </a:cubicBezTo>
                  <a:close/>
                </a:path>
              </a:pathLst>
            </a:custGeom>
          </p:spPr>
        </p:pic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6" y="1"/>
              <a:ext cx="9217726" cy="3451622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81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9" name="Picture 3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5" b="99145" l="0" r="94737"/>
                      </a14:imgEffect>
                      <a14:imgEffect>
                        <a14:sharpenSoften amount="5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404"/>
            <a:stretch/>
          </p:blipFill>
          <p:spPr bwMode="auto">
            <a:xfrm>
              <a:off x="8002184" y="1239300"/>
              <a:ext cx="243063" cy="488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27023" y="1483370"/>
              <a:ext cx="1816978" cy="1811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B6D73C7-1FE5-4E73-9D4F-C59DB1A1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725" y="1"/>
              <a:ext cx="9129391" cy="3377078"/>
            </a:xfrm>
            <a:custGeom>
              <a:avLst/>
              <a:gdLst>
                <a:gd name="T0" fmla="*/ 716 w 3241"/>
                <a:gd name="T1" fmla="*/ 576 h 1226"/>
                <a:gd name="T2" fmla="*/ 1936 w 3241"/>
                <a:gd name="T3" fmla="*/ 1060 h 1226"/>
                <a:gd name="T4" fmla="*/ 3241 w 3241"/>
                <a:gd name="T5" fmla="*/ 800 h 1226"/>
                <a:gd name="T6" fmla="*/ 2086 w 3241"/>
                <a:gd name="T7" fmla="*/ 966 h 1226"/>
                <a:gd name="T8" fmla="*/ 437 w 3241"/>
                <a:gd name="T9" fmla="*/ 0 h 1226"/>
                <a:gd name="T10" fmla="*/ 0 w 3241"/>
                <a:gd name="T11" fmla="*/ 0 h 1226"/>
                <a:gd name="T12" fmla="*/ 0 w 3241"/>
                <a:gd name="T13" fmla="*/ 623 h 1226"/>
                <a:gd name="T14" fmla="*/ 716 w 3241"/>
                <a:gd name="T15" fmla="*/ 576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1" h="1226">
                  <a:moveTo>
                    <a:pt x="716" y="576"/>
                  </a:moveTo>
                  <a:cubicBezTo>
                    <a:pt x="1176" y="666"/>
                    <a:pt x="1576" y="918"/>
                    <a:pt x="1936" y="1060"/>
                  </a:cubicBezTo>
                  <a:cubicBezTo>
                    <a:pt x="2292" y="1201"/>
                    <a:pt x="2839" y="1192"/>
                    <a:pt x="3241" y="800"/>
                  </a:cubicBezTo>
                  <a:cubicBezTo>
                    <a:pt x="3165" y="872"/>
                    <a:pt x="2743" y="1226"/>
                    <a:pt x="2086" y="966"/>
                  </a:cubicBezTo>
                  <a:cubicBezTo>
                    <a:pt x="1517" y="741"/>
                    <a:pt x="995" y="211"/>
                    <a:pt x="4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41" y="603"/>
                    <a:pt x="296" y="494"/>
                    <a:pt x="716" y="576"/>
                  </a:cubicBezTo>
                  <a:close/>
                </a:path>
              </a:pathLst>
            </a:custGeom>
            <a:solidFill>
              <a:schemeClr val="bg1"/>
            </a:solidFill>
            <a:ln w="41275" cmpd="thickThin">
              <a:noFill/>
            </a:ln>
            <a:effectLst>
              <a:outerShdw blurRad="825500" dist="457200" dir="8100000" algn="tr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68589" tIns="34295" rIns="68589" bIns="34295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73725" y="-1"/>
              <a:ext cx="2081366" cy="162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97909" y="5661248"/>
              <a:ext cx="2846091" cy="119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259632" y="3027856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Гродненский государственный университет имени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Янки Купалы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429" l="0" r="100000">
                        <a14:foregroundMark x1="93574" y1="2429" x2="93708" y2="4000"/>
                        <a14:foregroundMark x1="72557" y1="13000" x2="72557" y2="13000"/>
                        <a14:foregroundMark x1="76841" y1="16286" x2="76841" y2="16286"/>
                        <a14:foregroundMark x1="76037" y1="14714" x2="76037" y2="14714"/>
                        <a14:foregroundMark x1="76037" y1="14714" x2="76037" y2="14714"/>
                        <a14:foregroundMark x1="73360" y1="14286" x2="79384" y2="11000"/>
                        <a14:foregroundMark x1="74565" y1="9000" x2="59438" y2="27714"/>
                        <a14:foregroundMark x1="70013" y1="18143" x2="72691" y2="18429"/>
                        <a14:foregroundMark x1="69612" y1="31286" x2="90763" y2="26286"/>
                        <a14:foregroundMark x1="74565" y1="39714" x2="96252" y2="43571"/>
                        <a14:foregroundMark x1="76171" y1="49429" x2="96921" y2="58714"/>
                        <a14:foregroundMark x1="75636" y1="60143" x2="91834" y2="69429"/>
                        <a14:foregroundMark x1="71218" y1="70286" x2="76037" y2="91714"/>
                        <a14:foregroundMark x1="63052" y1="75857" x2="61580" y2="98857"/>
                        <a14:foregroundMark x1="53012" y1="79143" x2="45382" y2="99429"/>
                        <a14:foregroundMark x1="44712" y1="77857" x2="28246" y2="93714"/>
                        <a14:foregroundMark x1="35341" y1="73429" x2="14859" y2="80857"/>
                        <a14:foregroundMark x1="28514" y1="65857" x2="7631" y2="64857"/>
                        <a14:foregroundMark x1="24364" y1="55429" x2="4819" y2="47714"/>
                        <a14:foregroundMark x1="24498" y1="45857" x2="10040" y2="29286"/>
                        <a14:foregroundMark x1="27443" y1="36286" x2="19277" y2="14571"/>
                        <a14:foregroundMark x1="34672" y1="28571" x2="32129" y2="4143"/>
                        <a14:foregroundMark x1="42303" y1="23571" x2="49398" y2="714"/>
                        <a14:foregroundMark x1="16198" y1="26143" x2="16198" y2="26143"/>
                        <a14:foregroundMark x1="11379" y1="55714" x2="11379" y2="55714"/>
                        <a14:foregroundMark x1="52878" y1="1857" x2="57697" y2="24286"/>
                        <a14:foregroundMark x1="83400" y1="68286" x2="83400" y2="68286"/>
                        <a14:backgroundMark x1="32798" y1="43143" x2="32798" y2="43143"/>
                        <a14:backgroundMark x1="48862" y1="34857" x2="48862" y2="34857"/>
                        <a14:backgroundMark x1="48059" y1="32571" x2="36814" y2="46143"/>
                        <a14:backgroundMark x1="51272" y1="34714" x2="51004" y2="51571"/>
                        <a14:backgroundMark x1="55288" y1="39429" x2="55556" y2="45000"/>
                        <a14:backgroundMark x1="58233" y1="40714" x2="60910" y2="47429"/>
                        <a14:backgroundMark x1="57965" y1="41143" x2="59170" y2="33429"/>
                        <a14:backgroundMark x1="56359" y1="33143" x2="54618" y2="31143"/>
                        <a14:backgroundMark x1="44311" y1="39571" x2="45114" y2="44286"/>
                        <a14:backgroundMark x1="40964" y1="49286" x2="48728" y2="49143"/>
                        <a14:backgroundMark x1="45515" y1="41429" x2="42972" y2="44714"/>
                        <a14:backgroundMark x1="41098" y1="48857" x2="43775" y2="43143"/>
                        <a14:backgroundMark x1="41098" y1="45429" x2="43106" y2="44143"/>
                        <a14:backgroundMark x1="41098" y1="44286" x2="41633" y2="44143"/>
                        <a14:backgroundMark x1="50870" y1="46429" x2="53681" y2="48571"/>
                        <a14:backgroundMark x1="52477" y1="47857" x2="56225" y2="52571"/>
                        <a14:backgroundMark x1="58233" y1="48143" x2="58233" y2="52286"/>
                        <a14:backgroundMark x1="49799" y1="46857" x2="48996" y2="50429"/>
                        <a14:backgroundMark x1="51272" y1="50429" x2="51539" y2="53429"/>
                        <a14:backgroundMark x1="63855" y1="57571" x2="70549" y2="61857"/>
                        <a14:backgroundMark x1="66934" y1="61857" x2="66934" y2="61857"/>
                        <a14:backgroundMark x1="63454" y1="41000" x2="63454" y2="41000"/>
                        <a14:backgroundMark x1="62383" y1="36286" x2="62383" y2="36286"/>
                        <a14:backgroundMark x1="61580" y1="32429" x2="61580" y2="32429"/>
                        <a14:backgroundMark x1="60643" y1="30714" x2="60643" y2="30714"/>
                        <a14:backgroundMark x1="59973" y1="24714" x2="59973" y2="24714"/>
                        <a14:backgroundMark x1="60643" y1="21571" x2="60643" y2="21571"/>
                        <a14:backgroundMark x1="59036" y1="24143" x2="59036" y2="24143"/>
                        <a14:backgroundMark x1="45114" y1="47429" x2="45114" y2="47429"/>
                        <a14:backgroundMark x1="45248" y1="45286" x2="53414" y2="51714"/>
                        <a14:backgroundMark x1="53146" y1="53000" x2="48059" y2="47857"/>
                        <a14:backgroundMark x1="49398" y1="50429" x2="51539" y2="50429"/>
                        <a14:backgroundMark x1="53280" y1="52571" x2="51406" y2="50429"/>
                        <a14:backgroundMark x1="41232" y1="42857" x2="42704" y2="44143"/>
                        <a14:backgroundMark x1="44043" y1="45857" x2="43775" y2="44714"/>
                        <a14:backgroundMark x1="46319" y1="47000" x2="47791" y2="4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26" y="1483369"/>
            <a:ext cx="5184576" cy="485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9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430604" y="105254"/>
            <a:ext cx="6985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pt_sans_bold"/>
              </a:rPr>
              <a:t>Выездное заседание общественного координационного экологического совета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7333" y="952131"/>
            <a:ext cx="61008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444444"/>
                </a:solidFill>
                <a:latin typeface="pt_sans_bold"/>
              </a:rPr>
              <a:t>На базе предприятия ОАО «</a:t>
            </a:r>
            <a:r>
              <a:rPr lang="ru-RU" sz="1200" dirty="0" err="1">
                <a:solidFill>
                  <a:srgbClr val="444444"/>
                </a:solidFill>
                <a:latin typeface="pt_sans_bold"/>
              </a:rPr>
              <a:t>Красносельскстройматериалы</a:t>
            </a:r>
            <a:r>
              <a:rPr lang="ru-RU" sz="1200" dirty="0">
                <a:solidFill>
                  <a:srgbClr val="444444"/>
                </a:solidFill>
                <a:latin typeface="pt_sans_bold"/>
              </a:rPr>
              <a:t>» состоялось выездное заседание общественного координационного экологического совета при Гродненском областном комитете природных ресурсов и охраны окружающей среды на базе предприятия ОАО «</a:t>
            </a:r>
            <a:r>
              <a:rPr lang="ru-RU" sz="1200" dirty="0" err="1">
                <a:solidFill>
                  <a:srgbClr val="444444"/>
                </a:solidFill>
                <a:latin typeface="pt_sans_bold"/>
              </a:rPr>
              <a:t>Красносельскстройматериалы</a:t>
            </a:r>
            <a:r>
              <a:rPr lang="ru-RU" sz="1200" dirty="0">
                <a:solidFill>
                  <a:srgbClr val="444444"/>
                </a:solidFill>
                <a:latin typeface="pt_sans_bold"/>
              </a:rPr>
              <a:t>».</a:t>
            </a:r>
            <a:endParaRPr lang="ru-RU" sz="1200" dirty="0">
              <a:solidFill>
                <a:srgbClr val="444444"/>
              </a:solidFill>
              <a:latin typeface="Comic Sans MS" panose="030F0702030302020204" pitchFamily="66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pt_sans_caption"/>
              </a:rPr>
              <a:t>Заседание прошло в расширенном составе, среди участников – сотрудники центрального аппарата Министерства природных ресурсов и охраны окружающей среды, представители местных органов власти, Национальной академии наук Беларуси, РУП «</a:t>
            </a:r>
            <a:r>
              <a:rPr lang="ru-RU" sz="1200" dirty="0" err="1">
                <a:solidFill>
                  <a:srgbClr val="333333"/>
                </a:solidFill>
                <a:latin typeface="pt_sans_caption"/>
              </a:rPr>
              <a:t>БелНИЦ</a:t>
            </a:r>
            <a:r>
              <a:rPr lang="ru-RU" sz="1200" dirty="0">
                <a:solidFill>
                  <a:srgbClr val="333333"/>
                </a:solidFill>
                <a:latin typeface="pt_sans_caption"/>
              </a:rPr>
              <a:t> «Экология», общественные экологи комитета, заинтересованные работники предприятий и организаций Гродненской области. В заседании приняли участие и представители </a:t>
            </a:r>
            <a:r>
              <a:rPr lang="ru-RU" sz="1200" dirty="0" err="1">
                <a:solidFill>
                  <a:srgbClr val="333333"/>
                </a:solidFill>
                <a:latin typeface="pt_sans_caption"/>
              </a:rPr>
              <a:t>ГрГУ</a:t>
            </a:r>
            <a:r>
              <a:rPr lang="ru-RU" sz="1200" dirty="0">
                <a:solidFill>
                  <a:srgbClr val="333333"/>
                </a:solidFill>
                <a:latin typeface="pt_sans_caption"/>
              </a:rPr>
              <a:t> имени Янки Купалы – доценты кафедры экологии Галина Юхневич и Ольга </a:t>
            </a:r>
            <a:r>
              <a:rPr lang="ru-RU" sz="1200" dirty="0" err="1">
                <a:solidFill>
                  <a:srgbClr val="333333"/>
                </a:solidFill>
                <a:latin typeface="pt_sans_caption"/>
              </a:rPr>
              <a:t>Кремлева</a:t>
            </a:r>
            <a:r>
              <a:rPr lang="ru-RU" sz="1200" dirty="0">
                <a:solidFill>
                  <a:srgbClr val="333333"/>
                </a:solidFill>
                <a:latin typeface="pt_sans_caption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pt_sans_caption"/>
              </a:rPr>
              <a:t>В ходе заседания ОКЭС был рассмотрен широкий спектр вопросов, касающихся основных национальных интересов в экологической сфере в рамках проекта новой Концепции национальной безопасности страны. Участники встречи обсудили производственный учет выбросов парниковых газов как инструмент устойчивого развития в промышленном секторе.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pt_sans_caption"/>
              </a:rPr>
              <a:t>Экологи обратились к новшествам в законодательстве об обращении с отходами, подходам к их энергетическому использованию и влиянию на климат. Обсуждались экономика замкнутого цикла как основа для достижения устойчивого </a:t>
            </a:r>
            <a:r>
              <a:rPr lang="ru-RU" sz="1200" dirty="0" err="1">
                <a:solidFill>
                  <a:srgbClr val="333333"/>
                </a:solidFill>
                <a:latin typeface="pt_sans_caption"/>
              </a:rPr>
              <a:t>низкоуглеродного</a:t>
            </a:r>
            <a:r>
              <a:rPr lang="ru-RU" sz="1200" dirty="0">
                <a:solidFill>
                  <a:srgbClr val="333333"/>
                </a:solidFill>
                <a:latin typeface="pt_sans_caption"/>
              </a:rPr>
              <a:t> развития Беларуси, задачи и возможные пути перехода к ее принципам при обращении с ТКО, опыт работы по обеспечению </a:t>
            </a:r>
            <a:r>
              <a:rPr lang="ru-RU" sz="1200" dirty="0" err="1">
                <a:solidFill>
                  <a:srgbClr val="333333"/>
                </a:solidFill>
                <a:latin typeface="pt_sans_caption"/>
              </a:rPr>
              <a:t>ресурсоэффективности</a:t>
            </a:r>
            <a:r>
              <a:rPr lang="ru-RU" sz="1200" dirty="0">
                <a:solidFill>
                  <a:srgbClr val="333333"/>
                </a:solidFill>
                <a:latin typeface="pt_sans_caption"/>
              </a:rPr>
              <a:t> производства и мер по сокращению выбросов парниковых газов. </a:t>
            </a:r>
            <a:endParaRPr lang="en-US" sz="1200" dirty="0">
              <a:solidFill>
                <a:srgbClr val="333333"/>
              </a:solidFill>
              <a:latin typeface="pt_sans_captio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pt_sans_caption"/>
              </a:rPr>
              <a:t>Мероприятие прошло при поддержке проекта международной технической помощи ГЭФ/ПРООН «Наращивание потенциала для торговли выбросами парниковых газов и укрепление системы мониторинга, отчетности и верификации в Республике Беларусь», национальным партнером которого является Министерство природных ресурсов и охраны окружающей среды.</a:t>
            </a:r>
          </a:p>
          <a:p>
            <a:r>
              <a:rPr lang="ru-RU" sz="1200" dirty="0">
                <a:solidFill>
                  <a:srgbClr val="333333"/>
                </a:solidFill>
                <a:latin typeface="pt_sans_caption"/>
              </a:rPr>
              <a:t> </a:t>
            </a:r>
          </a:p>
        </p:txBody>
      </p:sp>
      <p:pic>
        <p:nvPicPr>
          <p:cNvPr id="18434" name="Picture 2" descr="photo 5285382515781130056 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701357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hoto 5285382515781130057 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743" y="3453363"/>
            <a:ext cx="2772850" cy="184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195" y="6313348"/>
            <a:ext cx="9774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https://www.grsu.by/component/k2/item/48743-kupalovtsy-prinyali-uchastie-v-vyezdnom-zasedanii-obshchestvennogo-koordinatsionnogo-ekologicheskogo-soveta.html</a:t>
            </a:r>
            <a:r>
              <a:rPr lang="en-US" sz="1200" dirty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601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419332-C115-46DD-C3E1-F928D8179BAB}"/>
              </a:ext>
            </a:extLst>
          </p:cNvPr>
          <p:cNvSpPr txBox="1"/>
          <p:nvPr/>
        </p:nvSpPr>
        <p:spPr>
          <a:xfrm>
            <a:off x="242590" y="1082203"/>
            <a:ext cx="5426032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Ректор ГрГУ имени Янки Купалы Ирина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Китурко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встретилась с учащимися 11-х классов гимназии №1 имени академика Е.Ф. Карского города Гродно в рамках информационно-образовательного проекта «Школа Активного Гражданина».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«Родина моя Беларусь в лицах. Славные имена в науке и образовании» – под таким названием прошла встреча молодежи и Ирины Федоровны. Вначале ректор рассказала о деятельности университета, о том, чему живут студенты и сотрудники, подробно познакомила с устройством университета, а также рассказала о своем пути в науку. Затем у ребят была возможно задать вопросы Ирине 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Китурко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. Они были абсолютно разные и на все ректор ответила искренне и открыто.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Также Ирина Федоровна сделала акцент на важности качественного высшего образования в современном мире, значимости науки в жизни человека.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8A9CE-F482-B959-A31B-A94D6305DC30}"/>
              </a:ext>
            </a:extLst>
          </p:cNvPr>
          <p:cNvSpPr txBox="1"/>
          <p:nvPr/>
        </p:nvSpPr>
        <p:spPr>
          <a:xfrm>
            <a:off x="154080" y="6376285"/>
            <a:ext cx="93028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7"/>
              </a:rPr>
              <a:t>https://www.grsu.by/component/k2/item/48828-rektor-kupalovskogo-universiteta-vstretilas-s-gimnazistami-v-ramkakh-proekta-shag.html</a:t>
            </a:r>
            <a:r>
              <a:rPr lang="ru-RU" sz="1200" dirty="0"/>
              <a:t> </a:t>
            </a:r>
          </a:p>
        </p:txBody>
      </p:sp>
      <p:pic>
        <p:nvPicPr>
          <p:cNvPr id="7172" name="Picture 4" descr="IMG_4422-2">
            <a:extLst>
              <a:ext uri="{FF2B5EF4-FFF2-40B4-BE49-F238E27FC236}">
                <a16:creationId xmlns:a16="http://schemas.microsoft.com/office/drawing/2014/main" id="{71483019-0C8E-2E38-E8EF-D3496367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48" y="3397409"/>
            <a:ext cx="3073522" cy="20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G_4474-2">
            <a:extLst>
              <a:ext uri="{FF2B5EF4-FFF2-40B4-BE49-F238E27FC236}">
                <a16:creationId xmlns:a16="http://schemas.microsoft.com/office/drawing/2014/main" id="{E8488A26-C2FD-F7A5-A342-77F6F140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48" y="1002510"/>
            <a:ext cx="3073523" cy="20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7865EA-2604-34B3-7433-84A9DD7FFA3B}"/>
              </a:ext>
            </a:extLst>
          </p:cNvPr>
          <p:cNvSpPr txBox="1"/>
          <p:nvPr/>
        </p:nvSpPr>
        <p:spPr>
          <a:xfrm>
            <a:off x="1299109" y="179719"/>
            <a:ext cx="5472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1"/>
                </a:solidFill>
                <a:latin typeface="pt_sans_bold"/>
              </a:rPr>
              <a:t>Республиканский проект «ШАГ»</a:t>
            </a:r>
            <a:endParaRPr lang="ru-RU" sz="2400" b="1" i="0" dirty="0">
              <a:solidFill>
                <a:schemeClr val="bg1"/>
              </a:solidFill>
              <a:effectLst/>
              <a:latin typeface="pt_sans_bold"/>
            </a:endParaRPr>
          </a:p>
        </p:txBody>
      </p:sp>
    </p:spTree>
    <p:extLst>
      <p:ext uri="{BB962C8B-B14F-4D97-AF65-F5344CB8AC3E}">
        <p14:creationId xmlns:p14="http://schemas.microsoft.com/office/powerpoint/2010/main" val="304285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0BF1F2F7-8FF3-4E60-9DF8-887CDC2C8F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C25AE1BE-CE6A-4F23-B40C-62163D67B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CDFEA395-CE46-4843-889D-610D058E8D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F2B3FD-2349-0E7B-A475-E4A5435A5B0F}"/>
              </a:ext>
            </a:extLst>
          </p:cNvPr>
          <p:cNvSpPr txBox="1"/>
          <p:nvPr/>
        </p:nvSpPr>
        <p:spPr>
          <a:xfrm>
            <a:off x="1036757" y="158401"/>
            <a:ext cx="56468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0" dirty="0">
                <a:solidFill>
                  <a:schemeClr val="bg1"/>
                </a:solidFill>
                <a:effectLst/>
                <a:latin typeface="pt_sans_bold"/>
              </a:rPr>
              <a:t>Школа юного социолога –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B3810-BF9A-53FA-ACD0-BBB54081FDC8}"/>
              </a:ext>
            </a:extLst>
          </p:cNvPr>
          <p:cNvSpPr txBox="1"/>
          <p:nvPr/>
        </p:nvSpPr>
        <p:spPr>
          <a:xfrm>
            <a:off x="104876" y="1104656"/>
            <a:ext cx="5496576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Первое заседание профориентационного проекта прошло в средней школе №41 города Гродно имени А.М. Кузнецова.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Школа юного социолога – это цикл занятий по социологии для старшеклассников, которые охватывают как разделы школьной программы по обществоведению, так и выходят далеко за ее пределы.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Будущие абитуриенты познакомились со специальностями факультета истории, коммуникации и туризма, узнали о научных и творческих достижениях студентов специальности «Социология».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конце встречи ребята задали лектору волнующие их вопросы, получили советы по выстраиванию личной траектории профессионального развития, узнали о творческих и научных мероприятиях для абитуриентов, которые проводятся на кафедре политологии и социологии в 2024 году.</a:t>
            </a:r>
          </a:p>
        </p:txBody>
      </p:sp>
      <p:pic>
        <p:nvPicPr>
          <p:cNvPr id="9218" name="Picture 2" descr="0175">
            <a:extLst>
              <a:ext uri="{FF2B5EF4-FFF2-40B4-BE49-F238E27FC236}">
                <a16:creationId xmlns:a16="http://schemas.microsoft.com/office/drawing/2014/main" id="{5163F861-C697-85F4-67D1-D03C77DF3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15" y="1016446"/>
            <a:ext cx="339756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0176">
            <a:extLst>
              <a:ext uri="{FF2B5EF4-FFF2-40B4-BE49-F238E27FC236}">
                <a16:creationId xmlns:a16="http://schemas.microsoft.com/office/drawing/2014/main" id="{452A8A80-0D8C-C128-3997-A1DE0550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92" y="3429000"/>
            <a:ext cx="3397561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221FF9-7CAC-9C09-5EF5-818E0DA3D31F}"/>
              </a:ext>
            </a:extLst>
          </p:cNvPr>
          <p:cNvSpPr txBox="1"/>
          <p:nvPr/>
        </p:nvSpPr>
        <p:spPr>
          <a:xfrm>
            <a:off x="405193" y="6362819"/>
            <a:ext cx="88702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https://www.grsu.by/component/k2/item/48831-uchenie-svet-v-grgu-imeni-yanki-kupaly-startovala-shkola-yunogo-sotsiologa-2024.html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139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94ADD-E385-B638-8911-0D6DD5E0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5DED47B-45DA-5CC6-FB0C-F43FDB3A6CB5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D2BE576-D254-D2A8-33FF-BC7E0CDA901D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E6D395D9-8FB7-0C03-28F5-5937BDAF65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ADD99B0-19E5-827C-325A-200723558D1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B8D9499-BD70-ECF0-FFE6-D647964FEE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C6E623-C5BB-110C-35D7-8E35B6A9D55C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F73BDB9C-EEC9-AF8C-E997-B461CE7548A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0652638A-9152-B839-F8AA-4837C7E72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4550C91D-45D4-AF17-004E-41E82FE889AD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674E5A2A-0F91-83C4-BD65-5E9B2E63D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3121DE7-ECA1-92EB-18EB-455D39FEC883}"/>
              </a:ext>
            </a:extLst>
          </p:cNvPr>
          <p:cNvSpPr txBox="1"/>
          <p:nvPr/>
        </p:nvSpPr>
        <p:spPr>
          <a:xfrm>
            <a:off x="753444" y="288992"/>
            <a:ext cx="685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Студенты-купаловцы посетили филиал «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Гродноэнерго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FCF95-8A85-4206-8BAD-AF402DB13422}"/>
              </a:ext>
            </a:extLst>
          </p:cNvPr>
          <p:cNvSpPr txBox="1"/>
          <p:nvPr/>
        </p:nvSpPr>
        <p:spPr>
          <a:xfrm>
            <a:off x="170572" y="947315"/>
            <a:ext cx="5277919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Под руководством доцента кафедры теоретической физики и теплотехники Ольги 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Жарновой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 студенты 1 и 4 курсов физико-технического факультета посетили филиал «ПСДТУ» РУП «</a:t>
            </a:r>
            <a:r>
              <a:rPr lang="ru-RU" sz="1600" i="0" dirty="0" err="1">
                <a:solidFill>
                  <a:srgbClr val="444444"/>
                </a:solidFill>
                <a:effectLst/>
                <a:latin typeface="pt_sans_bold"/>
              </a:rPr>
              <a:t>Гродноэнерго</a:t>
            </a: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».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ходе экскурсии студенты познакомились с работой такого оборудования, как автоматизированная система контроля и учета электроэнергии, система дистанционного съема показаний электропотребления, счетчик электрической энергии переменного тока.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На данный момент в филиале «ПСДТУ» РУП «</a:t>
            </a:r>
            <a:r>
              <a:rPr lang="ru-RU" sz="1600" b="0" i="0" dirty="0" err="1">
                <a:solidFill>
                  <a:srgbClr val="333333"/>
                </a:solidFill>
                <a:effectLst/>
                <a:latin typeface="pt_sans_caption"/>
              </a:rPr>
              <a:t>Гродноэнерго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» проходят практику 3 студента физико-технического факультета. После экскурсии обсудили возможность трудоустройства студентов.</a:t>
            </a:r>
          </a:p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К слову, ГрГУ имени Янки Купалы использует практикоориентированный подход в обучении, что позволяет готовить специалистов высокого класса. На многих предприятиях города открыты филиалы кафедр, а в аудиториях преподают практикующие специалисты.</a:t>
            </a:r>
          </a:p>
        </p:txBody>
      </p:sp>
      <p:pic>
        <p:nvPicPr>
          <p:cNvPr id="20482" name="Picture 2" descr="ryp24 3">
            <a:extLst>
              <a:ext uri="{FF2B5EF4-FFF2-40B4-BE49-F238E27FC236}">
                <a16:creationId xmlns:a16="http://schemas.microsoft.com/office/drawing/2014/main" id="{424B2E75-0010-5124-DBF2-282D2606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98" y="1241287"/>
            <a:ext cx="30575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yp24-1">
            <a:extLst>
              <a:ext uri="{FF2B5EF4-FFF2-40B4-BE49-F238E27FC236}">
                <a16:creationId xmlns:a16="http://schemas.microsoft.com/office/drawing/2014/main" id="{59FC7CAF-BF36-85FA-B73F-357A55D6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5015"/>
            <a:ext cx="3086306" cy="20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12B743-B7E9-8B31-B854-FA63789C308D}"/>
              </a:ext>
            </a:extLst>
          </p:cNvPr>
          <p:cNvSpPr txBox="1"/>
          <p:nvPr/>
        </p:nvSpPr>
        <p:spPr>
          <a:xfrm>
            <a:off x="381308" y="6220986"/>
            <a:ext cx="86542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https://www.grsu.by/component/k2/item/48936-studenty-kupalovtsy-posetili-filial-grodnoenergo.html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201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7C9B5-7673-D63F-2414-C827DF0FD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C9C8B05-8459-CC0A-B774-25072F66C39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894646B-D59B-411F-5624-2615FFD67BC8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3B065E57-EE70-0B1D-EF61-43BCE7EB71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B074D7E3-55DF-C048-5E8C-1D0060B4A738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BE74F5B4-C669-7B23-D76E-5BB4FF583E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D7D2DAD-B043-1ACD-6882-52B92D177E42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ADB211A-470D-73C7-A478-F9D6CE10BC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97C7AB96-1D68-9A7D-C3C6-EA12E29DF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86BD186-541F-65EE-49F2-3C9DE17356C1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380E9F8-5D71-907B-203A-2F7ABF47A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FA7789-51EE-E912-DFF3-20D26DE80082}"/>
              </a:ext>
            </a:extLst>
          </p:cNvPr>
          <p:cNvSpPr txBox="1"/>
          <p:nvPr/>
        </p:nvSpPr>
        <p:spPr>
          <a:xfrm>
            <a:off x="245136" y="145337"/>
            <a:ext cx="7535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Встреча начальника УВД Гродненского облисполкома с работниками университета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2CA29-709E-4E9C-B4BD-0C839FB94CD7}"/>
              </a:ext>
            </a:extLst>
          </p:cNvPr>
          <p:cNvSpPr txBox="1"/>
          <p:nvPr/>
        </p:nvSpPr>
        <p:spPr>
          <a:xfrm>
            <a:off x="125568" y="912504"/>
            <a:ext cx="8910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В ходе своего выступления начальник УВД Гродненского облисполкома изложил информацию об основных направлениях деятельности сотрудников органов внутренних дел, о насущных задачах и приоритетах работы. Кроме того, спикер рассказал присутствующим о складывающейся дорожной обстановке в городе и о необходимости соблюдения правил дорожного движения.</a:t>
            </a:r>
          </a:p>
        </p:txBody>
      </p:sp>
      <p:pic>
        <p:nvPicPr>
          <p:cNvPr id="38914" name="Picture 2" descr="IMG 6172">
            <a:extLst>
              <a:ext uri="{FF2B5EF4-FFF2-40B4-BE49-F238E27FC236}">
                <a16:creationId xmlns:a16="http://schemas.microsoft.com/office/drawing/2014/main" id="{6F34DFBF-45F6-4F51-CEAA-7242DC6B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0" y="2595856"/>
            <a:ext cx="3664517" cy="24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IMG_6187">
            <a:extLst>
              <a:ext uri="{FF2B5EF4-FFF2-40B4-BE49-F238E27FC236}">
                <a16:creationId xmlns:a16="http://schemas.microsoft.com/office/drawing/2014/main" id="{B449E07E-67DA-74E8-8F04-9CB8F3C2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28" y="2617501"/>
            <a:ext cx="3664517" cy="24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86873-13DD-0C63-3270-770F86EA2C94}"/>
              </a:ext>
            </a:extLst>
          </p:cNvPr>
          <p:cNvSpPr txBox="1"/>
          <p:nvPr/>
        </p:nvSpPr>
        <p:spPr>
          <a:xfrm>
            <a:off x="104876" y="6238019"/>
            <a:ext cx="91439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https://www.grsu.by/component/k2/item/49060-v-grgu-imeni-yanki-kupaly-sostoyalas-vstrecha-nachalnika-uvd-grodnenskogo-oblispolkoma-general-majora-militsii-dmitriya-rezenkova-s-rabotnikami-universiteta.html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87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0A3D7-3C81-C649-AC60-AE695ABC7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3C3780-461B-644F-E93B-9BC4BAA0AB67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38EE28A-918B-1160-3745-C5C0FA8177E2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268B43E9-5CDB-481E-3184-E60BE9ADE2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CA40242-A482-347E-5C15-A11175291D55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07CB8F6B-09B5-F263-F762-16464CCFCC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1E676B-81C9-DBA3-C4A8-6227115DF67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655A7698-5A2F-4340-AAB3-8F61B22616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53FC6B3E-C1B2-E4BD-9DAC-8E75CE406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A7BF7D7D-B04E-FDB4-14AC-8F5EF94492B7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81F638B6-F87E-E473-774A-7F728A232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244D6F-ADFD-6A71-5DF3-27FB1484D26A}"/>
              </a:ext>
            </a:extLst>
          </p:cNvPr>
          <p:cNvSpPr txBox="1"/>
          <p:nvPr/>
        </p:nvSpPr>
        <p:spPr>
          <a:xfrm>
            <a:off x="382850" y="113840"/>
            <a:ext cx="707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Встреча председателя Гродненского облисполкома со студентами и преподавателями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5B710-5792-1D36-DD5D-A8CA0DEC97FE}"/>
              </a:ext>
            </a:extLst>
          </p:cNvPr>
          <p:cNvSpPr txBox="1"/>
          <p:nvPr/>
        </p:nvSpPr>
        <p:spPr>
          <a:xfrm>
            <a:off x="39749" y="989856"/>
            <a:ext cx="8870293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Инициатором встречи стал руководитель области. Основной темой общения стал Единый день голосования, который состоится уже в предстоящее воскресенье.</a:t>
            </a:r>
          </a:p>
          <a:p>
            <a:pPr indent="450215" algn="just">
              <a:lnSpc>
                <a:spcPts val="1800"/>
              </a:lnSpc>
            </a:pPr>
            <a:r>
              <a:rPr lang="ru-RU" sz="1600" dirty="0">
                <a:solidFill>
                  <a:srgbClr val="333333"/>
                </a:solidFill>
                <a:latin typeface="pt_sans_caption"/>
              </a:rPr>
              <a:t>Студенты задавали вопросы, относящиеся не только к электоральной кампании. Ребята спросили руководителя области о планах работы в текущем году, а также о работе II форума регионов в Ташкенте. Шла речь об объективности социологических опросов, эффективности информационной работы для повышения политической и грамотности и культуры. Были и личные вопросы. На все Владимир Степанович ответил честно и открыто.</a:t>
            </a:r>
            <a:endParaRPr lang="ru-RU" sz="1600" dirty="0"/>
          </a:p>
          <a:p>
            <a:pPr indent="450215" algn="just">
              <a:lnSpc>
                <a:spcPts val="1800"/>
              </a:lnSpc>
              <a:buNone/>
            </a:pP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5362" name="Picture 2" descr="IMG 7922">
            <a:extLst>
              <a:ext uri="{FF2B5EF4-FFF2-40B4-BE49-F238E27FC236}">
                <a16:creationId xmlns:a16="http://schemas.microsoft.com/office/drawing/2014/main" id="{4FFEF86B-3239-E587-7D9D-2A45F393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59681"/>
            <a:ext cx="3464999" cy="23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G_7967-2">
            <a:extLst>
              <a:ext uri="{FF2B5EF4-FFF2-40B4-BE49-F238E27FC236}">
                <a16:creationId xmlns:a16="http://schemas.microsoft.com/office/drawing/2014/main" id="{F8F485AB-E10A-73DD-7167-7739CAF52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74" y="3159681"/>
            <a:ext cx="3437558" cy="22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8DEC0E-07B0-45B1-E2BA-A9B81E07B63B}"/>
              </a:ext>
            </a:extLst>
          </p:cNvPr>
          <p:cNvSpPr txBox="1"/>
          <p:nvPr/>
        </p:nvSpPr>
        <p:spPr>
          <a:xfrm>
            <a:off x="39661" y="6218948"/>
            <a:ext cx="92302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https://www.grsu.by/component/k2/item/49156-v-grgu-imeni-yanki-kupaly-sostoyalas-vstrecha-predsedatelya-grodnenskogo-oblispolkoma-vladimira-karanika-so-studentami-i-prepodavatelyami.html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56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2DA68-5737-BC6C-9442-F56C11593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5118EC3-CDC3-681D-A075-B7587529AA46}"/>
              </a:ext>
            </a:extLst>
          </p:cNvPr>
          <p:cNvGrpSpPr/>
          <p:nvPr/>
        </p:nvGrpSpPr>
        <p:grpSpPr>
          <a:xfrm>
            <a:off x="-115200" y="-92546"/>
            <a:ext cx="9259200" cy="6905922"/>
            <a:chOff x="-115200" y="-92546"/>
            <a:chExt cx="9259200" cy="690592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A28FF9E6-BDAF-0474-26EC-2E44F4785971}"/>
                </a:ext>
              </a:extLst>
            </p:cNvPr>
            <p:cNvSpPr/>
            <p:nvPr/>
          </p:nvSpPr>
          <p:spPr>
            <a:xfrm>
              <a:off x="0" y="0"/>
              <a:ext cx="9144000" cy="8973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spcCol="0"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8" descr="https://i.ya-webdesign.com/images/light-burst-png-2.png">
              <a:extLst>
                <a:ext uri="{FF2B5EF4-FFF2-40B4-BE49-F238E27FC236}">
                  <a16:creationId xmlns:a16="http://schemas.microsoft.com/office/drawing/2014/main" id="{70E569B0-51C8-1B72-4B09-0F953CB53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8305342">
              <a:off x="7516484" y="220561"/>
              <a:ext cx="683568" cy="1167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58AEAE5E-A6C3-F773-0866-67169EA66571}"/>
                </a:ext>
              </a:extLst>
            </p:cNvPr>
            <p:cNvGrpSpPr/>
            <p:nvPr/>
          </p:nvGrpSpPr>
          <p:grpSpPr>
            <a:xfrm>
              <a:off x="0" y="6561376"/>
              <a:ext cx="9143999" cy="252000"/>
              <a:chOff x="0" y="6561376"/>
              <a:chExt cx="9143999" cy="252000"/>
            </a:xfrm>
          </p:grpSpPr>
          <p:pic>
            <p:nvPicPr>
              <p:cNvPr id="22" name="Picture 2" descr="Купить Расписание ГРГУ — Microsoft Store (ru-BY)">
                <a:extLst>
                  <a:ext uri="{FF2B5EF4-FFF2-40B4-BE49-F238E27FC236}">
                    <a16:creationId xmlns:a16="http://schemas.microsoft.com/office/drawing/2014/main" id="{1B2AD9B9-DC30-4C6D-E113-094A513BB0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7000" b="96333" l="2000" r="95000">
                            <a14:foregroundMark x1="20000" y1="17333" x2="56667" y2="46667"/>
                            <a14:foregroundMark x1="84667" y1="17000" x2="37000" y2="62000"/>
                            <a14:foregroundMark x1="19000" y1="19000" x2="76333" y2="19667"/>
                            <a14:foregroundMark x1="13667" y1="15000" x2="33667" y2="45000"/>
                            <a14:foregroundMark x1="31333" y1="53333" x2="43333" y2="73667"/>
                            <a14:foregroundMark x1="45333" y1="76667" x2="77667" y2="29000"/>
                            <a14:foregroundMark x1="36000" y1="30667" x2="74333" y2="33667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800" y="6561376"/>
                <a:ext cx="252000" cy="252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AD336E-7B11-1FA7-7988-9994FE704BFA}"/>
                  </a:ext>
                </a:extLst>
              </p:cNvPr>
              <p:cNvSpPr txBox="1"/>
              <p:nvPr/>
            </p:nvSpPr>
            <p:spPr>
              <a:xfrm>
                <a:off x="0" y="6597932"/>
                <a:ext cx="914399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srgbClr val="002060"/>
                    </a:solidFill>
                    <a:latin typeface="Segoe UI Light" pitchFamily="34" charset="0"/>
                    <a:cs typeface="Segoe UI Light" pitchFamily="34" charset="0"/>
                  </a:rPr>
                  <a:t>Гродненский государственный      университет имени Янки Купалы</a:t>
                </a: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418E041D-0257-377F-425C-01AA11F91E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200" y="-92546"/>
              <a:ext cx="538561" cy="529552"/>
              <a:chOff x="6078537" y="908720"/>
              <a:chExt cx="1272355" cy="1251397"/>
            </a:xfrm>
          </p:grpSpPr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id="{F682E54C-AB8F-2809-3C6D-3BE8F4404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8537" y="908720"/>
                <a:ext cx="1272355" cy="1231106"/>
              </a:xfrm>
              <a:custGeom>
                <a:avLst/>
                <a:gdLst>
                  <a:gd name="T0" fmla="*/ 982 w 2202"/>
                  <a:gd name="T1" fmla="*/ 2132 h 2137"/>
                  <a:gd name="T2" fmla="*/ 861 w 2202"/>
                  <a:gd name="T3" fmla="*/ 2137 h 2137"/>
                  <a:gd name="T4" fmla="*/ 212 w 2202"/>
                  <a:gd name="T5" fmla="*/ 1777 h 2137"/>
                  <a:gd name="T6" fmla="*/ 0 w 2202"/>
                  <a:gd name="T7" fmla="*/ 1134 h 2137"/>
                  <a:gd name="T8" fmla="*/ 4 w 2202"/>
                  <a:gd name="T9" fmla="*/ 1039 h 2137"/>
                  <a:gd name="T10" fmla="*/ 6 w 2202"/>
                  <a:gd name="T11" fmla="*/ 1025 h 2137"/>
                  <a:gd name="T12" fmla="*/ 10 w 2202"/>
                  <a:gd name="T13" fmla="*/ 983 h 2137"/>
                  <a:gd name="T14" fmla="*/ 20 w 2202"/>
                  <a:gd name="T15" fmla="*/ 930 h 2137"/>
                  <a:gd name="T16" fmla="*/ 23 w 2202"/>
                  <a:gd name="T17" fmla="*/ 912 h 2137"/>
                  <a:gd name="T18" fmla="*/ 478 w 2202"/>
                  <a:gd name="T19" fmla="*/ 218 h 2137"/>
                  <a:gd name="T20" fmla="*/ 1249 w 2202"/>
                  <a:gd name="T21" fmla="*/ 8 h 2137"/>
                  <a:gd name="T22" fmla="*/ 1345 w 2202"/>
                  <a:gd name="T23" fmla="*/ 21 h 2137"/>
                  <a:gd name="T24" fmla="*/ 1400 w 2202"/>
                  <a:gd name="T25" fmla="*/ 32 h 2137"/>
                  <a:gd name="T26" fmla="*/ 1416 w 2202"/>
                  <a:gd name="T27" fmla="*/ 36 h 2137"/>
                  <a:gd name="T28" fmla="*/ 1496 w 2202"/>
                  <a:gd name="T29" fmla="*/ 60 h 2137"/>
                  <a:gd name="T30" fmla="*/ 1525 w 2202"/>
                  <a:gd name="T31" fmla="*/ 69 h 2137"/>
                  <a:gd name="T32" fmla="*/ 1586 w 2202"/>
                  <a:gd name="T33" fmla="*/ 94 h 2137"/>
                  <a:gd name="T34" fmla="*/ 1669 w 2202"/>
                  <a:gd name="T35" fmla="*/ 134 h 2137"/>
                  <a:gd name="T36" fmla="*/ 1721 w 2202"/>
                  <a:gd name="T37" fmla="*/ 164 h 2137"/>
                  <a:gd name="T38" fmla="*/ 2132 w 2202"/>
                  <a:gd name="T39" fmla="*/ 641 h 2137"/>
                  <a:gd name="T40" fmla="*/ 2114 w 2202"/>
                  <a:gd name="T41" fmla="*/ 1338 h 2137"/>
                  <a:gd name="T42" fmla="*/ 2086 w 2202"/>
                  <a:gd name="T43" fmla="*/ 1382 h 2137"/>
                  <a:gd name="T44" fmla="*/ 2072 w 2202"/>
                  <a:gd name="T45" fmla="*/ 1333 h 2137"/>
                  <a:gd name="T46" fmla="*/ 1781 w 2202"/>
                  <a:gd name="T47" fmla="*/ 867 h 2137"/>
                  <a:gd name="T48" fmla="*/ 1449 w 2202"/>
                  <a:gd name="T49" fmla="*/ 697 h 2137"/>
                  <a:gd name="T50" fmla="*/ 1420 w 2202"/>
                  <a:gd name="T51" fmla="*/ 691 h 2137"/>
                  <a:gd name="T52" fmla="*/ 1375 w 2202"/>
                  <a:gd name="T53" fmla="*/ 685 h 2137"/>
                  <a:gd name="T54" fmla="*/ 1357 w 2202"/>
                  <a:gd name="T55" fmla="*/ 683 h 2137"/>
                  <a:gd name="T56" fmla="*/ 1338 w 2202"/>
                  <a:gd name="T57" fmla="*/ 682 h 2137"/>
                  <a:gd name="T58" fmla="*/ 1291 w 2202"/>
                  <a:gd name="T59" fmla="*/ 678 h 2137"/>
                  <a:gd name="T60" fmla="*/ 1292 w 2202"/>
                  <a:gd name="T61" fmla="*/ 679 h 2137"/>
                  <a:gd name="T62" fmla="*/ 1255 w 2202"/>
                  <a:gd name="T63" fmla="*/ 680 h 2137"/>
                  <a:gd name="T64" fmla="*/ 1109 w 2202"/>
                  <a:gd name="T65" fmla="*/ 703 h 2137"/>
                  <a:gd name="T66" fmla="*/ 733 w 2202"/>
                  <a:gd name="T67" fmla="*/ 971 h 2137"/>
                  <a:gd name="T68" fmla="*/ 662 w 2202"/>
                  <a:gd name="T69" fmla="*/ 1103 h 2137"/>
                  <a:gd name="T70" fmla="*/ 660 w 2202"/>
                  <a:gd name="T71" fmla="*/ 1107 h 2137"/>
                  <a:gd name="T72" fmla="*/ 650 w 2202"/>
                  <a:gd name="T73" fmla="*/ 1142 h 2137"/>
                  <a:gd name="T74" fmla="*/ 648 w 2202"/>
                  <a:gd name="T75" fmla="*/ 1144 h 2137"/>
                  <a:gd name="T76" fmla="*/ 640 w 2202"/>
                  <a:gd name="T77" fmla="*/ 1174 h 2137"/>
                  <a:gd name="T78" fmla="*/ 670 w 2202"/>
                  <a:gd name="T79" fmla="*/ 1661 h 2137"/>
                  <a:gd name="T80" fmla="*/ 943 w 2202"/>
                  <a:gd name="T81" fmla="*/ 2028 h 2137"/>
                  <a:gd name="T82" fmla="*/ 996 w 2202"/>
                  <a:gd name="T83" fmla="*/ 2071 h 2137"/>
                  <a:gd name="T84" fmla="*/ 1058 w 2202"/>
                  <a:gd name="T85" fmla="*/ 2114 h 2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02" h="2137">
                    <a:moveTo>
                      <a:pt x="1060" y="2116"/>
                    </a:moveTo>
                    <a:cubicBezTo>
                      <a:pt x="1060" y="2116"/>
                      <a:pt x="1043" y="2121"/>
                      <a:pt x="1010" y="2128"/>
                    </a:cubicBezTo>
                    <a:cubicBezTo>
                      <a:pt x="1002" y="2129"/>
                      <a:pt x="992" y="2131"/>
                      <a:pt x="982" y="2132"/>
                    </a:cubicBezTo>
                    <a:cubicBezTo>
                      <a:pt x="971" y="2133"/>
                      <a:pt x="959" y="2135"/>
                      <a:pt x="947" y="2135"/>
                    </a:cubicBezTo>
                    <a:cubicBezTo>
                      <a:pt x="935" y="2136"/>
                      <a:pt x="921" y="2137"/>
                      <a:pt x="907" y="2137"/>
                    </a:cubicBezTo>
                    <a:cubicBezTo>
                      <a:pt x="892" y="2137"/>
                      <a:pt x="877" y="2137"/>
                      <a:pt x="861" y="2137"/>
                    </a:cubicBezTo>
                    <a:cubicBezTo>
                      <a:pt x="795" y="2134"/>
                      <a:pt x="715" y="2120"/>
                      <a:pt x="625" y="2087"/>
                    </a:cubicBezTo>
                    <a:cubicBezTo>
                      <a:pt x="536" y="2055"/>
                      <a:pt x="438" y="2000"/>
                      <a:pt x="344" y="1920"/>
                    </a:cubicBezTo>
                    <a:cubicBezTo>
                      <a:pt x="298" y="1879"/>
                      <a:pt x="253" y="1831"/>
                      <a:pt x="212" y="1777"/>
                    </a:cubicBezTo>
                    <a:cubicBezTo>
                      <a:pt x="170" y="1723"/>
                      <a:pt x="133" y="1662"/>
                      <a:pt x="101" y="1595"/>
                    </a:cubicBezTo>
                    <a:cubicBezTo>
                      <a:pt x="69" y="1528"/>
                      <a:pt x="43" y="1455"/>
                      <a:pt x="26" y="1377"/>
                    </a:cubicBezTo>
                    <a:cubicBezTo>
                      <a:pt x="9" y="1299"/>
                      <a:pt x="0" y="1217"/>
                      <a:pt x="0" y="1134"/>
                    </a:cubicBezTo>
                    <a:cubicBezTo>
                      <a:pt x="0" y="1123"/>
                      <a:pt x="0" y="1113"/>
                      <a:pt x="0" y="1102"/>
                    </a:cubicBezTo>
                    <a:cubicBezTo>
                      <a:pt x="1" y="1092"/>
                      <a:pt x="2" y="1081"/>
                      <a:pt x="2" y="1071"/>
                    </a:cubicBezTo>
                    <a:cubicBezTo>
                      <a:pt x="3" y="1060"/>
                      <a:pt x="4" y="1050"/>
                      <a:pt x="4" y="1039"/>
                    </a:cubicBezTo>
                    <a:cubicBezTo>
                      <a:pt x="5" y="1037"/>
                      <a:pt x="5" y="1037"/>
                      <a:pt x="5" y="1037"/>
                    </a:cubicBezTo>
                    <a:cubicBezTo>
                      <a:pt x="7" y="1020"/>
                      <a:pt x="5" y="1032"/>
                      <a:pt x="6" y="1027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7" y="1019"/>
                      <a:pt x="7" y="1019"/>
                      <a:pt x="7" y="1019"/>
                    </a:cubicBezTo>
                    <a:cubicBezTo>
                      <a:pt x="8" y="1007"/>
                      <a:pt x="8" y="1007"/>
                      <a:pt x="8" y="1007"/>
                    </a:cubicBezTo>
                    <a:cubicBezTo>
                      <a:pt x="9" y="999"/>
                      <a:pt x="10" y="991"/>
                      <a:pt x="10" y="983"/>
                    </a:cubicBezTo>
                    <a:cubicBezTo>
                      <a:pt x="13" y="966"/>
                      <a:pt x="13" y="966"/>
                      <a:pt x="13" y="966"/>
                    </a:cubicBezTo>
                    <a:cubicBezTo>
                      <a:pt x="17" y="948"/>
                      <a:pt x="17" y="948"/>
                      <a:pt x="17" y="948"/>
                    </a:cubicBezTo>
                    <a:cubicBezTo>
                      <a:pt x="20" y="930"/>
                      <a:pt x="20" y="930"/>
                      <a:pt x="20" y="930"/>
                    </a:cubicBezTo>
                    <a:cubicBezTo>
                      <a:pt x="22" y="920"/>
                      <a:pt x="22" y="920"/>
                      <a:pt x="22" y="920"/>
                    </a:cubicBezTo>
                    <a:cubicBezTo>
                      <a:pt x="23" y="916"/>
                      <a:pt x="23" y="916"/>
                      <a:pt x="23" y="916"/>
                    </a:cubicBezTo>
                    <a:cubicBezTo>
                      <a:pt x="23" y="914"/>
                      <a:pt x="23" y="913"/>
                      <a:pt x="23" y="912"/>
                    </a:cubicBezTo>
                    <a:cubicBezTo>
                      <a:pt x="26" y="901"/>
                      <a:pt x="28" y="890"/>
                      <a:pt x="31" y="880"/>
                    </a:cubicBezTo>
                    <a:cubicBezTo>
                      <a:pt x="51" y="795"/>
                      <a:pt x="82" y="710"/>
                      <a:pt x="123" y="630"/>
                    </a:cubicBezTo>
                    <a:cubicBezTo>
                      <a:pt x="205" y="469"/>
                      <a:pt x="329" y="326"/>
                      <a:pt x="478" y="218"/>
                    </a:cubicBezTo>
                    <a:cubicBezTo>
                      <a:pt x="553" y="165"/>
                      <a:pt x="634" y="120"/>
                      <a:pt x="719" y="86"/>
                    </a:cubicBezTo>
                    <a:cubicBezTo>
                      <a:pt x="804" y="52"/>
                      <a:pt x="893" y="27"/>
                      <a:pt x="982" y="15"/>
                    </a:cubicBezTo>
                    <a:cubicBezTo>
                      <a:pt x="1072" y="2"/>
                      <a:pt x="1162" y="0"/>
                      <a:pt x="1249" y="8"/>
                    </a:cubicBezTo>
                    <a:cubicBezTo>
                      <a:pt x="1259" y="9"/>
                      <a:pt x="1270" y="10"/>
                      <a:pt x="1281" y="11"/>
                    </a:cubicBezTo>
                    <a:cubicBezTo>
                      <a:pt x="1292" y="13"/>
                      <a:pt x="1303" y="14"/>
                      <a:pt x="1313" y="16"/>
                    </a:cubicBezTo>
                    <a:cubicBezTo>
                      <a:pt x="1324" y="17"/>
                      <a:pt x="1335" y="19"/>
                      <a:pt x="1345" y="21"/>
                    </a:cubicBezTo>
                    <a:cubicBezTo>
                      <a:pt x="1356" y="23"/>
                      <a:pt x="1366" y="25"/>
                      <a:pt x="1377" y="27"/>
                    </a:cubicBezTo>
                    <a:cubicBezTo>
                      <a:pt x="1392" y="31"/>
                      <a:pt x="1392" y="31"/>
                      <a:pt x="1392" y="31"/>
                    </a:cubicBezTo>
                    <a:cubicBezTo>
                      <a:pt x="1400" y="32"/>
                      <a:pt x="1400" y="32"/>
                      <a:pt x="1400" y="32"/>
                    </a:cubicBezTo>
                    <a:cubicBezTo>
                      <a:pt x="1404" y="33"/>
                      <a:pt x="1404" y="33"/>
                      <a:pt x="1404" y="33"/>
                    </a:cubicBezTo>
                    <a:cubicBezTo>
                      <a:pt x="1408" y="34"/>
                      <a:pt x="1397" y="32"/>
                      <a:pt x="1414" y="35"/>
                    </a:cubicBezTo>
                    <a:cubicBezTo>
                      <a:pt x="1416" y="36"/>
                      <a:pt x="1416" y="36"/>
                      <a:pt x="1416" y="36"/>
                    </a:cubicBezTo>
                    <a:cubicBezTo>
                      <a:pt x="1423" y="38"/>
                      <a:pt x="1431" y="40"/>
                      <a:pt x="1438" y="42"/>
                    </a:cubicBezTo>
                    <a:cubicBezTo>
                      <a:pt x="1446" y="45"/>
                      <a:pt x="1454" y="47"/>
                      <a:pt x="1462" y="49"/>
                    </a:cubicBezTo>
                    <a:cubicBezTo>
                      <a:pt x="1473" y="53"/>
                      <a:pt x="1484" y="56"/>
                      <a:pt x="1496" y="60"/>
                    </a:cubicBezTo>
                    <a:cubicBezTo>
                      <a:pt x="1513" y="65"/>
                      <a:pt x="1513" y="65"/>
                      <a:pt x="1513" y="65"/>
                    </a:cubicBezTo>
                    <a:cubicBezTo>
                      <a:pt x="1521" y="68"/>
                      <a:pt x="1521" y="68"/>
                      <a:pt x="1521" y="68"/>
                    </a:cubicBezTo>
                    <a:cubicBezTo>
                      <a:pt x="1525" y="69"/>
                      <a:pt x="1525" y="69"/>
                      <a:pt x="1525" y="69"/>
                    </a:cubicBezTo>
                    <a:cubicBezTo>
                      <a:pt x="1529" y="71"/>
                      <a:pt x="1529" y="71"/>
                      <a:pt x="1529" y="71"/>
                    </a:cubicBezTo>
                    <a:cubicBezTo>
                      <a:pt x="1538" y="75"/>
                      <a:pt x="1548" y="78"/>
                      <a:pt x="1558" y="82"/>
                    </a:cubicBezTo>
                    <a:cubicBezTo>
                      <a:pt x="1567" y="86"/>
                      <a:pt x="1577" y="90"/>
                      <a:pt x="1586" y="94"/>
                    </a:cubicBezTo>
                    <a:cubicBezTo>
                      <a:pt x="1596" y="98"/>
                      <a:pt x="1605" y="102"/>
                      <a:pt x="1615" y="107"/>
                    </a:cubicBezTo>
                    <a:cubicBezTo>
                      <a:pt x="1624" y="111"/>
                      <a:pt x="1633" y="115"/>
                      <a:pt x="1642" y="120"/>
                    </a:cubicBezTo>
                    <a:cubicBezTo>
                      <a:pt x="1651" y="124"/>
                      <a:pt x="1660" y="129"/>
                      <a:pt x="1669" y="134"/>
                    </a:cubicBezTo>
                    <a:cubicBezTo>
                      <a:pt x="1682" y="141"/>
                      <a:pt x="1682" y="141"/>
                      <a:pt x="1682" y="141"/>
                    </a:cubicBezTo>
                    <a:cubicBezTo>
                      <a:pt x="1687" y="143"/>
                      <a:pt x="1691" y="146"/>
                      <a:pt x="1696" y="148"/>
                    </a:cubicBezTo>
                    <a:cubicBezTo>
                      <a:pt x="1704" y="154"/>
                      <a:pt x="1713" y="159"/>
                      <a:pt x="1721" y="164"/>
                    </a:cubicBezTo>
                    <a:cubicBezTo>
                      <a:pt x="1789" y="205"/>
                      <a:pt x="1850" y="253"/>
                      <a:pt x="1904" y="305"/>
                    </a:cubicBezTo>
                    <a:cubicBezTo>
                      <a:pt x="1957" y="357"/>
                      <a:pt x="2002" y="412"/>
                      <a:pt x="2040" y="469"/>
                    </a:cubicBezTo>
                    <a:cubicBezTo>
                      <a:pt x="2078" y="526"/>
                      <a:pt x="2109" y="584"/>
                      <a:pt x="2132" y="641"/>
                    </a:cubicBezTo>
                    <a:cubicBezTo>
                      <a:pt x="2179" y="755"/>
                      <a:pt x="2198" y="865"/>
                      <a:pt x="2200" y="961"/>
                    </a:cubicBezTo>
                    <a:cubicBezTo>
                      <a:pt x="2202" y="1057"/>
                      <a:pt x="2189" y="1137"/>
                      <a:pt x="2171" y="1200"/>
                    </a:cubicBezTo>
                    <a:cubicBezTo>
                      <a:pt x="2152" y="1263"/>
                      <a:pt x="2130" y="1308"/>
                      <a:pt x="2114" y="1338"/>
                    </a:cubicBezTo>
                    <a:cubicBezTo>
                      <a:pt x="2105" y="1353"/>
                      <a:pt x="2098" y="1364"/>
                      <a:pt x="2094" y="1371"/>
                    </a:cubicBezTo>
                    <a:cubicBezTo>
                      <a:pt x="2091" y="1375"/>
                      <a:pt x="2089" y="1378"/>
                      <a:pt x="2088" y="1380"/>
                    </a:cubicBezTo>
                    <a:cubicBezTo>
                      <a:pt x="2087" y="1382"/>
                      <a:pt x="2086" y="1382"/>
                      <a:pt x="2086" y="1382"/>
                    </a:cubicBezTo>
                    <a:cubicBezTo>
                      <a:pt x="2086" y="1382"/>
                      <a:pt x="2086" y="1381"/>
                      <a:pt x="2085" y="1379"/>
                    </a:cubicBezTo>
                    <a:cubicBezTo>
                      <a:pt x="2085" y="1377"/>
                      <a:pt x="2084" y="1374"/>
                      <a:pt x="2083" y="1370"/>
                    </a:cubicBezTo>
                    <a:cubicBezTo>
                      <a:pt x="2080" y="1361"/>
                      <a:pt x="2077" y="1349"/>
                      <a:pt x="2072" y="1333"/>
                    </a:cubicBezTo>
                    <a:cubicBezTo>
                      <a:pt x="2062" y="1302"/>
                      <a:pt x="2048" y="1257"/>
                      <a:pt x="2025" y="1205"/>
                    </a:cubicBezTo>
                    <a:cubicBezTo>
                      <a:pt x="2003" y="1153"/>
                      <a:pt x="1972" y="1094"/>
                      <a:pt x="1932" y="1035"/>
                    </a:cubicBezTo>
                    <a:cubicBezTo>
                      <a:pt x="1892" y="977"/>
                      <a:pt x="1841" y="918"/>
                      <a:pt x="1781" y="867"/>
                    </a:cubicBezTo>
                    <a:cubicBezTo>
                      <a:pt x="1721" y="816"/>
                      <a:pt x="1652" y="771"/>
                      <a:pt x="1578" y="739"/>
                    </a:cubicBezTo>
                    <a:cubicBezTo>
                      <a:pt x="1541" y="723"/>
                      <a:pt x="1503" y="711"/>
                      <a:pt x="1464" y="701"/>
                    </a:cubicBezTo>
                    <a:cubicBezTo>
                      <a:pt x="1459" y="700"/>
                      <a:pt x="1454" y="698"/>
                      <a:pt x="1449" y="697"/>
                    </a:cubicBezTo>
                    <a:cubicBezTo>
                      <a:pt x="1447" y="697"/>
                      <a:pt x="1444" y="696"/>
                      <a:pt x="1442" y="696"/>
                    </a:cubicBezTo>
                    <a:cubicBezTo>
                      <a:pt x="1434" y="694"/>
                      <a:pt x="1434" y="694"/>
                      <a:pt x="1434" y="694"/>
                    </a:cubicBezTo>
                    <a:cubicBezTo>
                      <a:pt x="1430" y="693"/>
                      <a:pt x="1425" y="692"/>
                      <a:pt x="1420" y="691"/>
                    </a:cubicBezTo>
                    <a:cubicBezTo>
                      <a:pt x="1415" y="690"/>
                      <a:pt x="1410" y="690"/>
                      <a:pt x="1405" y="689"/>
                    </a:cubicBezTo>
                    <a:cubicBezTo>
                      <a:pt x="1400" y="688"/>
                      <a:pt x="1395" y="687"/>
                      <a:pt x="1390" y="686"/>
                    </a:cubicBezTo>
                    <a:cubicBezTo>
                      <a:pt x="1385" y="686"/>
                      <a:pt x="1380" y="685"/>
                      <a:pt x="1375" y="685"/>
                    </a:cubicBezTo>
                    <a:cubicBezTo>
                      <a:pt x="1370" y="684"/>
                      <a:pt x="1365" y="683"/>
                      <a:pt x="1360" y="683"/>
                    </a:cubicBezTo>
                    <a:cubicBezTo>
                      <a:pt x="1358" y="683"/>
                      <a:pt x="1358" y="683"/>
                      <a:pt x="1358" y="683"/>
                    </a:cubicBezTo>
                    <a:cubicBezTo>
                      <a:pt x="1357" y="683"/>
                      <a:pt x="1357" y="683"/>
                      <a:pt x="1357" y="683"/>
                    </a:cubicBezTo>
                    <a:cubicBezTo>
                      <a:pt x="1354" y="683"/>
                      <a:pt x="1354" y="683"/>
                      <a:pt x="1354" y="683"/>
                    </a:cubicBezTo>
                    <a:cubicBezTo>
                      <a:pt x="1349" y="683"/>
                      <a:pt x="1349" y="683"/>
                      <a:pt x="1349" y="683"/>
                    </a:cubicBezTo>
                    <a:cubicBezTo>
                      <a:pt x="1345" y="683"/>
                      <a:pt x="1341" y="682"/>
                      <a:pt x="1338" y="682"/>
                    </a:cubicBezTo>
                    <a:cubicBezTo>
                      <a:pt x="1330" y="681"/>
                      <a:pt x="1323" y="681"/>
                      <a:pt x="1316" y="680"/>
                    </a:cubicBezTo>
                    <a:cubicBezTo>
                      <a:pt x="1308" y="679"/>
                      <a:pt x="1300" y="679"/>
                      <a:pt x="1292" y="678"/>
                    </a:cubicBezTo>
                    <a:cubicBezTo>
                      <a:pt x="1291" y="678"/>
                      <a:pt x="1291" y="678"/>
                      <a:pt x="1291" y="678"/>
                    </a:cubicBezTo>
                    <a:cubicBezTo>
                      <a:pt x="1307" y="681"/>
                      <a:pt x="1295" y="679"/>
                      <a:pt x="1298" y="679"/>
                    </a:cubicBezTo>
                    <a:cubicBezTo>
                      <a:pt x="1296" y="679"/>
                      <a:pt x="1296" y="679"/>
                      <a:pt x="1296" y="679"/>
                    </a:cubicBezTo>
                    <a:cubicBezTo>
                      <a:pt x="1292" y="679"/>
                      <a:pt x="1292" y="679"/>
                      <a:pt x="1292" y="679"/>
                    </a:cubicBezTo>
                    <a:cubicBezTo>
                      <a:pt x="1285" y="680"/>
                      <a:pt x="1285" y="680"/>
                      <a:pt x="1285" y="680"/>
                    </a:cubicBezTo>
                    <a:cubicBezTo>
                      <a:pt x="1280" y="680"/>
                      <a:pt x="1275" y="680"/>
                      <a:pt x="1270" y="680"/>
                    </a:cubicBezTo>
                    <a:cubicBezTo>
                      <a:pt x="1265" y="680"/>
                      <a:pt x="1260" y="680"/>
                      <a:pt x="1255" y="680"/>
                    </a:cubicBezTo>
                    <a:cubicBezTo>
                      <a:pt x="1250" y="681"/>
                      <a:pt x="1245" y="681"/>
                      <a:pt x="1240" y="681"/>
                    </a:cubicBezTo>
                    <a:cubicBezTo>
                      <a:pt x="1235" y="682"/>
                      <a:pt x="1230" y="682"/>
                      <a:pt x="1225" y="682"/>
                    </a:cubicBezTo>
                    <a:cubicBezTo>
                      <a:pt x="1185" y="686"/>
                      <a:pt x="1147" y="693"/>
                      <a:pt x="1109" y="703"/>
                    </a:cubicBezTo>
                    <a:cubicBezTo>
                      <a:pt x="1071" y="713"/>
                      <a:pt x="1034" y="728"/>
                      <a:pt x="999" y="744"/>
                    </a:cubicBezTo>
                    <a:cubicBezTo>
                      <a:pt x="963" y="761"/>
                      <a:pt x="929" y="781"/>
                      <a:pt x="897" y="804"/>
                    </a:cubicBezTo>
                    <a:cubicBezTo>
                      <a:pt x="833" y="850"/>
                      <a:pt x="777" y="907"/>
                      <a:pt x="733" y="971"/>
                    </a:cubicBezTo>
                    <a:cubicBezTo>
                      <a:pt x="711" y="1004"/>
                      <a:pt x="692" y="1038"/>
                      <a:pt x="675" y="1075"/>
                    </a:cubicBezTo>
                    <a:cubicBezTo>
                      <a:pt x="672" y="1083"/>
                      <a:pt x="668" y="1090"/>
                      <a:pt x="665" y="1098"/>
                    </a:cubicBezTo>
                    <a:cubicBezTo>
                      <a:pt x="662" y="1103"/>
                      <a:pt x="662" y="1103"/>
                      <a:pt x="662" y="1103"/>
                    </a:cubicBezTo>
                    <a:cubicBezTo>
                      <a:pt x="661" y="1106"/>
                      <a:pt x="661" y="1106"/>
                      <a:pt x="661" y="1106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7"/>
                      <a:pt x="660" y="1107"/>
                      <a:pt x="660" y="1107"/>
                    </a:cubicBezTo>
                    <a:cubicBezTo>
                      <a:pt x="660" y="1108"/>
                      <a:pt x="660" y="1108"/>
                      <a:pt x="660" y="1108"/>
                    </a:cubicBezTo>
                    <a:cubicBezTo>
                      <a:pt x="658" y="1116"/>
                      <a:pt x="655" y="1123"/>
                      <a:pt x="653" y="1131"/>
                    </a:cubicBezTo>
                    <a:cubicBezTo>
                      <a:pt x="650" y="1142"/>
                      <a:pt x="650" y="1142"/>
                      <a:pt x="650" y="1142"/>
                    </a:cubicBezTo>
                    <a:cubicBezTo>
                      <a:pt x="648" y="1148"/>
                      <a:pt x="648" y="1148"/>
                      <a:pt x="648" y="1148"/>
                    </a:cubicBezTo>
                    <a:cubicBezTo>
                      <a:pt x="647" y="1151"/>
                      <a:pt x="647" y="1151"/>
                      <a:pt x="647" y="1151"/>
                    </a:cubicBezTo>
                    <a:cubicBezTo>
                      <a:pt x="648" y="1147"/>
                      <a:pt x="646" y="1160"/>
                      <a:pt x="648" y="1144"/>
                    </a:cubicBezTo>
                    <a:cubicBezTo>
                      <a:pt x="648" y="1145"/>
                      <a:pt x="648" y="1145"/>
                      <a:pt x="648" y="1145"/>
                    </a:cubicBezTo>
                    <a:cubicBezTo>
                      <a:pt x="647" y="1150"/>
                      <a:pt x="645" y="1154"/>
                      <a:pt x="644" y="1159"/>
                    </a:cubicBezTo>
                    <a:cubicBezTo>
                      <a:pt x="642" y="1164"/>
                      <a:pt x="641" y="1169"/>
                      <a:pt x="640" y="1174"/>
                    </a:cubicBezTo>
                    <a:cubicBezTo>
                      <a:pt x="638" y="1179"/>
                      <a:pt x="637" y="1184"/>
                      <a:pt x="636" y="1188"/>
                    </a:cubicBezTo>
                    <a:cubicBezTo>
                      <a:pt x="616" y="1266"/>
                      <a:pt x="609" y="1347"/>
                      <a:pt x="615" y="1428"/>
                    </a:cubicBezTo>
                    <a:cubicBezTo>
                      <a:pt x="621" y="1508"/>
                      <a:pt x="641" y="1588"/>
                      <a:pt x="670" y="1661"/>
                    </a:cubicBezTo>
                    <a:cubicBezTo>
                      <a:pt x="700" y="1734"/>
                      <a:pt x="739" y="1802"/>
                      <a:pt x="782" y="1859"/>
                    </a:cubicBezTo>
                    <a:cubicBezTo>
                      <a:pt x="824" y="1916"/>
                      <a:pt x="870" y="1964"/>
                      <a:pt x="912" y="2002"/>
                    </a:cubicBezTo>
                    <a:cubicBezTo>
                      <a:pt x="923" y="2011"/>
                      <a:pt x="933" y="2020"/>
                      <a:pt x="943" y="2028"/>
                    </a:cubicBezTo>
                    <a:cubicBezTo>
                      <a:pt x="953" y="2037"/>
                      <a:pt x="962" y="2044"/>
                      <a:pt x="971" y="2051"/>
                    </a:cubicBezTo>
                    <a:cubicBezTo>
                      <a:pt x="976" y="2055"/>
                      <a:pt x="980" y="2059"/>
                      <a:pt x="984" y="2062"/>
                    </a:cubicBezTo>
                    <a:cubicBezTo>
                      <a:pt x="989" y="2065"/>
                      <a:pt x="993" y="2068"/>
                      <a:pt x="996" y="2071"/>
                    </a:cubicBezTo>
                    <a:cubicBezTo>
                      <a:pt x="1004" y="2077"/>
                      <a:pt x="1012" y="2082"/>
                      <a:pt x="1018" y="2087"/>
                    </a:cubicBezTo>
                    <a:cubicBezTo>
                      <a:pt x="1032" y="2096"/>
                      <a:pt x="1043" y="2104"/>
                      <a:pt x="1050" y="2109"/>
                    </a:cubicBezTo>
                    <a:cubicBezTo>
                      <a:pt x="1053" y="2111"/>
                      <a:pt x="1056" y="2113"/>
                      <a:pt x="1058" y="2114"/>
                    </a:cubicBezTo>
                    <a:cubicBezTo>
                      <a:pt x="1060" y="2116"/>
                      <a:pt x="1060" y="2116"/>
                      <a:pt x="1060" y="211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0"/>
                </a:gradFill>
                <a:round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21" name="Oval 7">
                <a:extLst>
                  <a:ext uri="{FF2B5EF4-FFF2-40B4-BE49-F238E27FC236}">
                    <a16:creationId xmlns:a16="http://schemas.microsoft.com/office/drawing/2014/main" id="{89157C80-8402-EE1E-459A-C88589B489D9}"/>
                  </a:ext>
                </a:extLst>
              </p:cNvPr>
              <p:cNvSpPr/>
              <p:nvPr/>
            </p:nvSpPr>
            <p:spPr>
              <a:xfrm>
                <a:off x="6598468" y="1499105"/>
                <a:ext cx="661012" cy="6610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528FCB7C-F94C-F8BA-72A7-194FD044A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854" y="1"/>
              <a:ext cx="2238146" cy="843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D6957A-47D6-77F3-8529-9E1B39BC7D22}"/>
              </a:ext>
            </a:extLst>
          </p:cNvPr>
          <p:cNvSpPr txBox="1"/>
          <p:nvPr/>
        </p:nvSpPr>
        <p:spPr>
          <a:xfrm>
            <a:off x="555363" y="81238"/>
            <a:ext cx="65036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Мероприятие «Купаловцы помнят», посвященное 81-летию </a:t>
            </a:r>
            <a:r>
              <a:rPr lang="ru-RU" sz="1800" b="1" i="0" dirty="0" err="1">
                <a:solidFill>
                  <a:schemeClr val="bg1"/>
                </a:solidFill>
                <a:effectLst/>
                <a:latin typeface="pt_sans_bold"/>
              </a:rPr>
              <a:t>Хатынской</a:t>
            </a:r>
            <a:r>
              <a:rPr lang="ru-RU" sz="1800" b="1" i="0" dirty="0">
                <a:solidFill>
                  <a:schemeClr val="bg1"/>
                </a:solidFill>
                <a:effectLst/>
                <a:latin typeface="pt_sans_bold"/>
              </a:rPr>
              <a:t> трагедии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675AC-772B-9235-69F7-D30252A9431D}"/>
              </a:ext>
            </a:extLst>
          </p:cNvPr>
          <p:cNvSpPr txBox="1"/>
          <p:nvPr/>
        </p:nvSpPr>
        <p:spPr>
          <a:xfrm>
            <a:off x="123759" y="989856"/>
            <a:ext cx="542603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buNone/>
            </a:pPr>
            <a:r>
              <a:rPr lang="ru-RU" sz="1600" i="0" dirty="0">
                <a:solidFill>
                  <a:srgbClr val="444444"/>
                </a:solidFill>
                <a:effectLst/>
                <a:latin typeface="pt_sans_bold"/>
              </a:rPr>
              <a:t>22 марта исполнился 81 год со дня трагедии в Хатыни. В знак памяти о погибших на Площади университетского флага состоялся митинг-реквием, после чего купаловцы совершили автопробег по сожженным фашистами деревням. Мероприятие стало одним из этапов проекта «Геноцид белорусского народа: память и боль Гродненской земли», который реализуется совместно с прокуратурой Гродненской области.</a:t>
            </a:r>
            <a:endParaRPr lang="ru-RU" sz="1600" i="0" dirty="0">
              <a:solidFill>
                <a:srgbClr val="444444"/>
              </a:solidFill>
              <a:effectLst/>
              <a:latin typeface="Comic Sans MS" panose="030F0702030302020204" pitchFamily="66" charset="0"/>
            </a:endParaRPr>
          </a:p>
          <a:p>
            <a:pPr indent="450215" algn="just">
              <a:lnSpc>
                <a:spcPts val="1800"/>
              </a:lnSpc>
              <a:buNone/>
            </a:pPr>
            <a:r>
              <a:rPr lang="ru-RU" sz="1600" b="0" i="0" dirty="0">
                <a:solidFill>
                  <a:srgbClr val="333333"/>
                </a:solidFill>
                <a:effectLst/>
                <a:latin typeface="pt_sans_caption"/>
              </a:rPr>
              <a:t>Почтить память жертв фашистов вместе с купаловцами пришел заместитель прокурора Гродненской области Андрей Скурат, а также к митингу присоединились учащиеся профильного класса правовой направленности «Юный прокурор» средней школе №28 имени В.Д. Соколовского города Гродно. Андрей Николаевич в своем выступлении подчеркнул, что трагедия Хатыни является напоминанием о том, что мир и свобода – это основные ценности белорусского общества и государства.</a:t>
            </a:r>
          </a:p>
        </p:txBody>
      </p:sp>
      <p:pic>
        <p:nvPicPr>
          <p:cNvPr id="45060" name="Picture 4" descr="photo_5469847164961283925_y">
            <a:extLst>
              <a:ext uri="{FF2B5EF4-FFF2-40B4-BE49-F238E27FC236}">
                <a16:creationId xmlns:a16="http://schemas.microsoft.com/office/drawing/2014/main" id="{FC20091F-98DD-46B3-916F-C12506A0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24" y="1046168"/>
            <a:ext cx="3228332" cy="21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photo_5471900739149355727_y">
            <a:extLst>
              <a:ext uri="{FF2B5EF4-FFF2-40B4-BE49-F238E27FC236}">
                <a16:creationId xmlns:a16="http://schemas.microsoft.com/office/drawing/2014/main" id="{DD2EE48F-3283-1AE3-27BE-E0ABAE02A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224" y="3316227"/>
            <a:ext cx="3228331" cy="215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6AB6B4-D0D9-FA92-03EF-D70108A460EB}"/>
              </a:ext>
            </a:extLst>
          </p:cNvPr>
          <p:cNvSpPr txBox="1"/>
          <p:nvPr/>
        </p:nvSpPr>
        <p:spPr>
          <a:xfrm>
            <a:off x="154080" y="6362257"/>
            <a:ext cx="88824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9"/>
              </a:rPr>
              <a:t>https://www.grsu.by/component/k2/item/49560-v-grgu-imeni-yanki-kupaly-proshlo-meropriyatie-kupalovtsy-pomnyat-posvyashchennoe-81-letiyu-khatynskoj-tragedii.html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4802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8884</TotalTime>
  <Words>3382</Words>
  <Application>Microsoft Office PowerPoint</Application>
  <PresentationFormat>Экран (4:3)</PresentationFormat>
  <Paragraphs>176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Comic Sans MS</vt:lpstr>
      <vt:lpstr>Impact</vt:lpstr>
      <vt:lpstr>pt_sans_bold</vt:lpstr>
      <vt:lpstr>pt_sans_caption</vt:lpstr>
      <vt:lpstr>Segoe UI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устойчивого развития</dc:title>
  <dc:creator>Лисовская Анастасия Казимировна</dc:creator>
  <cp:lastModifiedBy>Лисовская АНАСТАСИЯ КАЗИМИРОВНА</cp:lastModifiedBy>
  <cp:revision>766</cp:revision>
  <cp:lastPrinted>2022-08-31T19:27:54Z</cp:lastPrinted>
  <dcterms:created xsi:type="dcterms:W3CDTF">2022-08-29T06:47:08Z</dcterms:created>
  <dcterms:modified xsi:type="dcterms:W3CDTF">2026-04-14T05:49:00Z</dcterms:modified>
</cp:coreProperties>
</file>