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412" r:id="rId3"/>
    <p:sldId id="417" r:id="rId4"/>
    <p:sldId id="499" r:id="rId5"/>
    <p:sldId id="502" r:id="rId6"/>
    <p:sldId id="508" r:id="rId7"/>
    <p:sldId id="530" r:id="rId8"/>
    <p:sldId id="531" r:id="rId9"/>
    <p:sldId id="539" r:id="rId10"/>
    <p:sldId id="570" r:id="rId11"/>
    <p:sldId id="587" r:id="rId12"/>
    <p:sldId id="641" r:id="rId13"/>
    <p:sldId id="668" r:id="rId14"/>
    <p:sldId id="682" r:id="rId15"/>
    <p:sldId id="685" r:id="rId16"/>
    <p:sldId id="686" r:id="rId17"/>
    <p:sldId id="689" r:id="rId18"/>
    <p:sldId id="663" r:id="rId19"/>
    <p:sldId id="690" r:id="rId20"/>
    <p:sldId id="694" r:id="rId21"/>
    <p:sldId id="705" r:id="rId22"/>
    <p:sldId id="717" r:id="rId23"/>
    <p:sldId id="756" r:id="rId24"/>
    <p:sldId id="758" r:id="rId25"/>
    <p:sldId id="759" r:id="rId26"/>
    <p:sldId id="761" r:id="rId27"/>
    <p:sldId id="788" r:id="rId28"/>
    <p:sldId id="793" r:id="rId29"/>
    <p:sldId id="359" r:id="rId30"/>
  </p:sldIdLst>
  <p:sldSz cx="9144000" cy="6858000" type="screen4x3"/>
  <p:notesSz cx="6786563" cy="99234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38" autoAdjust="0"/>
  </p:normalViewPr>
  <p:slideViewPr>
    <p:cSldViewPr>
      <p:cViewPr varScale="1">
        <p:scale>
          <a:sx n="98" d="100"/>
          <a:sy n="98" d="100"/>
        </p:scale>
        <p:origin x="1896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7939A217-F63D-4D82-9FC5-8A4B68C6816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880B5203-513C-46D3-AA24-EF7B746F0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DFF97B29-BB46-4C93-A7A4-12FFB28DED77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657" y="4713645"/>
            <a:ext cx="542925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F2117294-C1D6-4163-95D3-0CB7D4D75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81707-0DEE-89CE-D3F3-7C4675182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8F2F925-E5F9-11E3-016B-BCAF92937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6CB1320-DE6C-8637-FB6E-91962CF5B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FF3A7A-1868-154B-EC5B-18A46D20A6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311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4C64A-9718-34BF-9519-AA9E95BCC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6401302-9EFB-C9F2-C0A8-CCFE29BE5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5FF50AA-D531-0877-88BF-E11F29949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9DD0C9-8E66-1912-6183-3D7D080224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509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EEEA5-FD00-189C-9DA3-242223972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717DD04-4522-3775-B373-81E5D069AA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A7EEAF8-CA8C-043B-339C-147D0DADDE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8F2A53-9BC7-1C34-2F31-75910F9BCE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385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17A96-4983-DB4F-6B61-E62205992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0D57CD9-4C6A-C466-5DB8-77371B3A85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A36626B-9565-5DD2-9E20-F62108A92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063685-7D5C-4190-E515-96B1F9D072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119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7BE9-CE71-EAC0-905E-16ED25CEE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BE12ACC-3917-8EAB-6389-FC5CF16E7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1876187-0716-43EB-8BBF-48A5F32FB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3E2EE2-D11B-2F84-3D74-972686827B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224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D284E-487A-2899-4A7F-2D7125A80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3E643B4-FD88-1859-6C17-5080DAA4D3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AEBFC57-5C4E-44D3-7E56-F43B45D5B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5D4B2C-4797-9196-3EB2-D7226EA361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606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4A479-A85C-F19D-A924-F55C5E0CC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815898A-49B7-32C4-6717-134B025C0B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C01ED19-FF21-DE3B-5CCF-F6BF0604C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7DA876-D680-B5AA-E358-2DCCC579DE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827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7F3A0-F6A9-9E29-F9A3-183231B8E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4F775E5-DA10-EC51-E47E-0F7327A993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4C58BCE-A3CB-26E4-F543-89FCC2DEA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555A42-96A7-5275-C670-0448559920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280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85153-E7EE-2F85-210A-88F58448C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A7FF761-0D0B-3CD3-FE26-42A0F316AA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E851A05-9D44-C1FB-CD7A-3DD94073C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D042F7-4FB7-4619-BE90-8FABE3C2E9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250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74840-BEBE-1C36-B6B3-324AAE0EF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0EA2D8D-D121-C01F-AF10-247F2E9B1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0FFBC2F-AAF5-3740-19E9-D38855D68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CF52F8B-2057-23CD-53BE-7BEC544849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673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761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6B74D-E63B-D792-2364-11A174A1A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EE3FF31-20B5-D428-70CE-E91D7CE91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BE5AEC4-710D-346E-842F-5024083C5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3BBE38-45F7-826C-DEF2-0DA65A2D59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596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DCBF-C26D-B60B-0597-5BE2BFD4A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34AF6CC-7DF5-EABD-65B2-31897DF4E3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283288A-2695-D111-4095-B10017D84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190E22-E219-5936-ACFE-76A58F76F2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29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085E9-8446-5C09-6661-79869D0F5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7A2508A-8DB6-7DF1-75CA-B657D7832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C4ED6EB-7749-DCB7-E2F8-1BF9A7AC2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20873D-4CB1-25E5-30E4-D2BCF4B48B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308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E64ED-F693-CF20-F30B-A80920CAE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27468C9-D638-1BBB-3C83-089E07E28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B739972-09A2-89CC-BC70-0C4A467BC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630A87-9832-4FDE-1A59-83B431E1EE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693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44C57-DD45-E532-7624-19B97C4AF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559030D-38B3-9F31-7EDD-14A94B25C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AE02FE2-5738-C1B2-CF1D-E4FBBA65A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41D688-7EE6-4581-DDA8-7891BB1F2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264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5EC43-0E77-55E4-35E0-452676993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F5C8674-3D6A-48EA-93AA-D96FC072AD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278ED12-FACD-610D-0531-F7A907AE8D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33D404-6E1F-D6BF-3DB7-8C7382C851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216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574DC-BF54-75A5-5C73-B1F6E7267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5DD067F-E327-6984-ED88-CBB5C3845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65E892B-35D8-A03F-DC47-17C1BB6C2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C4E12A-0F6A-2B03-B9E3-D9053C63C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7221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8D111-18EE-52E0-F4D3-843D0CFDB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CEE694E-14E7-B7F2-AE64-87B871D82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E9E3526-555D-0C2D-1038-EE5972619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274D4A-B061-421B-6DA6-2B58AB1C9F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1030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B6404-A211-EC4B-89B3-628064986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D057D5D-9B76-47B9-0E70-A1FE3EAFEF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B469855-885D-5714-79E0-73D6080D1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26BF3D-3D47-55A1-21D6-01AA07D3E9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710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716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F7DDD-BC19-6D5D-C5C6-6D13FE728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66E6288-A713-FD64-EADF-2ED81BBA7C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A7DBDD-0253-72C0-7E43-1AAFE6B02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AD777A-C553-9047-912D-938555552F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8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FD3E0-BC1B-BE0C-D743-301683618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4A9924D-B4E2-F956-4A67-4F48632EC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E16BD5B-4DE7-8C14-04FF-DFEB9CCCF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C8F6B1-4932-4A7C-64F7-D3F3089208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684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75D30-C93F-D468-CE4C-2D86E6E15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35FD9CD-E756-0F78-2CF0-8DF4A0C35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645E2C1-35D9-8186-B5ED-F16DFF52A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4A5214-AEF0-C1EF-1E5A-F6AC14546A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78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32088-462A-B76A-A876-28FFFB870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E828596-1D96-C703-DDC4-1E32E03D7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32607EB-A737-8FEF-9F66-83A13C54D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92F4DB-76DA-A1AE-DCBE-F1C394DCCF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24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DA5F0-9810-9BC7-8CA3-13C778A1F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A36F12A-E000-3506-1AB5-3E62942F7D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74E3E13-F7AE-E074-7BD4-0D281062FF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F499B-AECF-4F95-E484-7F81D4D5B6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940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8C008-B006-023B-5C82-8E876E203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DE51378-E575-A4BF-9447-C3B1C70A7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C5A31C5-F2B0-299A-3B57-C14A2D3FE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39DAD2-96D8-19FA-BC88-019F60BD85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06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C3A-C1C6-4C77-A6F8-0D0041E101A2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8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0478-studenty-fakulteta-biologii-i-ekologii-za-sokhranenie-biologicheskogo-raznoobraziya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0617-grgu-imeni-yanki-kupaly-poluchil-vysokuyu-otsenku-za-dostizheniya-v-oblasti-okhrany-okruzhayushchej-sredy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1550-rektor-grgu-imeni-yanki-kupaly-prinyala-uchastie-v-podpisanii-dorozhnykh-kart-v-oblasti-okhrany-okruzhayushchej-sredy-i-ratsionalnogo-ispolzova%20niya-prirodnykh-resursov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8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1953-predstaviteli-grgu-imeni-yanki-kupaly-prinyali-uchastie-v-otkrytii-novogo-ekologicheskogo-marshruta-zapovednyj-put-v-respublikanskom-landshaftnom-zakaznike-ozjory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8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2128-samyj-bolshoj-urok-o-tselyakh-ustojchivogo-razvitiya-proshel-v-grgu-imeni-yanki-kupaly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8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2141-v-grgu-imeni-yanki-kupaly-obsuzhdayut-aktualnye-problemy-ekologii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8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2142-studenty-grgu-imeni-yanki-kupaly-na-strazhe-ekologii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8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2190-v-grgu-imeni-yanki-kupaly-startovala-seriya-obuchayushchikh-seminarov-shkoly-volontera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hyperlink" Target="https://www.grsu.by/component/k2/item/52251-fotofakt-kupalovtsy-prinyali-uchastie-v-respublikanskom-proekte-sad-nadezhdy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2.jpeg"/><Relationship Id="rId5" Type="http://schemas.microsoft.com/office/2007/relationships/hdphoto" Target="../media/hdphoto4.wdp"/><Relationship Id="rId10" Type="http://schemas.openxmlformats.org/officeDocument/2006/relationships/image" Target="../media/image51.jpeg"/><Relationship Id="rId4" Type="http://schemas.openxmlformats.org/officeDocument/2006/relationships/image" Target="../media/image9.pn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8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2269-kupalovtsy-prinyali-uchastie-v-respublikanskom-festivale-dvizhenie-tsur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48786-budushchee-v-nashikh-rukakh-kupalovtsy-voshli-v-sostav-chetvertogo-sozyva-molodezhnykh-poslov-tsur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8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2320-sokhranyaem-istoriyu-zabotimsya-o-prirode-kupalovtsy-prinyali-uchastie-v-aktsii-na-fortakh-grodnenskoj-kreposti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8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2438-sokhranyaem-ekologiyu-planety-vmeste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hyperlink" Target="https://www.grsu.by/component/k2/item/52595-fotofakt-kupalovtsy-prinyali-uchastie-v-aktsii-daj-lesu-novae-zhytstsjo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5.jpeg"/><Relationship Id="rId5" Type="http://schemas.microsoft.com/office/2007/relationships/hdphoto" Target="../media/hdphoto4.wdp"/><Relationship Id="rId10" Type="http://schemas.openxmlformats.org/officeDocument/2006/relationships/image" Target="../media/image64.jpeg"/><Relationship Id="rId4" Type="http://schemas.openxmlformats.org/officeDocument/2006/relationships/image" Target="../media/image9.png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8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3268-studenty-biofaka-vstretilis-s-predstavitelem-grodnenskogo-oblastnogo-komiteta-prirodnykh-resursov-i-okhrany-okruzhayushchej-sredy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8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3289-po-rezultatam-respublikanskogo-ekologicheskogo-meropriyatiya-po-uborke-musora-my-zabotimsya-grgu-imeni-yanki-kupaly-stal-pobeditelem.htm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3294-kupalovtsy-otmecheny-blagodarnostyu-grodnenskoj-oblastnoj-organizatsii-roo-belorusskoe-obshchestvo-krasnogo-kresta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8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3299-grodnenskij-gosudarstvennyj-universitet-imeni-yanki-kupaly-rabochij-vizit-predstavitelej-proon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8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3510-v-kupalovskom-universitete-proshel-intellektualnyj-turnir-po-tsur-k-ustojchivomu-budushchemu-vmeste.html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hyperlink" Target="https://www.grsu.by/component/k2/item/53524-fotofakt-v-kupalovskom-universitete-podvodyat-itogi-konkursa-ekoelka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83.jpeg"/><Relationship Id="rId5" Type="http://schemas.microsoft.com/office/2007/relationships/hdphoto" Target="../media/hdphoto4.wdp"/><Relationship Id="rId10" Type="http://schemas.openxmlformats.org/officeDocument/2006/relationships/image" Target="../media/image82.jpeg"/><Relationship Id="rId4" Type="http://schemas.openxmlformats.org/officeDocument/2006/relationships/image" Target="../media/image9.png"/><Relationship Id="rId9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5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48837-kupalovets-poluchila-blagodarnost-natsionalnogo-koordinatora-po-dostizheniyu-tselej-ustojchivogo-razvitiya-v-respublike-belarus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49622-kupalovtsy-prinyali-uchastie-v-rabote-monitoringovoj-missii-yunesko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49665-kupalovtsy-prinyali-uchastie-v-mezhdunarodnom-molodezhnom-forume-tsur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49988-kupalovtsy-prinyali-uchastie-v-aktsii-adnavim-lyasy-razam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8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0016-kupalovtsy-prinyali-uchastie-v-respublikanskom-subbotnike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0027-kupalovskij-universitet-stal-ploshchadkoj-po-sozdaniyu-proektov-v-sfere-ekologii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8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0153-kupalovtsy-prinyali-uchastie-v-respublikanskoj-blagotvoritelnoj-aktsii-sad-nadezhdy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Subtitle 31">
            <a:extLst>
              <a:ext uri="{FF2B5EF4-FFF2-40B4-BE49-F238E27FC236}">
                <a16:creationId xmlns:a16="http://schemas.microsoft.com/office/drawing/2014/main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825" y="4869160"/>
            <a:ext cx="6043083" cy="92333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Impact" pitchFamily="34" charset="0"/>
              </a:rPr>
              <a:t>Цель 12: Обеспечение перехода к рациональным моделям потребления и производства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-396552" y="3103800"/>
            <a:ext cx="7128792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Цели ООН в области устойчивого развития</a:t>
            </a:r>
            <a:endParaRPr lang="ru-RU" sz="4800" dirty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72000"/>
                  </a:prstClr>
                </a:outerShdw>
              </a:effectLst>
              <a:latin typeface="Impac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39" y="3187539"/>
            <a:ext cx="2974314" cy="27871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164288" y="4284385"/>
            <a:ext cx="1196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234486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A0B57-E69C-CAA3-D61D-9E2BDBDC3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337EEE9-51FE-57CD-EFF0-C41D87A3788F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79BBD05F-14AF-B9F7-5BD9-A08B95641A85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1DA03B96-29D6-E5E7-59DA-297E2BA6BA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CB663CC8-6EC1-F27F-BD3C-5BE30C067DDF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1C446336-1735-489C-E8EF-FC28D877AA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D5A1DC-A3DA-593B-3B60-0455D343FFF5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794BAAB2-E697-B3CF-C764-1B5DC78379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0A62D3D9-E792-D628-0432-757C42D94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4AAD5E67-22F7-F6E5-E9FD-47DB626BC338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53D2EB8E-1F59-DF3E-BB8D-00FD4B5E9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181B49-EF13-45F6-F795-7C4A3E5C6774}"/>
              </a:ext>
            </a:extLst>
          </p:cNvPr>
          <p:cNvSpPr txBox="1"/>
          <p:nvPr/>
        </p:nvSpPr>
        <p:spPr>
          <a:xfrm>
            <a:off x="662910" y="83560"/>
            <a:ext cx="6360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Студенты факультета биологии и экологии за сохранение биологического разнообразия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418BBB-C333-638B-78AC-773D7DCDE6A6}"/>
              </a:ext>
            </a:extLst>
          </p:cNvPr>
          <p:cNvSpPr txBox="1"/>
          <p:nvPr/>
        </p:nvSpPr>
        <p:spPr>
          <a:xfrm>
            <a:off x="121844" y="934029"/>
            <a:ext cx="610634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Члены волонтерского отряда «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BioStar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» факультета биологии и экологии Гродненского государственного университета имени Янки Купалы организовали мини-экспедицию по исследованию биоразнообразия реки Неман.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Река Неман является одной из самых важных водных артерий Восточной Европы. Она служит домом для множества видов растений и животных, исключительной природной красоты и экологической ценности. Целью экспедиции было изучение разнообразия и состояния экосистемы, привлечение внимания общественности к необходимости его сохранения.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Участники отряда «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BioStar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» встретились на берегу Немана, вооружившись необходимыми инструментами для исследования биологического многообразия. Они были готовы к неразведанным приключениям и новым открытиям.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Во время экспедиции волонтеры провели обширное полевое исследование, изучая различные аспекты речной экосистемы. Они анализировали воду, собирали образцы почвы и растений, наблюдали за животными и рыбами, а также изучали микроорганизмы и насекомых, которые населяют реку и ее окружающую территорию.</a:t>
            </a:r>
          </a:p>
        </p:txBody>
      </p:sp>
      <p:pic>
        <p:nvPicPr>
          <p:cNvPr id="25602" name="Picture 2" descr="photo 2024 05 27 15 46 27">
            <a:extLst>
              <a:ext uri="{FF2B5EF4-FFF2-40B4-BE49-F238E27FC236}">
                <a16:creationId xmlns:a16="http://schemas.microsoft.com/office/drawing/2014/main" id="{52247F47-E70B-C00B-5DE5-FBDD5DCDF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989" y="911766"/>
            <a:ext cx="2664086" cy="200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photo_2024-05-27_15-46-33">
            <a:extLst>
              <a:ext uri="{FF2B5EF4-FFF2-40B4-BE49-F238E27FC236}">
                <a16:creationId xmlns:a16="http://schemas.microsoft.com/office/drawing/2014/main" id="{DC293D94-C84A-7A26-4085-0B503BB71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534" y="2970763"/>
            <a:ext cx="2641476" cy="17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photo_2024-05-27_15-46-39">
            <a:extLst>
              <a:ext uri="{FF2B5EF4-FFF2-40B4-BE49-F238E27FC236}">
                <a16:creationId xmlns:a16="http://schemas.microsoft.com/office/drawing/2014/main" id="{6D12155D-8F0E-9087-B68E-74EA120ED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988" y="4778099"/>
            <a:ext cx="2641475" cy="176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975E1C-D26A-2667-7A83-65A95A5DAFCF}"/>
              </a:ext>
            </a:extLst>
          </p:cNvPr>
          <p:cNvSpPr txBox="1"/>
          <p:nvPr/>
        </p:nvSpPr>
        <p:spPr>
          <a:xfrm>
            <a:off x="-13529" y="6401146"/>
            <a:ext cx="93022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https://www.grsu.by/component/k2/item/50478-studenty-fakulteta-biologii-i-ekologii-za-sokhranenie-biologicheskogo-raznoobraziya.html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426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D865C-567B-2EF6-27C7-EA7F5471F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148BE2D-0B8E-0183-11F9-A7794A0FD032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B6D508E-6C89-1163-AF34-7EE742D39723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D747B286-CF06-A3F2-763D-F2C1B6AB12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5551491B-523E-1154-F47C-CDA904121398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1F5721E9-9DD0-BADC-78F0-28E7846121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AC96BC-FC3C-E02E-6A14-FA8F1C85E277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29342482-D83C-8D1D-4489-16FC8689A9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E559FAC9-BA84-C6CF-7437-64296AB4DC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81B12DCC-6296-0BE4-0129-8B6ECCB71370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C075AC2F-3B4B-DFD0-6BBA-D87B13192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8430074-5A48-A624-3F96-F64C7925C2A0}"/>
              </a:ext>
            </a:extLst>
          </p:cNvPr>
          <p:cNvSpPr txBox="1"/>
          <p:nvPr/>
        </p:nvSpPr>
        <p:spPr>
          <a:xfrm>
            <a:off x="611136" y="113840"/>
            <a:ext cx="6624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ГрГУ имени Янки Купалы получил высокую оценку за достижения в области охраны окружающей среды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AE5B1C-5194-2AFD-41A4-AC653D0F63B4}"/>
              </a:ext>
            </a:extLst>
          </p:cNvPr>
          <p:cNvSpPr txBox="1"/>
          <p:nvPr/>
        </p:nvSpPr>
        <p:spPr>
          <a:xfrm>
            <a:off x="101516" y="942655"/>
            <a:ext cx="598265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В этом году торжественное мероприятие, приуроченное ко дню охраны окружающей среды, состоялось на базе Дворца детей и молодежи «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Золак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». В ходе мероприятия министр природных ресурсов и охраны окружающей среды Сергей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Масляк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выразил благодарность Гродненскому государственному университету имени Янки Купалы за активное участие и высокие результаты в осуществлении природоохранных мероприятий, значительный вклад и оказание эффективного содействия в реализации государственной политики в области охраны окружающей среды и рационального использования природных ресурсов. Среди многочисленных организаций, которые наградили Гродненский государственный университет имени Янки Купалы стал единственным учреждением образования, получившим такую высокую оценку за свои достижения в области охраны окружающей среды.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В торжественной обстановке благодарность была вручена декану факультета биологии и экологии ГрГУ имени Янки Купалы Ольге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Янчуревич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.</a:t>
            </a:r>
          </a:p>
        </p:txBody>
      </p:sp>
      <p:pic>
        <p:nvPicPr>
          <p:cNvPr id="43010" name="Picture 2" descr="2782c653 5a0f 4c21 b8d3 f810d0be9900">
            <a:extLst>
              <a:ext uri="{FF2B5EF4-FFF2-40B4-BE49-F238E27FC236}">
                <a16:creationId xmlns:a16="http://schemas.microsoft.com/office/drawing/2014/main" id="{10A02F56-C7EA-D8CF-08DA-3DFFC050B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57" y="910531"/>
            <a:ext cx="2734127" cy="182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6e99a970-d696-4f26-9c6b-ef0f865a0e40">
            <a:extLst>
              <a:ext uri="{FF2B5EF4-FFF2-40B4-BE49-F238E27FC236}">
                <a16:creationId xmlns:a16="http://schemas.microsoft.com/office/drawing/2014/main" id="{19C88D53-2524-259D-BA02-01CBB2D1B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57" y="2746946"/>
            <a:ext cx="2733415" cy="182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99b8ec1b-cfd2-41c9-b3c8-d767ce7fa3ab">
            <a:extLst>
              <a:ext uri="{FF2B5EF4-FFF2-40B4-BE49-F238E27FC236}">
                <a16:creationId xmlns:a16="http://schemas.microsoft.com/office/drawing/2014/main" id="{CE4F8DAF-6F65-98DC-6AAA-F77475B0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49" y="4597550"/>
            <a:ext cx="2733416" cy="182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EB91D5-F243-717E-F832-D8282A2E365E}"/>
              </a:ext>
            </a:extLst>
          </p:cNvPr>
          <p:cNvSpPr txBox="1"/>
          <p:nvPr/>
        </p:nvSpPr>
        <p:spPr>
          <a:xfrm>
            <a:off x="64872" y="6396352"/>
            <a:ext cx="90142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https://www.grsu.by/component/k2/item/50617-grgu-imeni-yanki-kupaly-poluchil-vysokuyu-otsenku-za-dostizheniya-v-oblasti-okhrany-okruzhayushchej-sredy.html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8058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EC446-06FC-CA2D-446F-B1E9C975D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4B53798-D91E-9589-2F54-528735934E57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5E48B45-7026-9249-DCEC-40191DDE6F1E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41439F37-4920-312A-586F-6DE279786D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522F414E-C018-3B00-630F-81F0FFA36F13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D2FC532C-A261-96FB-7CB1-964BA353BF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C06E6D-E672-A81C-3461-EDB38BE2941A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0059ADBB-B5D6-38E2-72DE-02F4477398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A9D63A6-FBAB-4D64-2D2D-76EE6F40F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5900EC8A-E897-2D63-26BA-EC3582F8461A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607DCFD1-AECE-5467-6455-F909D6979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03CE2AC-6917-0B02-2AE4-0F06679453C2}"/>
              </a:ext>
            </a:extLst>
          </p:cNvPr>
          <p:cNvSpPr txBox="1"/>
          <p:nvPr/>
        </p:nvSpPr>
        <p:spPr>
          <a:xfrm>
            <a:off x="334649" y="143714"/>
            <a:ext cx="7272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Дорожные карты в области охраны окружающей среды и рационального использования природных ресурсов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1AD62-B041-4EBA-EA78-197F06C94581}"/>
              </a:ext>
            </a:extLst>
          </p:cNvPr>
          <p:cNvSpPr txBox="1"/>
          <p:nvPr/>
        </p:nvSpPr>
        <p:spPr>
          <a:xfrm>
            <a:off x="154080" y="962711"/>
            <a:ext cx="585808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23 августа состоялась церемония подписания дорожных карт по развитию сотрудничества Министерства природных ресурсов и охраны окружающей среды Республики Беларусь в области охраны окружающей среды и рационального (устойчивого) использования природных ресурсов на 2024 – 2026 годы. В подписании документов приняли участие девять вузов, в том числе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Купаловский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университет.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Мероприятие прошло на базе Республиканского центра государственной экологической экспертизы, подготовки, повышения квалификации и переподготовки кадров Министерства природных ресурсов и охраны окружающей среды.</a:t>
            </a: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В ходе торжественной церемонии министр природных ресурсов и охраны окружающей среды Сергей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Масляк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 отметил, что подписание дорожных карт стало логичным развитием соглашения, которое природоохранное ведомство накануне подписало с Министерством образования.</a:t>
            </a:r>
          </a:p>
        </p:txBody>
      </p:sp>
      <p:pic>
        <p:nvPicPr>
          <p:cNvPr id="29698" name="Picture 2" descr="photo 2024 08 23 15 37 43">
            <a:extLst>
              <a:ext uri="{FF2B5EF4-FFF2-40B4-BE49-F238E27FC236}">
                <a16:creationId xmlns:a16="http://schemas.microsoft.com/office/drawing/2014/main" id="{4C6F5240-DF66-A872-CF0F-8B7118F1D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04" y="1042369"/>
            <a:ext cx="2915816" cy="194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IMG_4457">
            <a:extLst>
              <a:ext uri="{FF2B5EF4-FFF2-40B4-BE49-F238E27FC236}">
                <a16:creationId xmlns:a16="http://schemas.microsoft.com/office/drawing/2014/main" id="{7032DBA8-0F35-01CA-8213-6D8E03587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887" y="3138014"/>
            <a:ext cx="2915817" cy="194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C81F8E-4919-5C65-E2EE-8E92FAD15131}"/>
              </a:ext>
            </a:extLst>
          </p:cNvPr>
          <p:cNvSpPr txBox="1"/>
          <p:nvPr/>
        </p:nvSpPr>
        <p:spPr>
          <a:xfrm>
            <a:off x="-8652" y="6159819"/>
            <a:ext cx="92611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https://www.grsu.by/component/k2/item/51550-rektor-grgu-imeni-yanki-kupaly-prinyala-uchastie-v-podpisanii-dorozhnykh-kart-v-oblasti-okhrany-okruzhayushchej-sredy-i-ratsionalnogo-ispolzova niya-prirodnykh-resursov.html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4395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D86E5-DAD8-68E8-D202-D719FB11F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E685228-A480-7E49-D8A8-7974300A8C23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3E9195A-50B9-CE45-8F58-7F20896684A8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73E6D167-DC5B-9356-2ABC-1E2F551B71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6C6F6D6E-4A9C-625B-344C-D2821BF8D1CE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4C4F942A-7A31-2F63-5F34-32FB3BCCB7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607F12-7ADE-6094-BA02-C0AEF9966BEA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EA59375A-ECE4-2AFB-A44A-784279178A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F60B545B-8E13-C371-A60E-E37A43632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B95F57BE-78BC-7BA9-098B-F2124F256B7C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A8C392F-13AE-9D8A-60C5-1F507CF3E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E82D749-FC53-2753-A6E3-58ACB96315EE}"/>
              </a:ext>
            </a:extLst>
          </p:cNvPr>
          <p:cNvSpPr txBox="1"/>
          <p:nvPr/>
        </p:nvSpPr>
        <p:spPr>
          <a:xfrm>
            <a:off x="429752" y="77268"/>
            <a:ext cx="6696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Новый экологический маршрут «Заповедный путь» в Республиканском ландшафтном заказнике «Озёры»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A188B-FA9A-30B8-4351-0C589C41B9BA}"/>
              </a:ext>
            </a:extLst>
          </p:cNvPr>
          <p:cNvSpPr txBox="1"/>
          <p:nvPr/>
        </p:nvSpPr>
        <p:spPr>
          <a:xfrm>
            <a:off x="62043" y="851037"/>
            <a:ext cx="88716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Декан факультета биологии и экологии Ольга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Янчуревич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 приняла участие в открытии модернизированного экологического маршрута «Заповедный путь» в ГПУ «Республиканский ландшафтный заказник «Озёры».</a:t>
            </a: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Мероприятие состоялось в рамках совместного проекта «Развитие экологического туризма для содействия зелёному переходу к инклюзивному и устойчивому росту», реализуемого Программой развития ООН (ПРООН) в партнёрстве с Министерством природных ресурсов и охраны окружающей среды Республики Беларусь при финансовой поддержке Российской Федерации. В мероприятии приняли участие заместитель министра природных ресурсов и охраны окружающей среды Республики Беларусь Александр Корбут, заместитель Постоянного представителя Программы развития ООН (ПРООН) в Беларуси Армен Мартиросян, генеральный консул Российской Федерации в Гродно Феодосий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Владышевский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.</a:t>
            </a:r>
          </a:p>
        </p:txBody>
      </p:sp>
      <p:pic>
        <p:nvPicPr>
          <p:cNvPr id="56322" name="Picture 2" descr="IMG 9664">
            <a:extLst>
              <a:ext uri="{FF2B5EF4-FFF2-40B4-BE49-F238E27FC236}">
                <a16:creationId xmlns:a16="http://schemas.microsoft.com/office/drawing/2014/main" id="{F0E1E035-9714-A1CD-7AB5-830DDA776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4" y="4028328"/>
            <a:ext cx="2689276" cy="179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IMG_20240923_001036_987">
            <a:extLst>
              <a:ext uri="{FF2B5EF4-FFF2-40B4-BE49-F238E27FC236}">
                <a16:creationId xmlns:a16="http://schemas.microsoft.com/office/drawing/2014/main" id="{41CAB6A4-FD06-6EB8-5CE0-B8C606C3C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62" y="4028327"/>
            <a:ext cx="2689276" cy="179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IMG_20240923_001016_691">
            <a:extLst>
              <a:ext uri="{FF2B5EF4-FFF2-40B4-BE49-F238E27FC236}">
                <a16:creationId xmlns:a16="http://schemas.microsoft.com/office/drawing/2014/main" id="{A10D3AE9-71E9-B89F-A72B-52ED9850C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50" y="4041031"/>
            <a:ext cx="2664788" cy="17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19661E-7052-ECBB-D480-DF3912D2AEE5}"/>
              </a:ext>
            </a:extLst>
          </p:cNvPr>
          <p:cNvSpPr txBox="1"/>
          <p:nvPr/>
        </p:nvSpPr>
        <p:spPr>
          <a:xfrm>
            <a:off x="-3887" y="6403792"/>
            <a:ext cx="93284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https://www.grsu.by/component/k2/item/51953-predstaviteli-grgu-imeni-yanki-kupaly-prinyali-uchastie-v-otkrytii-novogo-ekologicheskogo-marshruta-zapovednyj-put-v-respublikanskom-landshaftnom-zakaznike-ozjory.html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0615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23CCA-2D6D-2656-AE09-F2630714F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46A01B1-91BE-965C-64AE-B9A34A8BB0A1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9834C45-A7F4-3B96-F780-73418855F649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48A6D590-3482-AAC1-F86D-C79D2BBE94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08EE5E11-3BFA-4FCC-8E44-1F3EE56D6190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B46FFB0D-778B-BF38-7C58-10C935391B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728EABC-FC18-A0E9-A77F-7724D11C4770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9385B4B9-6A0A-0E99-C613-9511173139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82F5A5FB-59EB-DE72-5C8E-7D0728A35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163C6C0F-2971-0816-EF70-CB31BE101A5E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DB025D0-78F9-B8C6-9624-F92183B20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7ADEDDE-9814-AF18-DEDA-002DC3D0C696}"/>
              </a:ext>
            </a:extLst>
          </p:cNvPr>
          <p:cNvSpPr txBox="1"/>
          <p:nvPr/>
        </p:nvSpPr>
        <p:spPr>
          <a:xfrm>
            <a:off x="489544" y="162528"/>
            <a:ext cx="6800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Урок о Целях устойчивого развития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35C94-DCEC-D368-94C1-E7C1E2A13587}"/>
              </a:ext>
            </a:extLst>
          </p:cNvPr>
          <p:cNvSpPr txBox="1"/>
          <p:nvPr/>
        </p:nvSpPr>
        <p:spPr>
          <a:xfrm>
            <a:off x="104876" y="933866"/>
            <a:ext cx="660721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Урок направлен на знакомство студентов с Целями устойчивого развития, формирование понимания их значимости в решении глобальных проблем современности, осознание роли каждого жителя планеты в процессах реализации идей и принципов устойчивого развития.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Перед студенческой публикой выступили посол ЦУР №12 – студент 1 курса факультета истории, коммуникации и туризма Дарья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Навныко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, а также дублеры послов Целей устойчивого развития №7 и №16 Республики Беларусь – студент 2 курса факультета биологии и экологии Никита Галаган и студент 4 курса юридического факультета Артур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Сахарчук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Представители ЦУР объяснили ребятам, что составными элементами устойчивого развития являются экологическая безопасность, экономический рост, социальная справедливость и личное благополучие.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Урок прошел в интересном и интерактивном формате. Студенты взаимодействовали с презентационном материалом, смотрели познавательные видеоролики, выполняли задания, рассуждали о будущем страны и о своем личном вкладе в ее развитие и таким образом изучали Цели устойчивого развития.</a:t>
            </a:r>
          </a:p>
        </p:txBody>
      </p:sp>
      <p:pic>
        <p:nvPicPr>
          <p:cNvPr id="3074" name="Picture 2" descr="IMG 0103">
            <a:extLst>
              <a:ext uri="{FF2B5EF4-FFF2-40B4-BE49-F238E27FC236}">
                <a16:creationId xmlns:a16="http://schemas.microsoft.com/office/drawing/2014/main" id="{A0471C6F-53CC-8B6F-695D-203B48468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96" y="970643"/>
            <a:ext cx="2342034" cy="15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0137">
            <a:extLst>
              <a:ext uri="{FF2B5EF4-FFF2-40B4-BE49-F238E27FC236}">
                <a16:creationId xmlns:a16="http://schemas.microsoft.com/office/drawing/2014/main" id="{7D20CC6F-D850-4C14-3248-EA1456AC8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65" y="2673661"/>
            <a:ext cx="2342034" cy="15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G_0142">
            <a:extLst>
              <a:ext uri="{FF2B5EF4-FFF2-40B4-BE49-F238E27FC236}">
                <a16:creationId xmlns:a16="http://schemas.microsoft.com/office/drawing/2014/main" id="{494FB128-60F3-1E0F-BB2F-607C7793B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04" y="4365683"/>
            <a:ext cx="2340955" cy="156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77915-54B0-22FB-2ACD-5B96DFC3F5CF}"/>
              </a:ext>
            </a:extLst>
          </p:cNvPr>
          <p:cNvSpPr txBox="1"/>
          <p:nvPr/>
        </p:nvSpPr>
        <p:spPr>
          <a:xfrm>
            <a:off x="275917" y="6347375"/>
            <a:ext cx="89422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https://www.grsu.by/component/k2/item/52128-samyj-bolshoj-urok-o-tselyakh-ustojchivogo-razvitiya-proshel-v-grgu-imeni-yanki-kupaly.html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8160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7FFF1-C232-96CA-1F1E-F93ECF04F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60469E1-A9A9-B06B-E6E0-8AE9456B6816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BC6180D-CE6B-B454-5D0A-4493A6F2F8E0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61D2655F-E67A-9DFE-DC4F-5F22FD7983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B792A9ED-9797-74ED-C169-D8344A0630B8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8E366623-867D-FBC1-1D36-40851E2B47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60C9862-E655-99C0-C9F7-D05B2067E845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63A32DA9-6A7B-0067-7C97-2CE78C8C8F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010C8426-D277-0323-3AA2-48483741A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05B369A8-16A6-F895-2829-FA84833FD573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A0CA61BD-47EB-136C-0275-C9D5E4473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C641999-C7D1-7327-4B4E-2B28AA1DB009}"/>
              </a:ext>
            </a:extLst>
          </p:cNvPr>
          <p:cNvSpPr txBox="1"/>
          <p:nvPr/>
        </p:nvSpPr>
        <p:spPr>
          <a:xfrm>
            <a:off x="554608" y="44624"/>
            <a:ext cx="6700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>
                <a:solidFill>
                  <a:schemeClr val="bg1"/>
                </a:solidFill>
                <a:latin typeface="pt_sans_bold"/>
              </a:rPr>
              <a:t>XIX Международная научно-практическая конференция «Актуальные проблемы экологии – 2024»</a:t>
            </a:r>
            <a:endParaRPr lang="ru-RU" sz="1800" b="1" i="0" dirty="0">
              <a:solidFill>
                <a:schemeClr val="bg1"/>
              </a:solidFill>
              <a:effectLst/>
              <a:latin typeface="pt_sans_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70FC60-DAA7-BA64-5369-68CFF45C9736}"/>
              </a:ext>
            </a:extLst>
          </p:cNvPr>
          <p:cNvSpPr txBox="1"/>
          <p:nvPr/>
        </p:nvSpPr>
        <p:spPr>
          <a:xfrm>
            <a:off x="23090" y="897310"/>
            <a:ext cx="9088017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Купаловском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университете прошла XIX Международная научно-практическая конференция «Актуальные проблемы экологии – 2024», посвященная 60-летию со дня образования факультета биологии и экологии. 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Участники конференции – ученые, специалисты и студенты из разных уголков мира делятся последними научными достижениями, обсуждают вопросы, касающиеся современного состояния экологии планеты, и вырабатывают конкретные рекомендации для ее сохранения.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В рамках научного форума прошли пленарные заседания, секции по различным направлениям экологии, круглые столы и экскурсии, что создает благоприятную обстановку для обмена опытом и идеями между участниками.</a:t>
            </a:r>
          </a:p>
        </p:txBody>
      </p:sp>
      <p:pic>
        <p:nvPicPr>
          <p:cNvPr id="6148" name="Picture 4" descr="IMG_9674">
            <a:extLst>
              <a:ext uri="{FF2B5EF4-FFF2-40B4-BE49-F238E27FC236}">
                <a16:creationId xmlns:a16="http://schemas.microsoft.com/office/drawing/2014/main" id="{185FBAF3-7AB3-5285-E423-DEFF7E988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12" y="3528944"/>
            <a:ext cx="2871650" cy="191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G_9702">
            <a:extLst>
              <a:ext uri="{FF2B5EF4-FFF2-40B4-BE49-F238E27FC236}">
                <a16:creationId xmlns:a16="http://schemas.microsoft.com/office/drawing/2014/main" id="{B7119BD0-B74B-AF59-5CB9-21408D2A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23" y="3551831"/>
            <a:ext cx="2852284" cy="190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G_945">
            <a:extLst>
              <a:ext uri="{FF2B5EF4-FFF2-40B4-BE49-F238E27FC236}">
                <a16:creationId xmlns:a16="http://schemas.microsoft.com/office/drawing/2014/main" id="{FDE69262-6F37-A4AF-01EA-197DADDB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2" y="3528944"/>
            <a:ext cx="2924479" cy="194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823372-8FF7-2C17-2D28-EBBA4569EC4D}"/>
              </a:ext>
            </a:extLst>
          </p:cNvPr>
          <p:cNvSpPr txBox="1"/>
          <p:nvPr/>
        </p:nvSpPr>
        <p:spPr>
          <a:xfrm>
            <a:off x="104875" y="6474199"/>
            <a:ext cx="80061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https://www.grsu.by/component/k2/item/52141-v-grgu-imeni-yanki-kupaly-obsuzhdayut-aktualnye-problemy-ekologii.html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4301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C75C9-34F6-7DB6-FA81-F0AC17D0E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4165314-F0E6-31EE-9777-AC68AAB2AF9A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26EA1762-3C0B-34B7-087B-BE62C0CA755E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D746066F-AF08-2380-6144-826CD3B3A3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B9A53DAB-2AA0-61B7-0402-9556B0DDC327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4F57B5B4-EAE5-90A1-BC2F-1628067FCD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27810E-A44A-7D22-F0DF-B5B7DC2EEC50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67902F4F-CEB7-89B6-D166-E252303EC8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7F4B2860-65A6-9CD3-8C73-BE7676457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14271882-D5D8-3444-6185-8C71EE42A974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49CC65-6A82-8272-B002-F94B01525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A2558F4-091B-512E-CCDC-0EF811546759}"/>
              </a:ext>
            </a:extLst>
          </p:cNvPr>
          <p:cNvSpPr txBox="1"/>
          <p:nvPr/>
        </p:nvSpPr>
        <p:spPr>
          <a:xfrm>
            <a:off x="624256" y="44624"/>
            <a:ext cx="6443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chemeClr val="bg1"/>
                </a:solidFill>
                <a:latin typeface="pt_sans_bold"/>
              </a:rPr>
              <a:t>Республиканская экологическая акция «Мы заботимся»</a:t>
            </a:r>
            <a:endParaRPr lang="ru-RU" sz="2400" b="1" i="0" dirty="0">
              <a:solidFill>
                <a:schemeClr val="bg1"/>
              </a:solidFill>
              <a:effectLst/>
              <a:latin typeface="pt_sans_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3CA534-CC8C-E6F9-3894-6738DB63CC9A}"/>
              </a:ext>
            </a:extLst>
          </p:cNvPr>
          <p:cNvSpPr txBox="1"/>
          <p:nvPr/>
        </p:nvSpPr>
        <p:spPr>
          <a:xfrm>
            <a:off x="115983" y="982494"/>
            <a:ext cx="6103177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Всемирная акция «Мы чистим мир» проходит ежегодно с 21 по 27 сентября, а Республиканская экологическая акция «Мы заботимся» состоялась 26 сентября. </a:t>
            </a:r>
          </a:p>
          <a:p>
            <a:pPr indent="450215" algn="just">
              <a:lnSpc>
                <a:spcPts val="1800"/>
              </a:lnSpc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26 сентября студенты инженерного факультета ГрГУ имени Янки Купалы приняли участие в Республиканском экологическом мероприятии по уборке мусора «Мы заботимся». Волонтеры отряда «Открытое сердце» очищали территорию вдоль леса неподалёку от железной дороги по улице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Лапенковская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города Гродно.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Мероприятие направлено на привлечение внимания молодежи к современной экологической ситуации в районах и городах Республики Беларусь и на предотвращение попадания отходов, пригодных для переработки, в окружающую среду.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Студенты с энтузиазмом принялись за дело, собирая мусор, пластиковые бутылки, бумагу и другие отходы, которые наносили вред окружающей среде. Вместе они убрали значительное количество мусора, тем самым сделав окружающую среду чище и безопаснее для всех жителей города.</a:t>
            </a:r>
          </a:p>
        </p:txBody>
      </p:sp>
      <p:pic>
        <p:nvPicPr>
          <p:cNvPr id="7170" name="Picture 2" descr="24">
            <a:extLst>
              <a:ext uri="{FF2B5EF4-FFF2-40B4-BE49-F238E27FC236}">
                <a16:creationId xmlns:a16="http://schemas.microsoft.com/office/drawing/2014/main" id="{7E6B5602-999A-9D85-65A7-0E4DB0D66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04614"/>
            <a:ext cx="2713484" cy="180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25">
            <a:extLst>
              <a:ext uri="{FF2B5EF4-FFF2-40B4-BE49-F238E27FC236}">
                <a16:creationId xmlns:a16="http://schemas.microsoft.com/office/drawing/2014/main" id="{30C37E9D-9221-9244-C0EA-93F77AD34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19" y="2890369"/>
            <a:ext cx="2723097" cy="181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23">
            <a:extLst>
              <a:ext uri="{FF2B5EF4-FFF2-40B4-BE49-F238E27FC236}">
                <a16:creationId xmlns:a16="http://schemas.microsoft.com/office/drawing/2014/main" id="{58D03736-4F02-6416-90AB-3C3DC8F9E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3126"/>
            <a:ext cx="2713484" cy="180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00A54E-75A6-0947-A71E-084427073D1B}"/>
              </a:ext>
            </a:extLst>
          </p:cNvPr>
          <p:cNvSpPr txBox="1"/>
          <p:nvPr/>
        </p:nvSpPr>
        <p:spPr>
          <a:xfrm>
            <a:off x="364" y="6410489"/>
            <a:ext cx="77181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https://www.grsu.by/component/k2/item/52142-studenty-grgu-imeni-yanki-kupaly-na-strazhe-ekologii.html</a:t>
            </a:r>
            <a:r>
              <a:rPr lang="en-US" sz="1100" dirty="0"/>
              <a:t>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653505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89513-1D0D-0ECE-AB27-00F75EFEF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02E3C54-2090-080F-E5F8-5584A197A19F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C14ACD8-869B-9249-CF27-6C59D1A5BE5B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99D26A72-D250-A405-FA4B-D6751A5E2C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E7EA66B3-ABC1-FE45-5DDE-D89FCE8F3A53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9DD4FCF3-DDC9-BE16-091A-3831574DCD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02952AA-A4B9-0F07-1EF3-EFC08BABCDDA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72761EE6-B6C5-A15E-9E94-A373170C11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7AFFB795-2161-AD0D-19E5-96ECDCDC7D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6249758F-8ACF-A0B5-7609-C3B3A6C89B4D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4A7E42B6-FF5F-D53A-06CF-E1F0181DA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3734840-2B34-3AA8-0A69-C1E4782D2855}"/>
              </a:ext>
            </a:extLst>
          </p:cNvPr>
          <p:cNvSpPr txBox="1"/>
          <p:nvPr/>
        </p:nvSpPr>
        <p:spPr>
          <a:xfrm>
            <a:off x="1979712" y="181467"/>
            <a:ext cx="37001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«Школа волонтера»</a:t>
            </a:r>
            <a:br>
              <a:rPr lang="ru-RU" sz="2400" b="0" i="0" dirty="0">
                <a:solidFill>
                  <a:schemeClr val="bg1"/>
                </a:solidFill>
                <a:effectLst/>
                <a:latin typeface="pt_sans_caption"/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FC346-643A-ECB8-7702-87CF7B6A857E}"/>
              </a:ext>
            </a:extLst>
          </p:cNvPr>
          <p:cNvSpPr txBox="1"/>
          <p:nvPr/>
        </p:nvSpPr>
        <p:spPr>
          <a:xfrm>
            <a:off x="145518" y="1039282"/>
            <a:ext cx="871559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i="0" dirty="0">
                <a:solidFill>
                  <a:srgbClr val="444444"/>
                </a:solidFill>
                <a:effectLst/>
                <a:latin typeface="pt_sans_bold"/>
              </a:rPr>
              <a:t>3 октября в актовом зале </a:t>
            </a:r>
            <a:r>
              <a:rPr lang="ru-RU" i="0" dirty="0" err="1">
                <a:solidFill>
                  <a:srgbClr val="444444"/>
                </a:solidFill>
                <a:effectLst/>
                <a:latin typeface="pt_sans_bold"/>
              </a:rPr>
              <a:t>Купаловского</a:t>
            </a:r>
            <a:r>
              <a:rPr lang="ru-RU" i="0" dirty="0">
                <a:solidFill>
                  <a:srgbClr val="444444"/>
                </a:solidFill>
                <a:effectLst/>
                <a:latin typeface="pt_sans_bold"/>
              </a:rPr>
              <a:t> университета собралась активная молодежь для того, чтобы освоить волонтерское ремесло и сделать мир лучше. Слушателями Школы волонтера стали 150 человек.</a:t>
            </a:r>
            <a:endParaRPr lang="ru-RU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0242" name="Picture 2" descr="IMG 9787">
            <a:extLst>
              <a:ext uri="{FF2B5EF4-FFF2-40B4-BE49-F238E27FC236}">
                <a16:creationId xmlns:a16="http://schemas.microsoft.com/office/drawing/2014/main" id="{CF6EEAF9-7595-27BC-D71B-82E60B4A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8" y="2374205"/>
            <a:ext cx="4176464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G_9783">
            <a:extLst>
              <a:ext uri="{FF2B5EF4-FFF2-40B4-BE49-F238E27FC236}">
                <a16:creationId xmlns:a16="http://schemas.microsoft.com/office/drawing/2014/main" id="{2E288F08-24B6-E0D4-7C5F-BDA8CD842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7289"/>
            <a:ext cx="4176464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02D56E-9752-EDC0-1453-82B8235C54C1}"/>
              </a:ext>
            </a:extLst>
          </p:cNvPr>
          <p:cNvSpPr txBox="1"/>
          <p:nvPr/>
        </p:nvSpPr>
        <p:spPr>
          <a:xfrm>
            <a:off x="93681" y="6337753"/>
            <a:ext cx="88702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https://www.grsu.by/component/k2/item/52190-v-grgu-imeni-yanki-kupaly-startovala-seriya-obuchayushchikh-seminarov-shkoly-volontera.html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6711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6DC50-CB7B-EC0D-26B8-126E6C232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CBF2441-9DB4-424F-A7A8-0A4312A9FB47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E3E2AAD-A1F1-DF4B-673A-6F275717992D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CC3233BC-EC69-F804-5E43-FC040A08AB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B58E71D1-3088-E011-1338-E96F9B1CA3A4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86B6E643-D901-FC7B-F647-5B60C429A1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453C78-3DC7-B652-AEA3-9CDE1DDD61BC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7F006382-6C49-E2CE-970D-E151B774C7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E8CF1B64-C2CB-E86B-D664-4307A571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160A86AF-FC35-7AFE-73B1-DC7A930BF58A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818BF8D-403A-117B-9E77-E815CE1973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EFDAEE9-7433-5FA8-84AE-267C3E113C40}"/>
              </a:ext>
            </a:extLst>
          </p:cNvPr>
          <p:cNvSpPr txBox="1"/>
          <p:nvPr/>
        </p:nvSpPr>
        <p:spPr>
          <a:xfrm>
            <a:off x="908241" y="220003"/>
            <a:ext cx="6275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Республиканский проект «Сад надежды»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97E856-BA63-D6CB-16CA-B0A86BF146CD}"/>
              </a:ext>
            </a:extLst>
          </p:cNvPr>
          <p:cNvSpPr txBox="1"/>
          <p:nvPr/>
        </p:nvSpPr>
        <p:spPr>
          <a:xfrm>
            <a:off x="0" y="908870"/>
            <a:ext cx="9036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 В рамках проекта купаловцы организовали акцию «Мы разам» и отправились в садовые угодья сельскохозяйственного производственного кооператива «Озеры Гродненского района» на уборку яблок.</a:t>
            </a:r>
            <a:endParaRPr lang="ru-RU" sz="1600" dirty="0"/>
          </a:p>
        </p:txBody>
      </p:sp>
      <p:pic>
        <p:nvPicPr>
          <p:cNvPr id="15362" name="Picture 2" descr="IMG_1042">
            <a:extLst>
              <a:ext uri="{FF2B5EF4-FFF2-40B4-BE49-F238E27FC236}">
                <a16:creationId xmlns:a16="http://schemas.microsoft.com/office/drawing/2014/main" id="{76BC57F7-06EA-9573-915C-1D5DCF3F0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0" y="1741184"/>
            <a:ext cx="2963772" cy="197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G_1059">
            <a:extLst>
              <a:ext uri="{FF2B5EF4-FFF2-40B4-BE49-F238E27FC236}">
                <a16:creationId xmlns:a16="http://schemas.microsoft.com/office/drawing/2014/main" id="{2E18B235-1A6D-2BC2-6835-F0821EDFA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913" y="1751427"/>
            <a:ext cx="2963774" cy="19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MG_1104">
            <a:extLst>
              <a:ext uri="{FF2B5EF4-FFF2-40B4-BE49-F238E27FC236}">
                <a16:creationId xmlns:a16="http://schemas.microsoft.com/office/drawing/2014/main" id="{CD1537C4-9C97-1C22-B06A-4A3C0AAC0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96" y="1745779"/>
            <a:ext cx="2952654" cy="19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MG_1170">
            <a:extLst>
              <a:ext uri="{FF2B5EF4-FFF2-40B4-BE49-F238E27FC236}">
                <a16:creationId xmlns:a16="http://schemas.microsoft.com/office/drawing/2014/main" id="{8A584B8F-8E9C-41F4-8321-1241A954D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6" y="3861048"/>
            <a:ext cx="2963774" cy="19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MG_1334">
            <a:extLst>
              <a:ext uri="{FF2B5EF4-FFF2-40B4-BE49-F238E27FC236}">
                <a16:creationId xmlns:a16="http://schemas.microsoft.com/office/drawing/2014/main" id="{159E03AB-A760-F0AD-2A22-00E74240E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913" y="3861047"/>
            <a:ext cx="2963774" cy="19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IMG_0953">
            <a:extLst>
              <a:ext uri="{FF2B5EF4-FFF2-40B4-BE49-F238E27FC236}">
                <a16:creationId xmlns:a16="http://schemas.microsoft.com/office/drawing/2014/main" id="{BCCE5813-F85F-DB7A-3CAD-44C8FD41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938" y="3861047"/>
            <a:ext cx="2952653" cy="19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57C8B7-6AE1-BAE3-49FB-5745052FBAC7}"/>
              </a:ext>
            </a:extLst>
          </p:cNvPr>
          <p:cNvSpPr txBox="1"/>
          <p:nvPr/>
        </p:nvSpPr>
        <p:spPr>
          <a:xfrm>
            <a:off x="104876" y="6086608"/>
            <a:ext cx="87982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3"/>
              </a:rPr>
              <a:t>https://www.grsu.by/component/k2/item/52251-fotofakt-kupalovtsy-prinyali-uchastie-v-respublikanskom-proekte-sad-nadezhdy.html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2143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82CCB-97F5-60AE-FC3C-2136C0430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75C6713-DC44-2472-9434-4B7ED10BCA60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03614B2-6807-5F42-4505-7DFDC0421BB0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0F2FC1CE-1396-927F-F7E3-937D1C530F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D69DFFB7-18E4-4076-A7F1-7305845A2BD6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55989355-6A58-EBEC-2EA1-BF4F6FD774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F446C0-497E-E479-1964-943246ED6771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A4D4EFC9-47A6-399F-5346-D6E4CC3D9D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7ADFCFC6-907A-FF07-91BE-D1461D082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59D654A1-7662-4446-B4E8-FF4999A8FC6E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1E4EBA4B-7420-4AF5-D3BC-C50BB8F85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2FD759-CA93-6DF9-9BCE-0956C780E4E8}"/>
              </a:ext>
            </a:extLst>
          </p:cNvPr>
          <p:cNvSpPr txBox="1"/>
          <p:nvPr/>
        </p:nvSpPr>
        <p:spPr>
          <a:xfrm>
            <a:off x="244772" y="128017"/>
            <a:ext cx="72007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Республиканский фестиваль «Движение ЦУР»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346BDF-9640-0162-85F9-DAB518110E20}"/>
              </a:ext>
            </a:extLst>
          </p:cNvPr>
          <p:cNvSpPr txBox="1"/>
          <p:nvPr/>
        </p:nvSpPr>
        <p:spPr>
          <a:xfrm>
            <a:off x="104876" y="926579"/>
            <a:ext cx="5507092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8 октября по инициативе Республиканского молодежного центра состоялся фестиваль под названием «Движение ЦУР». Это мероприятие, организованное в рамках пропаганды целей устойчивого развития, собрало под своим знаменем молодежь различных учебных заведений, включая представителей Гродненского государственного университета имени Янки Купалы.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Одним из наиболее ярких моментов фестиваля стал интерактивный квест, который проходил на 17 станциях. Каждая станция предлагала участникам разнообразные тематические задания, позволяя им погрузиться в суть одной из Целей устойчивого развития. Студенты не только расширили свои знания на эту тему, но и продемонстрировали творческие способности, что придало мероприятию особый колорит.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Неотъемлемой частью фестиваля стала вечеринка, организованная для всей Студенческой деревни. Здесь участники могли отдохнуть, обсудить впечатления от квеста и просто весело провести время в дружеской атмосфере.</a:t>
            </a:r>
          </a:p>
        </p:txBody>
      </p:sp>
      <p:pic>
        <p:nvPicPr>
          <p:cNvPr id="16386" name="Picture 2" descr="DSC00187">
            <a:extLst>
              <a:ext uri="{FF2B5EF4-FFF2-40B4-BE49-F238E27FC236}">
                <a16:creationId xmlns:a16="http://schemas.microsoft.com/office/drawing/2014/main" id="{ED8CEAFD-88B2-619B-E561-78382B917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854" y="1029342"/>
            <a:ext cx="3361556" cy="22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SC00295">
            <a:extLst>
              <a:ext uri="{FF2B5EF4-FFF2-40B4-BE49-F238E27FC236}">
                <a16:creationId xmlns:a16="http://schemas.microsoft.com/office/drawing/2014/main" id="{FF5FCFCA-0BA4-D363-7EC0-F2AD861B5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854" y="3429000"/>
            <a:ext cx="3361556" cy="22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59F7C0-02A8-A6BC-A9AA-3BACF3BE59AE}"/>
              </a:ext>
            </a:extLst>
          </p:cNvPr>
          <p:cNvSpPr txBox="1"/>
          <p:nvPr/>
        </p:nvSpPr>
        <p:spPr>
          <a:xfrm>
            <a:off x="154080" y="6302655"/>
            <a:ext cx="829417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https://www.grsu.by/component/k2/item/52269-kupalovtsy-prinyali-uchastie-v-respublikanskom-festivale-dvizhenie-tsur.html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8076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499868" y="157286"/>
            <a:ext cx="6970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pt_sans_bold"/>
              </a:rPr>
              <a:t>Молодежные послы ЦУР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876" y="905272"/>
            <a:ext cx="8882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444444"/>
                </a:solidFill>
                <a:latin typeface="pt_sans_bold"/>
              </a:rPr>
              <a:t>Торжественная церемония подведения итогов работы молодежных послов Целей устойчивого развития 3-го созыва и присвоение звания молодежным послам ЦУР 4-го созыва прошла в Минске.</a:t>
            </a:r>
            <a:endParaRPr lang="ru-RU" sz="1600" dirty="0">
              <a:solidFill>
                <a:srgbClr val="444444"/>
              </a:solidFill>
              <a:latin typeface="Comic Sans MS" panose="030F0702030302020204" pitchFamily="66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333333"/>
                </a:solidFill>
                <a:latin typeface="pt_sans_caption"/>
              </a:rPr>
              <a:t>Участниками мероприятия стали молодежный посол ЦУР №12 Дарья </a:t>
            </a:r>
            <a:r>
              <a:rPr lang="ru-RU" sz="1600" dirty="0" err="1">
                <a:solidFill>
                  <a:srgbClr val="333333"/>
                </a:solidFill>
                <a:latin typeface="pt_sans_caption"/>
              </a:rPr>
              <a:t>Навныко</a:t>
            </a:r>
            <a:r>
              <a:rPr lang="ru-RU" sz="1600" dirty="0">
                <a:solidFill>
                  <a:srgbClr val="333333"/>
                </a:solidFill>
                <a:latin typeface="pt_sans_caption"/>
              </a:rPr>
              <a:t>, учащаяся Гуманитарного колледжа </a:t>
            </a:r>
            <a:r>
              <a:rPr lang="ru-RU" sz="1600" dirty="0" err="1">
                <a:solidFill>
                  <a:srgbClr val="333333"/>
                </a:solidFill>
                <a:latin typeface="pt_sans_caption"/>
              </a:rPr>
              <a:t>Купаловского</a:t>
            </a:r>
            <a:r>
              <a:rPr lang="ru-RU" sz="1600" dirty="0">
                <a:solidFill>
                  <a:srgbClr val="333333"/>
                </a:solidFill>
                <a:latin typeface="pt_sans_caption"/>
              </a:rPr>
              <a:t> университета, а также дублеры послов Целей устойчивого развития №7 и №16 Республики Беларусь Никита Галаган, студент 1 курса факультета биологии и экологии и Артур </a:t>
            </a:r>
            <a:r>
              <a:rPr lang="ru-RU" sz="1600" dirty="0" err="1">
                <a:solidFill>
                  <a:srgbClr val="333333"/>
                </a:solidFill>
                <a:latin typeface="pt_sans_caption"/>
              </a:rPr>
              <a:t>Сахарчук</a:t>
            </a:r>
            <a:r>
              <a:rPr lang="ru-RU" sz="1600" dirty="0">
                <a:solidFill>
                  <a:srgbClr val="333333"/>
                </a:solidFill>
                <a:latin typeface="pt_sans_caption"/>
              </a:rPr>
              <a:t>, студент 3 курса юридического факультета.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333333"/>
                </a:solidFill>
                <a:latin typeface="pt_sans_caption"/>
              </a:rPr>
              <a:t>Во время праздничной церемонии были озвучены итоги работы Молодежных послов ЦУР 3-го созыва, а также состоялось присвоение звания Молодежных послов победителям конкурса «Молодежные послы Целей устойчивого развития – будущее планеты в наших руках» 4-го созыва.</a:t>
            </a:r>
          </a:p>
        </p:txBody>
      </p:sp>
      <p:pic>
        <p:nvPicPr>
          <p:cNvPr id="26626" name="Picture 2" descr="photo_5296382519731672383_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86" y="3914805"/>
            <a:ext cx="3384376" cy="225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777" y="6313348"/>
            <a:ext cx="9437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hlinkClick r:id="rId8"/>
              </a:rPr>
              <a:t>https://www.grsu.by/component/k2/item/48786-budushchee-v-nashikh-rukakh-kupalovtsy-voshli-v-sostav-chetvertogo-sozyva-molodezhnykh-poslov-tsur.html</a:t>
            </a:r>
            <a:r>
              <a:rPr lang="en-US" sz="1200" dirty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8523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8D700-8F06-0CD1-EE50-B6B886687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985B03A-E2F3-C28D-24AC-8971DE47C80C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091E8F8-BAD3-31C4-DC5D-6E7EED8E02DD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BA1E1D74-BAE9-2457-F471-40C72146DD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F056B3A-406E-DBC1-C998-5AB3DF809EAB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4FBB8382-C154-9488-CCF9-445354F2F2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B08190-9D99-CE3F-6D40-642DAC83FD00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1E31E918-1C25-C41B-C365-5C2DC2CA2C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0DB08B3F-94E4-3344-DAA3-89FA59D23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A8C3B210-4D01-7F83-2911-66C447F060F7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379BC830-D351-A164-4586-61E746FD5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A7AA1D9-4267-C116-8CEA-7F857448B284}"/>
              </a:ext>
            </a:extLst>
          </p:cNvPr>
          <p:cNvSpPr txBox="1"/>
          <p:nvPr/>
        </p:nvSpPr>
        <p:spPr>
          <a:xfrm>
            <a:off x="177380" y="65099"/>
            <a:ext cx="7430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Сохраняем историю, заботимся о природе: купаловцы приняли участие в акции на Фортах Гродненской крепости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83402-FA98-4509-DE41-BDCD8646E83B}"/>
              </a:ext>
            </a:extLst>
          </p:cNvPr>
          <p:cNvSpPr txBox="1"/>
          <p:nvPr/>
        </p:nvSpPr>
        <p:spPr>
          <a:xfrm>
            <a:off x="77106" y="822443"/>
            <a:ext cx="893739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Студенты факультета биологии и экологии ГрГУ имени Янки Купалы побывали на экскурсии, посвященной биологической и исторической ценности фортификационных сооружений Республики Беларусь. Доцент кафедры системной биологии Анастасия Сакович рассказала о важности сохранения и изучения системы оборонительных сооружений страны, связи исторических событий с историей флоры, развивающейся на антропогенных субстратах.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На экскурсии было продемонстрированно, что бетонные фортификации являются аналогом карбонатного скального субстрата, что делает сооружения уникальными в Беларуси с точки зрения развития на них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кальцефильной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флоры. На данный момент Форты Гродненской крепости имеют не только историко-культурную ценность, но и являются памятником природы местного значения, так как здесь произрастают уникальные для нашей флоры мхи и папоротники, включая очень редкие виды, занесённые в Красную книгу Республики Беларусь.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.</a:t>
            </a:r>
          </a:p>
        </p:txBody>
      </p:sp>
      <p:pic>
        <p:nvPicPr>
          <p:cNvPr id="20482" name="Picture 2" descr="IMG 20241001 123249 678">
            <a:extLst>
              <a:ext uri="{FF2B5EF4-FFF2-40B4-BE49-F238E27FC236}">
                <a16:creationId xmlns:a16="http://schemas.microsoft.com/office/drawing/2014/main" id="{8DB104B6-02D1-FBC8-33D7-A72978807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64594"/>
            <a:ext cx="2399923" cy="239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G_20240930_190032_334">
            <a:extLst>
              <a:ext uri="{FF2B5EF4-FFF2-40B4-BE49-F238E27FC236}">
                <a16:creationId xmlns:a16="http://schemas.microsoft.com/office/drawing/2014/main" id="{91E84310-734B-CD3A-B2A5-A537BC1C1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4" y="4219840"/>
            <a:ext cx="2702282" cy="180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1EE574-79D8-38D8-2732-AE2144A38107}"/>
              </a:ext>
            </a:extLst>
          </p:cNvPr>
          <p:cNvSpPr txBox="1"/>
          <p:nvPr/>
        </p:nvSpPr>
        <p:spPr>
          <a:xfrm>
            <a:off x="44125" y="6207241"/>
            <a:ext cx="9086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linkClick r:id="rId9"/>
              </a:rPr>
              <a:t>https://www.grsu.by/component/k2/item/52320-sokhranyaem-istoriyu-zabotimsya-o-prirode-kupalovtsy-prinyali-uchastie-v-aktsii-na-fortakh-grodnenskoj-kreposti.html</a:t>
            </a:r>
            <a:r>
              <a:rPr lang="ru-RU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312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406AF-41FE-969B-4C32-59D38CF00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48D193F-174C-1694-5D88-7D4B12FD73E4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E4E43D7C-4804-A018-B34B-1D678E6E1EAD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3F87EB1B-A442-3EEE-0464-F4C5C9D3D9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E0D0E6D4-664F-E81E-C3D3-24622DBFEC92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579A5B16-8233-27EA-56BB-3C87A2C460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1E9A73B-C3E9-ABDD-D65C-2ABEFD01C4AC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C3A0D2E0-C179-8780-75BA-985E77E656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DDF7D040-1609-35A1-18B6-1BCDE5C66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83D08EC9-D54A-ACDD-5E46-5159C83788EB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657C18BB-9671-1516-E31C-EFC1C9446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DE779CB-9A35-5FF5-8EA3-32C0858A803D}"/>
              </a:ext>
            </a:extLst>
          </p:cNvPr>
          <p:cNvSpPr txBox="1"/>
          <p:nvPr/>
        </p:nvSpPr>
        <p:spPr>
          <a:xfrm>
            <a:off x="1110967" y="167249"/>
            <a:ext cx="5794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Единый день озеленения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3D5992-05F1-1E7F-1BDE-F4A542AEE5A1}"/>
              </a:ext>
            </a:extLst>
          </p:cNvPr>
          <p:cNvSpPr txBox="1"/>
          <p:nvPr/>
        </p:nvSpPr>
        <p:spPr>
          <a:xfrm>
            <a:off x="52437" y="1079576"/>
            <a:ext cx="90391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pt_sans_caption"/>
              </a:rPr>
              <a:t>По всей стране прошёл Единый день озеленения, инициированный Минприроды Республики Беларусь. Цель мероприятия – привлечение внимания к акции «Вместе для зелёной Беларуси».</a:t>
            </a:r>
          </a:p>
          <a:p>
            <a:pPr indent="450215" algn="just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pt_sans_caption"/>
              </a:rPr>
              <a:t>В рамках экологической акции студенты и преподаватели факультета биологии и экологии приняли участие в посадке деревьев, кустарников, а также осуществили уход за уже высаженными ранее деревьями.</a:t>
            </a:r>
          </a:p>
        </p:txBody>
      </p:sp>
      <p:pic>
        <p:nvPicPr>
          <p:cNvPr id="31746" name="Picture 2" descr="ris-2024-707">
            <a:extLst>
              <a:ext uri="{FF2B5EF4-FFF2-40B4-BE49-F238E27FC236}">
                <a16:creationId xmlns:a16="http://schemas.microsoft.com/office/drawing/2014/main" id="{54498645-B96C-8F79-9EBB-2528FE7F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89" y="3429000"/>
            <a:ext cx="2780151" cy="18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ris-2024-709">
            <a:extLst>
              <a:ext uri="{FF2B5EF4-FFF2-40B4-BE49-F238E27FC236}">
                <a16:creationId xmlns:a16="http://schemas.microsoft.com/office/drawing/2014/main" id="{6A2DD3A1-F1E2-AD4C-852D-DCF74FFCA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501" y="3440898"/>
            <a:ext cx="2762304" cy="184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ris-2024-706">
            <a:extLst>
              <a:ext uri="{FF2B5EF4-FFF2-40B4-BE49-F238E27FC236}">
                <a16:creationId xmlns:a16="http://schemas.microsoft.com/office/drawing/2014/main" id="{07899E84-ED89-7271-3FAA-BB815FE0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51431"/>
            <a:ext cx="2762304" cy="184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F74FC0-44BF-16D9-DC93-F935AEE003B6}"/>
              </a:ext>
            </a:extLst>
          </p:cNvPr>
          <p:cNvSpPr txBox="1"/>
          <p:nvPr/>
        </p:nvSpPr>
        <p:spPr>
          <a:xfrm>
            <a:off x="229876" y="6279379"/>
            <a:ext cx="84381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https://www.grsu.by/component/k2/item/52438-sokhranyaem-ekologiyu-planety-vmeste.html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5607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24946-FA79-300A-2D42-BE6861AD2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D3C5A35-6865-D143-9DEC-2AB4D0BA9D54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B474E8F-08AE-E297-3B1E-E411AFB8621C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8F1DC563-C397-19B1-793B-A73EEADC4E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E5DFC6B-8F22-A8BF-6E49-B4B06EAC4AA5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85340227-3F5F-01E7-BBCA-D242617637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8F4589-AF15-325E-B9D1-FE51DFE0566C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1C38E61B-7913-1C44-D9D2-06D975E545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F7BEB5DD-6F25-F5B5-1CA2-E7194D24E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3F43DCDB-4F88-FA9C-C5ED-C830BD36835C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3A2128F3-93DB-518F-0114-0F0448CBB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2B3194-45B9-DED1-B959-CEEC91C7EED7}"/>
              </a:ext>
            </a:extLst>
          </p:cNvPr>
          <p:cNvSpPr txBox="1"/>
          <p:nvPr/>
        </p:nvSpPr>
        <p:spPr>
          <a:xfrm>
            <a:off x="1021462" y="151062"/>
            <a:ext cx="6105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Акция «Дай лесу </a:t>
            </a:r>
            <a:r>
              <a:rPr lang="ru-RU" sz="2400" b="1" i="0" dirty="0" err="1">
                <a:solidFill>
                  <a:schemeClr val="bg1"/>
                </a:solidFill>
                <a:effectLst/>
                <a:latin typeface="pt_sans_bold"/>
              </a:rPr>
              <a:t>новае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  <a:latin typeface="pt_sans_bold"/>
              </a:rPr>
              <a:t>жыццё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!»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387BED-09D0-6AAB-FE4A-D05C86D46C49}"/>
              </a:ext>
            </a:extLst>
          </p:cNvPr>
          <p:cNvSpPr txBox="1"/>
          <p:nvPr/>
        </p:nvSpPr>
        <p:spPr>
          <a:xfrm>
            <a:off x="93681" y="884484"/>
            <a:ext cx="88702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Купаловцы отправились в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Гожское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 лесничество, где в рамках республиканской добровольной акции «Дай лесу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новае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жыццё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!» восполнили лесные культуры на участках, пострадавших от урагана. Это событие не только способствует улучшению окружающей среды, но и формирует у молодежи ответственное отношение к природе.</a:t>
            </a:r>
          </a:p>
          <a:p>
            <a:pPr algn="l">
              <a:spcAft>
                <a:spcPts val="750"/>
              </a:spcAft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 </a:t>
            </a:r>
          </a:p>
        </p:txBody>
      </p:sp>
      <p:pic>
        <p:nvPicPr>
          <p:cNvPr id="44034" name="Picture 2" descr="IMG_9830">
            <a:extLst>
              <a:ext uri="{FF2B5EF4-FFF2-40B4-BE49-F238E27FC236}">
                <a16:creationId xmlns:a16="http://schemas.microsoft.com/office/drawing/2014/main" id="{7FD234DB-DFDB-9C0E-B272-1CC02E3C8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5" y="2241257"/>
            <a:ext cx="2883879" cy="192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IMG_9875-2">
            <a:extLst>
              <a:ext uri="{FF2B5EF4-FFF2-40B4-BE49-F238E27FC236}">
                <a16:creationId xmlns:a16="http://schemas.microsoft.com/office/drawing/2014/main" id="{14643D48-F313-3474-2BAA-99D2E5480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60" y="2241257"/>
            <a:ext cx="2883879" cy="192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IMG_9888-2">
            <a:extLst>
              <a:ext uri="{FF2B5EF4-FFF2-40B4-BE49-F238E27FC236}">
                <a16:creationId xmlns:a16="http://schemas.microsoft.com/office/drawing/2014/main" id="{7B4F160E-7DE5-C893-525F-014359294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448" y="2241257"/>
            <a:ext cx="2883879" cy="192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IMG_9900-2">
            <a:extLst>
              <a:ext uri="{FF2B5EF4-FFF2-40B4-BE49-F238E27FC236}">
                <a16:creationId xmlns:a16="http://schemas.microsoft.com/office/drawing/2014/main" id="{1AE95FEA-C17A-28D1-FF58-57D91F3BE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2" y="4242150"/>
            <a:ext cx="2883879" cy="192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IMG_9920-2">
            <a:extLst>
              <a:ext uri="{FF2B5EF4-FFF2-40B4-BE49-F238E27FC236}">
                <a16:creationId xmlns:a16="http://schemas.microsoft.com/office/drawing/2014/main" id="{81A8AF2F-BD70-8D58-79E6-D30BAD012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231" y="4254638"/>
            <a:ext cx="2865148" cy="191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4" name="Picture 12" descr="IMG_9933-2">
            <a:extLst>
              <a:ext uri="{FF2B5EF4-FFF2-40B4-BE49-F238E27FC236}">
                <a16:creationId xmlns:a16="http://schemas.microsoft.com/office/drawing/2014/main" id="{ADD0691F-ADBF-8116-183B-EEB85D9F2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28" y="4264857"/>
            <a:ext cx="2883881" cy="19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01DB78-8092-E3CA-314A-C50955DFA8E8}"/>
              </a:ext>
            </a:extLst>
          </p:cNvPr>
          <p:cNvSpPr txBox="1"/>
          <p:nvPr/>
        </p:nvSpPr>
        <p:spPr>
          <a:xfrm>
            <a:off x="244772" y="6326235"/>
            <a:ext cx="80061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3"/>
              </a:rPr>
              <a:t>https://www.grsu.by/component/k2/item/52595-fotofakt-kupalovtsy-prinyali-uchastie-v-aktsii-daj-lesu-novae-zhytstsjo.html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7825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6B128-8CF1-CEC3-625B-DC2C85AB6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9DBC033-5FFE-55B8-2C00-BEB21209839D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40675C7-2B63-9360-31DD-B0F6BABFE8E2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543F24AF-02BC-2763-39E4-5379505709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5D65CFA6-8390-847C-E7BB-5ED606E6750B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25C4AC7E-E78C-6C92-C234-AD4D47693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235AD79-6588-CC38-4E4B-877A91DCB322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820297EF-41EA-2B3B-B616-77726186A1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AB4B2C84-CDC2-E85A-E978-BF248C8A1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46B3CD48-DADE-FA0B-47A5-C11FCC6E6380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143FB159-5FE6-AA3D-4D03-44336194B5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BEFB2B-E6BA-6AE1-2C53-73B0E5AC5A0A}"/>
              </a:ext>
            </a:extLst>
          </p:cNvPr>
          <p:cNvSpPr txBox="1"/>
          <p:nvPr/>
        </p:nvSpPr>
        <p:spPr>
          <a:xfrm>
            <a:off x="316481" y="113840"/>
            <a:ext cx="7286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Встреча с представителем Гродненского областного комитета природных ресурсов и охраны окружающей среды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B0054-AB69-CDF3-9802-9C05054A6746}"/>
              </a:ext>
            </a:extLst>
          </p:cNvPr>
          <p:cNvSpPr txBox="1"/>
          <p:nvPr/>
        </p:nvSpPr>
        <p:spPr>
          <a:xfrm>
            <a:off x="131927" y="1054596"/>
            <a:ext cx="571412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i="0" dirty="0">
                <a:solidFill>
                  <a:srgbClr val="444444"/>
                </a:solidFill>
                <a:effectLst/>
                <a:latin typeface="pt_sans_bold"/>
              </a:rPr>
              <a:t>На факультете биологии и экологии ГрГУ имени Янки Купалы состоялась встреча представителя Гродненского областного комитета природных ресурсов и охраны окружающей среды, начальника отдела правовой, кадровой и организационной работы Игоря </a:t>
            </a:r>
            <a:r>
              <a:rPr lang="ru-RU" i="0" dirty="0" err="1">
                <a:solidFill>
                  <a:srgbClr val="444444"/>
                </a:solidFill>
                <a:effectLst/>
                <a:latin typeface="pt_sans_bold"/>
              </a:rPr>
              <a:t>Лойши</a:t>
            </a:r>
            <a:r>
              <a:rPr lang="ru-RU" i="0" dirty="0">
                <a:solidFill>
                  <a:srgbClr val="444444"/>
                </a:solidFill>
                <a:effectLst/>
                <a:latin typeface="pt_sans_bold"/>
              </a:rPr>
              <a:t> со студентами 3 и 4 курсов специальности «Биоэкология».</a:t>
            </a:r>
            <a:endParaRPr lang="ru-RU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pt_sans_caption"/>
              </a:rPr>
              <a:t>Игорь Михайлович рассказал о структуре работы Комитета и о его основных направлениях деятельности. Среди них – охрана и использование атмосферного воздуха и водных ресурсов; охрана и использование земель, недр, биоразнообразия, особо охраняемых природных территорий; обращение с отходами; контрольная деятельность.</a:t>
            </a:r>
          </a:p>
        </p:txBody>
      </p:sp>
      <p:pic>
        <p:nvPicPr>
          <p:cNvPr id="36866" name="Picture 2" descr="ris-2024-878">
            <a:extLst>
              <a:ext uri="{FF2B5EF4-FFF2-40B4-BE49-F238E27FC236}">
                <a16:creationId xmlns:a16="http://schemas.microsoft.com/office/drawing/2014/main" id="{F9AB7DB6-9FF1-3AC8-7D72-2A3E06A55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43" y="897310"/>
            <a:ext cx="2713436" cy="180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ris-2024-880">
            <a:extLst>
              <a:ext uri="{FF2B5EF4-FFF2-40B4-BE49-F238E27FC236}">
                <a16:creationId xmlns:a16="http://schemas.microsoft.com/office/drawing/2014/main" id="{631D4D98-9629-5047-BCDE-0CE4F04A1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43" y="2750406"/>
            <a:ext cx="2717921" cy="18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ris-2024-877">
            <a:extLst>
              <a:ext uri="{FF2B5EF4-FFF2-40B4-BE49-F238E27FC236}">
                <a16:creationId xmlns:a16="http://schemas.microsoft.com/office/drawing/2014/main" id="{A1D84EB8-F99C-FB37-A3D6-78E77E5D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20" y="4606492"/>
            <a:ext cx="2717921" cy="18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22A8A8-B79F-50A6-3F47-18221E21E047}"/>
              </a:ext>
            </a:extLst>
          </p:cNvPr>
          <p:cNvSpPr txBox="1"/>
          <p:nvPr/>
        </p:nvSpPr>
        <p:spPr>
          <a:xfrm>
            <a:off x="27421" y="6327655"/>
            <a:ext cx="93022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https://www.grsu.by/component/k2/item/53268-studenty-biofaka-vstretilis-s-predstavitelem-grodnenskogo-oblastnogo-komiteta-prirodnykh-resursov-i-okhrany-okruzhayushchej-sredy.html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4579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FCBA1-ECD7-0AF3-8C3E-B81A03D87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4D98BFE-BDBA-6B4B-9AC1-CAD7C0D5DBE7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DADBCCF-F2F1-5BE0-E221-4FBC097B68ED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0FA24195-E04E-2DCB-E766-B167EEE755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1280562F-94B2-B9C7-F386-BBC065806B44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9FFC7440-B6BB-8258-A669-2FFB2E096E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332982-B513-1C04-31AB-EF202FE57F4D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256EC747-55BB-62D0-7981-F0B361C6C1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AD333985-27F7-DC9F-1B40-0B5459684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62FF12B5-ECAC-DDB8-6732-27B69361A85C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485B578-E1DF-E2FB-CF4C-58C473936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B6ADD12-2E26-83A7-C280-2F9C3203316A}"/>
              </a:ext>
            </a:extLst>
          </p:cNvPr>
          <p:cNvSpPr txBox="1"/>
          <p:nvPr/>
        </p:nvSpPr>
        <p:spPr>
          <a:xfrm>
            <a:off x="538561" y="105253"/>
            <a:ext cx="7128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Республиканское экологическое мероприятие по уборке мусора «Мы заботимся»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CB9CA-CDE9-F6EF-E0F0-D105E671F6F9}"/>
              </a:ext>
            </a:extLst>
          </p:cNvPr>
          <p:cNvSpPr txBox="1"/>
          <p:nvPr/>
        </p:nvSpPr>
        <p:spPr>
          <a:xfrm>
            <a:off x="52276" y="933866"/>
            <a:ext cx="895304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этом году Гродненский государственный университет имени Янки Купалы завоевал первое место в рамках Республиканского экологического мероприятия по уборке мусора «Мы заботимся». В мероприятии приняли участие 18 команд, состоящих из 305 волонтеров, представляющих 11 учреждений среднего специального и высшего образования. Участники усердно трудились, очищая парки, леса и прибрежные территории от мусора. В итоге они собрали более 2,2 тонны отходов.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Гродненский государственный университет имени Янки Купалы стал лидером, заняв первое место, в то время как Бобруйский государственный индустриально-строительный колледж занял вторую позицию. Замыкает тройку лидеров Белорусский государственный университет транспорта.</a:t>
            </a:r>
          </a:p>
        </p:txBody>
      </p:sp>
      <p:pic>
        <p:nvPicPr>
          <p:cNvPr id="38914" name="Picture 2" descr="10 scaled">
            <a:extLst>
              <a:ext uri="{FF2B5EF4-FFF2-40B4-BE49-F238E27FC236}">
                <a16:creationId xmlns:a16="http://schemas.microsoft.com/office/drawing/2014/main" id="{6493B68D-F936-BB80-9F65-5287538F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97" y="3461922"/>
            <a:ext cx="3779912" cy="252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886">
            <a:extLst>
              <a:ext uri="{FF2B5EF4-FFF2-40B4-BE49-F238E27FC236}">
                <a16:creationId xmlns:a16="http://schemas.microsoft.com/office/drawing/2014/main" id="{6AE40DEB-73D0-43E0-D5C0-6A783FC29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618" y="3461922"/>
            <a:ext cx="3779912" cy="25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34DD75-0473-12B7-EF1B-3F7E625D6F80}"/>
              </a:ext>
            </a:extLst>
          </p:cNvPr>
          <p:cNvSpPr txBox="1"/>
          <p:nvPr/>
        </p:nvSpPr>
        <p:spPr>
          <a:xfrm>
            <a:off x="21218" y="6127776"/>
            <a:ext cx="91227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https://www.grsu.by/component/k2/item/53289-po-rezultatam-respublikanskogo-ekologicheskogo-meropriyatiya-po-uborke-musora-my-zabotimsya-grgu-imeni-yanki-kupaly-stal-pobeditelem.html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9242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F9E94-E048-C03F-9992-46D75150E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2D93A2A-FE59-6EE1-9087-D894DDEBB0A6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8CF21F5-47D5-D618-4B23-CFC011AFE5B6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A14D927B-6459-9667-EE07-87195E6C2B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2A6A7344-D238-8B10-27FB-5CC27ADF8ECC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329A901F-C7C8-0BEB-4138-BFE9972423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33A00A-50AD-300C-1A6C-11C534F39B51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9D6C3370-6835-8ABA-D02C-061765FF18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7B54C71E-D605-8EDA-256C-E3146E024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4DDE9D94-36F9-AA15-CA85-0003867FF1D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C144A3F8-BEC2-53A2-E631-F7A5CE3C6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E1499F-1C21-A618-49F4-AEE2D2277E98}"/>
              </a:ext>
            </a:extLst>
          </p:cNvPr>
          <p:cNvSpPr txBox="1"/>
          <p:nvPr/>
        </p:nvSpPr>
        <p:spPr>
          <a:xfrm>
            <a:off x="384668" y="105253"/>
            <a:ext cx="7275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Благодарность Гродненской областной организации РОО «Белорусское Общество Красного Креста»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CAB12-352F-3C5D-9FD8-7B233E56088D}"/>
              </a:ext>
            </a:extLst>
          </p:cNvPr>
          <p:cNvSpPr txBox="1"/>
          <p:nvPr/>
        </p:nvSpPr>
        <p:spPr>
          <a:xfrm>
            <a:off x="104876" y="931848"/>
            <a:ext cx="893162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Представители Центра волонтёрской деятельности университета приняли участие </a:t>
            </a:r>
            <a:r>
              <a:rPr lang="ru-RU" sz="1600" dirty="0">
                <a:solidFill>
                  <a:srgbClr val="333333"/>
                </a:solidFill>
                <a:latin typeface="pt_sans_caption"/>
              </a:rPr>
              <a:t>в торжественном мероприятии «Волонтёр года», 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приуроченном к Международному дню волонтёра. Организатором мероприятия выступила Гродненская областная организация РОО «Белорусское Общество Красного Креста».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В рамках мероприятия состоялось подведение итогов областного этапа конкурса «Волонтёр года». Конкурс собрал волонтеров из Гродно, Лиды, Слонима,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Ивье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, Мостов.</a:t>
            </a: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ГрГУ имени Янки Купалы отмечен благодарностью Гродненской областной организации РОО «Белорусское Общество Красного Креста» за развитие волонтёрского движения, значительный вклад в достижение целей и решение задач Белорусского Красного Креста.</a:t>
            </a:r>
          </a:p>
        </p:txBody>
      </p:sp>
      <p:pic>
        <p:nvPicPr>
          <p:cNvPr id="39938" name="Picture 2" descr="photo 5386767254617712922 y">
            <a:extLst>
              <a:ext uri="{FF2B5EF4-FFF2-40B4-BE49-F238E27FC236}">
                <a16:creationId xmlns:a16="http://schemas.microsoft.com/office/drawing/2014/main" id="{E9FA5969-4179-9BE5-6A11-F43E33F0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3" y="3423496"/>
            <a:ext cx="3383360" cy="25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photo 5386767254617712921 y">
            <a:extLst>
              <a:ext uri="{FF2B5EF4-FFF2-40B4-BE49-F238E27FC236}">
                <a16:creationId xmlns:a16="http://schemas.microsoft.com/office/drawing/2014/main" id="{D446CF46-3F41-2E14-C858-599F63D23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41" y="3386263"/>
            <a:ext cx="3429428" cy="257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4A09D7-9B50-2319-C36E-F631B5860FD1}"/>
              </a:ext>
            </a:extLst>
          </p:cNvPr>
          <p:cNvSpPr txBox="1"/>
          <p:nvPr/>
        </p:nvSpPr>
        <p:spPr>
          <a:xfrm>
            <a:off x="4816" y="6235436"/>
            <a:ext cx="91439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https://www.grsu.by/component/k2/item/53294-kupalovtsy-otmecheny-blagodarnostyu-grodnenskoj-oblastnoj-organizatsii-roo-belorusskoe-obshchestvo-krasnogo-kresta.html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907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408D3-5DDB-3B59-FABA-4AEC3C5BA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FBF930-AD92-1DB7-647C-66DA2F47086D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2E2F4159-8704-DE47-AB1D-7874D3A03161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86BE78C6-44E2-745C-81A6-180DA8F4A7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E43D7636-EF91-3F13-A850-2DD0FBEBE916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0B719E06-2DA5-3D91-0E32-66415BFD19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AF58B4D-6123-33D5-5E81-951F99C5D6EE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3AA0C46C-6707-EE2E-E967-FBEA4CF254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96F1F20A-C559-DC09-CFED-A3AF26CA6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BEAD12C7-BEB6-C3D3-1D13-8674A15CF1F0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703F6D04-4E36-B40D-954F-05CF3B518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B605005-C910-E7B4-A1A3-15A289554139}"/>
              </a:ext>
            </a:extLst>
          </p:cNvPr>
          <p:cNvSpPr txBox="1"/>
          <p:nvPr/>
        </p:nvSpPr>
        <p:spPr>
          <a:xfrm>
            <a:off x="672638" y="123699"/>
            <a:ext cx="6459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Рабочий визит представителей ПРООН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D4FCB7-4010-6FA4-4EDA-3A2795611BCB}"/>
              </a:ext>
            </a:extLst>
          </p:cNvPr>
          <p:cNvSpPr txBox="1"/>
          <p:nvPr/>
        </p:nvSpPr>
        <p:spPr>
          <a:xfrm>
            <a:off x="65428" y="923298"/>
            <a:ext cx="6300192" cy="5221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600"/>
              </a:lnSpc>
              <a:buNone/>
            </a:pP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11 декабря 2024 года ГрГУ имени Янки Купалы посетили представители Программы развития ООН (ПРООН) в рамках мониторинговой миссии по реализации экологической инициативы «Инклюзивное управление окружающей средой путем мотивированного включения жителей города Гродно в разработку и реализацию мер, направленных на улучшение качества окружающей среды и мониторинг экологических рисков» «УРА Гродно!» (Устойчивому развитию – активность Гродно).</a:t>
            </a:r>
            <a:endParaRPr lang="ru-RU" sz="14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lnSpc>
                <a:spcPts val="1600"/>
              </a:lnSpc>
              <a:buNone/>
            </a:pP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Данная инициатива была реализована в 2019-2021 гг. в рамках проекта «Вовлечение общественности в экологический мониторинг и улучшение управления охраной окружающей среды на местном уровне», финансируемого Европейским союзом и реализуемого Программой развития ООН в Республике Беларусь, одобренного Постановлением Совета Министров № 232 от 29 марта 2018 года и зарегистрированного Министерством экономики Республики Беларусь.</a:t>
            </a:r>
          </a:p>
          <a:p>
            <a:pPr indent="450215" algn="just">
              <a:lnSpc>
                <a:spcPts val="1600"/>
              </a:lnSpc>
              <a:buNone/>
            </a:pP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В ходе встречи обсуждались ключевые аспекты реализации проекта, включая непрерывное экологическое образование, мероприятия проекта, их эффективность, использование оборудования и разработок проекта в настоящее время, достижения и изменения, принесённые проектом, включая инновации и устойчивость. А также были рассмотрены перспективы продолжения взаимодействия и дальнейшего развития экологической инициативы.</a:t>
            </a:r>
          </a:p>
          <a:p>
            <a:pPr indent="450215" algn="just">
              <a:lnSpc>
                <a:spcPts val="1600"/>
              </a:lnSpc>
              <a:buNone/>
            </a:pP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Проект «УРА Гродно!» внес вклад в достижение Целей устойчивого развития на местном уровне, улучшая качество жизни, экологическую ситуацию и укрепляя институты на местном уровне.</a:t>
            </a:r>
          </a:p>
        </p:txBody>
      </p:sp>
      <p:pic>
        <p:nvPicPr>
          <p:cNvPr id="41986" name="Picture 2" descr="IMG 3336">
            <a:extLst>
              <a:ext uri="{FF2B5EF4-FFF2-40B4-BE49-F238E27FC236}">
                <a16:creationId xmlns:a16="http://schemas.microsoft.com/office/drawing/2014/main" id="{336D69A3-DD25-52E7-29E8-2F8D3CA6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15" y="989856"/>
            <a:ext cx="2709039" cy="152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IMG_3331">
            <a:extLst>
              <a:ext uri="{FF2B5EF4-FFF2-40B4-BE49-F238E27FC236}">
                <a16:creationId xmlns:a16="http://schemas.microsoft.com/office/drawing/2014/main" id="{61D00067-84AB-75D7-A16E-CDFB0747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14" y="2676045"/>
            <a:ext cx="2636581" cy="175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IMG_3334">
            <a:extLst>
              <a:ext uri="{FF2B5EF4-FFF2-40B4-BE49-F238E27FC236}">
                <a16:creationId xmlns:a16="http://schemas.microsoft.com/office/drawing/2014/main" id="{658C370F-46FC-3422-F3A6-DB78F24E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914" y="4496298"/>
            <a:ext cx="2650110" cy="17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64B1CB-DCFB-7F4B-FD0C-D5A6BED9C02D}"/>
              </a:ext>
            </a:extLst>
          </p:cNvPr>
          <p:cNvSpPr txBox="1"/>
          <p:nvPr/>
        </p:nvSpPr>
        <p:spPr>
          <a:xfrm>
            <a:off x="104876" y="6387150"/>
            <a:ext cx="851019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10"/>
              </a:rPr>
              <a:t>https://www.grsu.by/component/k2/item/53299-grodnenskij-gosudarstvennyj-universitet-imeni-yanki-kupaly-rabochij-vizit-predstavitelej-proon.html</a:t>
            </a:r>
            <a:r>
              <a:rPr lang="ru-RU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6168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EE933-30ED-00C6-E5DA-E283339E1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775D4BC-AE45-B078-926F-D27341930CE6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C19E254-D676-1B04-CD76-742750829D7D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6CB5D709-7F49-F2E9-B3F1-90B7292ECA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E7838C20-7C38-B739-4657-0356824320F3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99325071-665C-7074-B049-FBD089FCF1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8FBFB2-EFBE-C504-DAE0-E90DF3505036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FF82A4E8-435D-F2C8-4A41-815C6C06511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8EF82FC6-9BAA-47AE-D98C-3F7DBE607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4A91B025-1B3A-223A-8BA1-3B573FF8F9C3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4AAE7FC-B687-AB22-3A54-4508665B68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7BCB2E9-5079-EBF9-8F5C-C7D52E505438}"/>
              </a:ext>
            </a:extLst>
          </p:cNvPr>
          <p:cNvSpPr txBox="1"/>
          <p:nvPr/>
        </p:nvSpPr>
        <p:spPr>
          <a:xfrm>
            <a:off x="384668" y="54986"/>
            <a:ext cx="70567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Интеллектуальный турнир по ЦУР «К устойчивому будущему вместе!»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7C7DF-FF27-5418-C40D-19A1E577FE64}"/>
              </a:ext>
            </a:extLst>
          </p:cNvPr>
          <p:cNvSpPr txBox="1"/>
          <p:nvPr/>
        </p:nvSpPr>
        <p:spPr>
          <a:xfrm>
            <a:off x="104876" y="943320"/>
            <a:ext cx="893162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рамках проекта «Устойчивый университет» состоялось интересное событие, которое объединило студентов в стремлении найти решения для глобальных вызовов современности. Интеллектуальный турнир по Целям устойчивого развития стал площадкой для обсуждения важных вопросов будущего, где каждый участник смог продемонстрировать свои знания, эрудицию и готовность работать над созданием устойчивого мира.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Турнир включал несколько раундов, где участники отвечали на сложные вопросы и предлагали свои идеи для решения актуальных проблем. Команды показали высокий уровень подготовки и удивили жюри оригинальными подходами и глубокими знаниями.</a:t>
            </a:r>
          </a:p>
        </p:txBody>
      </p:sp>
      <p:pic>
        <p:nvPicPr>
          <p:cNvPr id="3074" name="Picture 2" descr="IMG_8147">
            <a:extLst>
              <a:ext uri="{FF2B5EF4-FFF2-40B4-BE49-F238E27FC236}">
                <a16:creationId xmlns:a16="http://schemas.microsoft.com/office/drawing/2014/main" id="{60CA492B-AEDF-B5D7-413F-1039329C5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07" y="3244353"/>
            <a:ext cx="3685593" cy="245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8163">
            <a:extLst>
              <a:ext uri="{FF2B5EF4-FFF2-40B4-BE49-F238E27FC236}">
                <a16:creationId xmlns:a16="http://schemas.microsoft.com/office/drawing/2014/main" id="{AA94E5E1-A819-5D57-9E86-8319DEF5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645" y="3245652"/>
            <a:ext cx="3685592" cy="245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5CD985-05D3-6E16-1EA9-1CCEB59368E2}"/>
              </a:ext>
            </a:extLst>
          </p:cNvPr>
          <p:cNvSpPr txBox="1"/>
          <p:nvPr/>
        </p:nvSpPr>
        <p:spPr>
          <a:xfrm>
            <a:off x="-37518" y="6251280"/>
            <a:ext cx="93846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https://www.grsu.by/component/k2/item/53510-v-kupalovskom-universitete-proshel-intellektualnyj-turnir-po-tsur-k-ustojchivomu-budushchemu-vmeste.html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0762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BE0E3-1345-B2DE-23C5-E52ED1BD8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5EB5B02-BF69-51FF-B9A3-E8D5C652509C}"/>
              </a:ext>
            </a:extLst>
          </p:cNvPr>
          <p:cNvGrpSpPr/>
          <p:nvPr/>
        </p:nvGrpSpPr>
        <p:grpSpPr>
          <a:xfrm>
            <a:off x="-115200" y="-99392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E8EA56E6-572D-8FAE-A67B-DC99399B1165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963DC17E-F796-56A2-C6EF-71A02DCA1F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FDF64DF0-7C22-5D8E-8AC5-F2383DC50C9C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84B3C593-DDFA-3E05-4E12-B87054F0E0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3D7AF0-4FBB-1C9F-B1C7-B1CBC6FA2206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5F1276AF-DF76-87AA-FA34-B7AA6E2248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E0B2B5B0-3371-5F64-B04A-99F514CFB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7958CCA7-136C-85A2-25C7-B4EC9DBA3B04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35A40F1-F944-00E2-C43E-E0DA1DCAC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24674AC-ECBF-E1A5-0431-CF4E875EC8AD}"/>
              </a:ext>
            </a:extLst>
          </p:cNvPr>
          <p:cNvSpPr txBox="1"/>
          <p:nvPr/>
        </p:nvSpPr>
        <p:spPr>
          <a:xfrm>
            <a:off x="2143519" y="110255"/>
            <a:ext cx="367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2800" b="1" i="0" dirty="0">
                <a:solidFill>
                  <a:schemeClr val="bg1"/>
                </a:solidFill>
                <a:effectLst/>
                <a:latin typeface="pt_sans_bold"/>
              </a:rPr>
              <a:t>Конкурс «</a:t>
            </a:r>
            <a:r>
              <a:rPr lang="ru-RU" sz="2800" b="1" i="0" dirty="0" err="1">
                <a:solidFill>
                  <a:schemeClr val="bg1"/>
                </a:solidFill>
                <a:effectLst/>
                <a:latin typeface="pt_sans_bold"/>
              </a:rPr>
              <a:t>ЭкоЁлка</a:t>
            </a:r>
            <a:r>
              <a:rPr lang="ru-RU" sz="2800" b="1" i="0" dirty="0">
                <a:solidFill>
                  <a:schemeClr val="bg1"/>
                </a:solidFill>
                <a:effectLst/>
                <a:latin typeface="pt_sans_bold"/>
              </a:rPr>
              <a:t>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110B05-B850-AF3F-4CC4-4B091E1CDDF8}"/>
              </a:ext>
            </a:extLst>
          </p:cNvPr>
          <p:cNvSpPr txBox="1"/>
          <p:nvPr/>
        </p:nvSpPr>
        <p:spPr>
          <a:xfrm>
            <a:off x="122666" y="912530"/>
            <a:ext cx="8964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 Свои работы представили студенты, а также работники университета и студенческого городка. Победителей определят в двух номинациях: «Лучшая </a:t>
            </a:r>
            <a:r>
              <a:rPr lang="ru-RU" sz="1400" i="0" dirty="0" err="1">
                <a:solidFill>
                  <a:srgbClr val="333333"/>
                </a:solidFill>
                <a:effectLst/>
                <a:latin typeface="pt_sans_caption"/>
              </a:rPr>
              <a:t>ЭкоЕлка</a:t>
            </a: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» и «Лучшее елочное украшение». </a:t>
            </a:r>
            <a:endParaRPr lang="ru-RU" sz="1400" dirty="0"/>
          </a:p>
        </p:txBody>
      </p:sp>
      <p:pic>
        <p:nvPicPr>
          <p:cNvPr id="8194" name="Picture 2" descr="IMG_8259-2">
            <a:extLst>
              <a:ext uri="{FF2B5EF4-FFF2-40B4-BE49-F238E27FC236}">
                <a16:creationId xmlns:a16="http://schemas.microsoft.com/office/drawing/2014/main" id="{B5B1A22D-20DE-6910-353F-CA914BF64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27" y="1847385"/>
            <a:ext cx="2641476" cy="17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G_8267-2">
            <a:extLst>
              <a:ext uri="{FF2B5EF4-FFF2-40B4-BE49-F238E27FC236}">
                <a16:creationId xmlns:a16="http://schemas.microsoft.com/office/drawing/2014/main" id="{A1CAB919-2CA9-6306-71E1-D96DF9A37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563" y="1823299"/>
            <a:ext cx="2641476" cy="17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G_8199-2">
            <a:extLst>
              <a:ext uri="{FF2B5EF4-FFF2-40B4-BE49-F238E27FC236}">
                <a16:creationId xmlns:a16="http://schemas.microsoft.com/office/drawing/2014/main" id="{E2FB9A34-3DC8-CF7E-03DB-C6028C09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934" y="1840052"/>
            <a:ext cx="2641477" cy="17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G_8207-2">
            <a:extLst>
              <a:ext uri="{FF2B5EF4-FFF2-40B4-BE49-F238E27FC236}">
                <a16:creationId xmlns:a16="http://schemas.microsoft.com/office/drawing/2014/main" id="{F12B38D5-8859-EC6D-2C60-4C121E594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3" y="3887424"/>
            <a:ext cx="2651921" cy="17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G_8215-2">
            <a:extLst>
              <a:ext uri="{FF2B5EF4-FFF2-40B4-BE49-F238E27FC236}">
                <a16:creationId xmlns:a16="http://schemas.microsoft.com/office/drawing/2014/main" id="{833DA4CE-2FC9-69DB-7077-A72DB84C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877" y="3873551"/>
            <a:ext cx="2672730" cy="17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IMG_8224-2">
            <a:extLst>
              <a:ext uri="{FF2B5EF4-FFF2-40B4-BE49-F238E27FC236}">
                <a16:creationId xmlns:a16="http://schemas.microsoft.com/office/drawing/2014/main" id="{6BE78B38-4288-473E-3E14-2D038DA4D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89" y="3873551"/>
            <a:ext cx="2651921" cy="17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6B879C-A14C-CC7A-5D4B-1A5103EC3A1E}"/>
              </a:ext>
            </a:extLst>
          </p:cNvPr>
          <p:cNvSpPr txBox="1"/>
          <p:nvPr/>
        </p:nvSpPr>
        <p:spPr>
          <a:xfrm>
            <a:off x="249849" y="6130782"/>
            <a:ext cx="78621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3"/>
              </a:rPr>
              <a:t>https://www.grsu.by/component/k2/item/53524-fotofakt-v-kupalovskom-universitete-podvodyat-itogi-konkursa-ekoelka.html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7307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59632" y="3027856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имени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Янки Купалы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6" y="1483369"/>
            <a:ext cx="5184576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7992B93-5C0A-79AB-3E8E-16E28AC69126}"/>
              </a:ext>
            </a:extLst>
          </p:cNvPr>
          <p:cNvSpPr txBox="1"/>
          <p:nvPr/>
        </p:nvSpPr>
        <p:spPr>
          <a:xfrm>
            <a:off x="278242" y="-6370"/>
            <a:ext cx="7136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Благодарность Национального координатора по достижению Целей устойчивого развития в Республике Беларусь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F0E57-E0DB-8F2A-3B1E-401C85A35E6C}"/>
              </a:ext>
            </a:extLst>
          </p:cNvPr>
          <p:cNvSpPr txBox="1"/>
          <p:nvPr/>
        </p:nvSpPr>
        <p:spPr>
          <a:xfrm>
            <a:off x="85106" y="923330"/>
            <a:ext cx="8887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Благодарность Национального координатора по достижению ЦУР в Республике Беларусь была вручена купаловцу Вере Мартыновой.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Будучи Послом ЦУР III созыва, Вера Мартынова принимала активное участие в реализации проектов по устойчивому развитию на национальном и международном уровне, а также посвящала свои научно-исследовательские работы уникальной теме – роли таможенных органов Беларуси в реализации Повестки - 2030.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На данный момент магистрант активно занимается наукой в направлении обеспечения национальной безопасности Республики Беларусь, а также достойно представляет авторские проекты на патриотическую тематику.</a:t>
            </a:r>
          </a:p>
        </p:txBody>
      </p:sp>
      <p:pic>
        <p:nvPicPr>
          <p:cNvPr id="10242" name="Picture 2" descr="20240130 133555">
            <a:extLst>
              <a:ext uri="{FF2B5EF4-FFF2-40B4-BE49-F238E27FC236}">
                <a16:creationId xmlns:a16="http://schemas.microsoft.com/office/drawing/2014/main" id="{99D03076-7014-0C9B-FDA4-75FE3BB1D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90054"/>
            <a:ext cx="3888432" cy="29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5E5E4B-20D6-BBC1-EFE9-3FA391393B58}"/>
              </a:ext>
            </a:extLst>
          </p:cNvPr>
          <p:cNvSpPr txBox="1"/>
          <p:nvPr/>
        </p:nvSpPr>
        <p:spPr>
          <a:xfrm>
            <a:off x="0" y="6355998"/>
            <a:ext cx="93022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8"/>
              </a:rPr>
              <a:t>https://www.grsu.by/component/k2/item/48837-kupalovets-poluchila-blagodarnost-natsionalnogo-koordinatora-po-dostizheniyu-tselej-ustojchivogo-razvitiya-v-respublike-belarus.html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5965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07E77-7EB3-00D4-7956-190B1A824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02225A4-1B4D-89D2-1D92-AF76DB0A1DF5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6763626-0EA2-7150-7BEC-0827B5770EA5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99479BDC-436D-ACD7-5FD3-1A4DD2508F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380C727-8086-F856-0351-AC0D76237C3B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9F59BF70-43ED-B3F0-C4F9-7A7DD8B86E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09D09C-2C51-6BD5-D9E3-1846E08F97F1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A0C78CEC-F3E3-09FF-926A-23D1D50136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4F7B62F2-0C7D-8237-6911-A29BBCE34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AC0F6F87-2D79-0801-10A9-1876D4B50DED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AEA0D5AC-C060-599A-FC46-B87705678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F420338-56C2-4D36-C812-13006CF6DA8F}"/>
              </a:ext>
            </a:extLst>
          </p:cNvPr>
          <p:cNvSpPr txBox="1"/>
          <p:nvPr/>
        </p:nvSpPr>
        <p:spPr>
          <a:xfrm>
            <a:off x="2123728" y="141370"/>
            <a:ext cx="36524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i="0" dirty="0">
                <a:solidFill>
                  <a:schemeClr val="bg1"/>
                </a:solidFill>
                <a:effectLst/>
                <a:latin typeface="pt_sans_bold"/>
              </a:rPr>
              <a:t>ЮНЕСКО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A210DF-78E0-66F1-DA36-12BC7DCEB4CC}"/>
              </a:ext>
            </a:extLst>
          </p:cNvPr>
          <p:cNvSpPr txBox="1"/>
          <p:nvPr/>
        </p:nvSpPr>
        <p:spPr>
          <a:xfrm>
            <a:off x="104877" y="967832"/>
            <a:ext cx="893424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caption"/>
              </a:rPr>
              <a:t>Состоялся круглый стол, который прошел в рамках проведения реактивной мониторинговой миссии на белорусской части трансграничного объекта всемирного наследия ЮНЕСКО «Беловежская пуща». Встреча состоялась на государственной границе Польша-Беларусь, где установлен забор, разделяющий Беловежскую пущу на две части. Участие в научном обсуждении приняли и купаловцы.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16EF1-1092-82FA-88DC-BBB29A5057DC}"/>
              </a:ext>
            </a:extLst>
          </p:cNvPr>
          <p:cNvSpPr txBox="1"/>
          <p:nvPr/>
        </p:nvSpPr>
        <p:spPr>
          <a:xfrm>
            <a:off x="75678" y="2120533"/>
            <a:ext cx="89550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По итогу мониторинга состоялся круглый стол с участием международных экспертов ЮНЕСКО/МСОП. Ключевая тема обсуждения – негативные последствия возведения в Беловежской пуще польского заградительного сооружения. Среди участников – представители общественности, научных кругов, органов местного управления, Министерство природных ресурсов и охраны окружающей среды, Гродненского областного комитета природных ресурсов и охраны окружающей среды.</a:t>
            </a:r>
          </a:p>
        </p:txBody>
      </p:sp>
      <p:pic>
        <p:nvPicPr>
          <p:cNvPr id="48130" name="Picture 2" descr="photo 5193095917836817433 y">
            <a:extLst>
              <a:ext uri="{FF2B5EF4-FFF2-40B4-BE49-F238E27FC236}">
                <a16:creationId xmlns:a16="http://schemas.microsoft.com/office/drawing/2014/main" id="{9EDF2D19-45CC-77F2-F6FF-F2BF2909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223" y="3800352"/>
            <a:ext cx="3219154" cy="241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CEC5EC-06A4-40C0-1E12-C118DB2CC5D2}"/>
              </a:ext>
            </a:extLst>
          </p:cNvPr>
          <p:cNvSpPr txBox="1"/>
          <p:nvPr/>
        </p:nvSpPr>
        <p:spPr>
          <a:xfrm>
            <a:off x="154080" y="6383242"/>
            <a:ext cx="87982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8"/>
              </a:rPr>
              <a:t>https://www.grsu.by/component/k2/item/49622-kupalovtsy-prinyali-uchastie-v-rabote-monitoringovoj-missii-yunesko.html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7538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6E5F5-320D-EF6D-A8E8-3F4D30D84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E16CAD2-ECA9-B597-137F-F5866A6E9B16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058163D-85E2-ADAC-06E7-C9D8EC1BDC59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471E7523-18C5-70A9-56F1-794EE0F159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93EAEDF-813C-BE9F-13E9-BF9861171BAF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FC6D41FB-7306-F599-FEB2-82BE382598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D03BEA-D437-AC5A-2329-B8579A601B7C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82D2B6B4-F59D-90BC-09DE-A3305A8716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0A2015EA-C120-1208-F282-AC5ECD64A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BA5BF218-BAE9-AD1C-A644-FA3957D5D217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68CD20CA-5F92-9734-F0CF-0B163E0CD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8F03F65-B0A6-05A1-BB04-835FBD861AAC}"/>
              </a:ext>
            </a:extLst>
          </p:cNvPr>
          <p:cNvSpPr txBox="1"/>
          <p:nvPr/>
        </p:nvSpPr>
        <p:spPr>
          <a:xfrm>
            <a:off x="888771" y="205268"/>
            <a:ext cx="58459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Международный молодежн</a:t>
            </a:r>
            <a:r>
              <a:rPr lang="ru-RU" sz="2000" b="1" dirty="0">
                <a:solidFill>
                  <a:schemeClr val="bg1"/>
                </a:solidFill>
                <a:latin typeface="pt_sans_bold"/>
              </a:rPr>
              <a:t>ый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 форум ЦУР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12CFE-840F-EBC7-FD1A-BBE411756CAC}"/>
              </a:ext>
            </a:extLst>
          </p:cNvPr>
          <p:cNvSpPr txBox="1"/>
          <p:nvPr/>
        </p:nvSpPr>
        <p:spPr>
          <a:xfrm>
            <a:off x="36469" y="984799"/>
            <a:ext cx="6008475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Международный молодежный форум Целей устойчивого развития прошел на базе НДЦ «Зубренок». Его участниками стали представители Беларуси и России, в их числе были и студенты ГрГУ имени Янки Купалы.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Участниками форума стали студент 1 курса факультета биологии и экологии Никита Галаган, дублер цели № 7 «Недорогостоящая и чистая энергия», и студент 3 курса юридического факультета Артур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Сахарчук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, дублер цели № 16 «Мир, правосудие и эффективные институты». Ребята заняли 3 место в компетентностной олимпиаде по образованию в интересах устойчивого развития и прошли в следующий этап интеллектуального состязания.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Форум получился практико-ориентированным, полезным и богатым ценной информацией. Завершилось мероприятие торжественным закрытием и награждением победителей компетентностной олимпиады по устойчивому развитию.</a:t>
            </a:r>
          </a:p>
        </p:txBody>
      </p:sp>
      <p:pic>
        <p:nvPicPr>
          <p:cNvPr id="51202" name="Picture 2" descr="photo 5213144133684811568 y">
            <a:extLst>
              <a:ext uri="{FF2B5EF4-FFF2-40B4-BE49-F238E27FC236}">
                <a16:creationId xmlns:a16="http://schemas.microsoft.com/office/drawing/2014/main" id="{FFC67E37-5C56-2947-A6D7-5F5C49F9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388" y="906193"/>
            <a:ext cx="2842167" cy="189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photo_5213144133684811573_y">
            <a:extLst>
              <a:ext uri="{FF2B5EF4-FFF2-40B4-BE49-F238E27FC236}">
                <a16:creationId xmlns:a16="http://schemas.microsoft.com/office/drawing/2014/main" id="{BC76F796-8770-26DC-2039-EC91F8B5C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64" y="2821737"/>
            <a:ext cx="2842166" cy="189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photo_5213144133684811567_y">
            <a:extLst>
              <a:ext uri="{FF2B5EF4-FFF2-40B4-BE49-F238E27FC236}">
                <a16:creationId xmlns:a16="http://schemas.microsoft.com/office/drawing/2014/main" id="{4AEBA51B-CF15-D5F5-47D8-47CE691AD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390" y="4753070"/>
            <a:ext cx="2842165" cy="189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0D3DE8-CF00-2880-46CD-98F95E051A5C}"/>
              </a:ext>
            </a:extLst>
          </p:cNvPr>
          <p:cNvSpPr txBox="1"/>
          <p:nvPr/>
        </p:nvSpPr>
        <p:spPr>
          <a:xfrm>
            <a:off x="89805" y="6473887"/>
            <a:ext cx="93022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https://www.grsu.by/component/k2/item/49665-kupalovtsy-prinyali-uchastie-v-mezhdunarodnom-molodezhnom-forume-tsur.html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206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6BEA7-43EF-31B0-6578-37209745B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4122B8F-C1F2-B661-FAC1-F20F082CD41D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320C1A6-D1AE-B974-313E-80548FC7D6A9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6A8D01A7-4262-9CD5-A85B-0F7EA541E3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467561CA-A2C2-6E65-E7B5-FA9E8C371996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32A1B4F1-5F09-3482-971F-618C7399E6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F05E6A-CBDD-37CC-29F0-A42C98839319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65EE5733-4EB7-DDA8-C3B9-833213F0874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84E49272-13BC-A5CB-263D-8DA921649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8F57B42F-3211-A2F2-3D7B-A719389AE8C5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A9E7BFF1-F8AA-AEE2-4F79-B5EAE5975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9754A6-D724-ADA2-7F66-39D17654ABC2}"/>
              </a:ext>
            </a:extLst>
          </p:cNvPr>
          <p:cNvSpPr txBox="1"/>
          <p:nvPr/>
        </p:nvSpPr>
        <p:spPr>
          <a:xfrm>
            <a:off x="1259219" y="125488"/>
            <a:ext cx="5347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Акция «</a:t>
            </a:r>
            <a:r>
              <a:rPr lang="ru-RU" sz="2400" b="1" i="0" dirty="0" err="1">
                <a:solidFill>
                  <a:schemeClr val="bg1"/>
                </a:solidFill>
                <a:effectLst/>
                <a:latin typeface="pt_sans_bold"/>
              </a:rPr>
              <a:t>Адновім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 лясы разам»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A219B-0384-434E-8FA9-D77B7BE3AAF7}"/>
              </a:ext>
            </a:extLst>
          </p:cNvPr>
          <p:cNvSpPr txBox="1"/>
          <p:nvPr/>
        </p:nvSpPr>
        <p:spPr>
          <a:xfrm>
            <a:off x="69279" y="967726"/>
            <a:ext cx="90054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Студенты факультета биологии и экологии приняли участие в республиканской добровольной акции «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Аднавім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лясы разам», посвященной Году качества на постоянном лесном питомнике «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Зарубичи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» Гродненского лесхоза, где находится филиал кафедры ботаники.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Для студентов сотрудники лесхоза провели мастер-классы по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черенконкованию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хвойных и лиственных древесных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растений.Купаловы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участвовали в посадке таких культур как береза бородавчатая и ольха черная, высаживали черенки туи западной.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Сотрудничество с Гродненским лесхозом это реальное практикоориентированное обучение студентов факультета биологии и экологии.</a:t>
            </a:r>
          </a:p>
        </p:txBody>
      </p:sp>
      <p:pic>
        <p:nvPicPr>
          <p:cNvPr id="25602" name="Picture 2" descr="IMG 6115">
            <a:extLst>
              <a:ext uri="{FF2B5EF4-FFF2-40B4-BE49-F238E27FC236}">
                <a16:creationId xmlns:a16="http://schemas.microsoft.com/office/drawing/2014/main" id="{1C61F05C-9CDA-95A9-5B3B-793FD38D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84" y="3280514"/>
            <a:ext cx="3815916" cy="25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IMG_6135">
            <a:extLst>
              <a:ext uri="{FF2B5EF4-FFF2-40B4-BE49-F238E27FC236}">
                <a16:creationId xmlns:a16="http://schemas.microsoft.com/office/drawing/2014/main" id="{73942E14-7E05-1F9E-88E5-3F11F7A2C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0514"/>
            <a:ext cx="3815915" cy="25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7182A9-C951-5B53-5C0A-AFD86E8764AB}"/>
              </a:ext>
            </a:extLst>
          </p:cNvPr>
          <p:cNvSpPr txBox="1"/>
          <p:nvPr/>
        </p:nvSpPr>
        <p:spPr>
          <a:xfrm>
            <a:off x="104876" y="6287750"/>
            <a:ext cx="9302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linkClick r:id="rId9"/>
              </a:rPr>
              <a:t>https://www.grsu.by/component/k2/item/49988-kupalovtsy-prinyali-uchastie-v-aktsii-adnavim-lyasy-razam.html</a:t>
            </a:r>
            <a:r>
              <a:rPr lang="ru-RU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9350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FD4E0-8706-0579-DC77-1137F6FB4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B47C3A0-906F-26DE-0097-6CDA0DAD204A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0410DD3-0DE2-A732-7A41-C6D182CB6AC7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2BD5C16B-E733-0E1D-412D-28D3F5BBCF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25B963E-A3F9-4084-CAB4-F253A4346C71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F096484C-FFDD-B28E-74AD-7C3617B9FA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69A536-0F1C-3DBC-4387-C61F8EB9B28C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8E97AF31-6C4B-3B37-3026-CA6E97CC70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F6957344-4523-80F7-29EB-A0DA2FAEB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0AC744B1-CE67-66A5-287D-0FF94FC2DB1F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C15D73E-AA7C-5FF6-5DAC-A3E331E17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D064AD-A21A-6E6A-5CE6-7DC3D5AC313C}"/>
              </a:ext>
            </a:extLst>
          </p:cNvPr>
          <p:cNvSpPr txBox="1"/>
          <p:nvPr/>
        </p:nvSpPr>
        <p:spPr>
          <a:xfrm>
            <a:off x="796549" y="98614"/>
            <a:ext cx="64939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Республиканский субботник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A1205-E2BE-308B-B338-BCE40A8028EC}"/>
              </a:ext>
            </a:extLst>
          </p:cNvPr>
          <p:cNvSpPr txBox="1"/>
          <p:nvPr/>
        </p:nvSpPr>
        <p:spPr>
          <a:xfrm>
            <a:off x="23020" y="941785"/>
            <a:ext cx="641133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Республиканский субботник – многолетняя традиция, которая ежегодно собирает белорусов вместе во благо страны. Ректорат, сотрудники и студенты в эту субботу внесли свой вклад в общее дело.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В этом году купаловцы разделились на три группы. Одна группа отправилась работать на территории лесопарка «Пышки» близ тропы здоровья, здесь трудились преподаватели и студенты, а ректорат и студенты факультета биологии и экологии отправились в Лесной питомник «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Зарубичи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».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В лесопарке купаловцы наводили порядок, а в лесном питомнике собирали камни и производили санитарную обработку елей. Даже пасмурная погода не стала помехой, все с бодростью принялись за дело и внесли свой вклад. Еще одна группа в рамках Республиканского субботника навела порядок в мемориальном комплексе в деревне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Доргунь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Гродненского района. А после при поддержке Первичной профсоюзной организации обучающихся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Купаловского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 университета для студентов филологического факультета была организована экскурсия на пограничную заставу имени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Ф.П.Кириченко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.</a:t>
            </a:r>
          </a:p>
        </p:txBody>
      </p:sp>
      <p:pic>
        <p:nvPicPr>
          <p:cNvPr id="26626" name="Picture 2" descr="IMG_0948">
            <a:extLst>
              <a:ext uri="{FF2B5EF4-FFF2-40B4-BE49-F238E27FC236}">
                <a16:creationId xmlns:a16="http://schemas.microsoft.com/office/drawing/2014/main" id="{3FF03861-7E2B-1497-0D25-691206C59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436" y="975812"/>
            <a:ext cx="2555775" cy="17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photo_5269430332933923320_y">
            <a:extLst>
              <a:ext uri="{FF2B5EF4-FFF2-40B4-BE49-F238E27FC236}">
                <a16:creationId xmlns:a16="http://schemas.microsoft.com/office/drawing/2014/main" id="{66C87B17-2F70-3BC6-2125-32885BBA3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64" y="2735734"/>
            <a:ext cx="2555776" cy="170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IMG_0858">
            <a:extLst>
              <a:ext uri="{FF2B5EF4-FFF2-40B4-BE49-F238E27FC236}">
                <a16:creationId xmlns:a16="http://schemas.microsoft.com/office/drawing/2014/main" id="{03EDC2B3-C12D-9FBC-7E85-317FBED0B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49" y="4496432"/>
            <a:ext cx="2579991" cy="171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CC6433-A91C-D0BD-7B3B-B23EF420E287}"/>
              </a:ext>
            </a:extLst>
          </p:cNvPr>
          <p:cNvSpPr txBox="1"/>
          <p:nvPr/>
        </p:nvSpPr>
        <p:spPr>
          <a:xfrm>
            <a:off x="244772" y="6405083"/>
            <a:ext cx="85822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https://www.grsu.by/component/k2/item/50016-kupalovtsy-prinyali-uchastie-v-respublikanskom-subbotnike.html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4408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E0822-7575-A109-78D5-829A44800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7C51E58-107E-0000-74E9-FF92C49CB6DF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7F51B83-244A-C2E1-2AF2-AABD5AA7C918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45128C21-EAB4-0B6C-109D-E6C349A7C2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D97C8F2B-0B9F-C4C7-2906-B60638CA2AE8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60FFB6C2-DEAD-2969-7415-E3A001A943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083A10-6579-0871-94E1-0D5D3E4CC2E1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36AD2CC0-AE13-A257-BF0C-86BEE163C5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C58DAD11-8622-DE09-D983-7D968BAB4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4F73EC08-6530-3D9D-3ABC-FA81851C599A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F46DF7A0-35ED-70A2-13A2-C34DB51BC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CD2EB8B-6F91-BA95-7A23-6F1833830489}"/>
              </a:ext>
            </a:extLst>
          </p:cNvPr>
          <p:cNvSpPr txBox="1"/>
          <p:nvPr/>
        </p:nvSpPr>
        <p:spPr>
          <a:xfrm>
            <a:off x="1366421" y="175808"/>
            <a:ext cx="52061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chemeClr val="bg1"/>
                </a:solidFill>
                <a:latin typeface="pt_sans_bold"/>
              </a:rPr>
              <a:t>Хакатон «ЭколИнно-2024»</a:t>
            </a:r>
            <a:endParaRPr lang="ru-RU" sz="2400" b="1" i="0" dirty="0">
              <a:solidFill>
                <a:schemeClr val="bg1"/>
              </a:solidFill>
              <a:effectLst/>
              <a:latin typeface="pt_sans_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D4FBF-8C7F-A426-0022-93C28AC7E477}"/>
              </a:ext>
            </a:extLst>
          </p:cNvPr>
          <p:cNvSpPr txBox="1"/>
          <p:nvPr/>
        </p:nvSpPr>
        <p:spPr>
          <a:xfrm>
            <a:off x="75077" y="1063362"/>
            <a:ext cx="5508104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6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Купаловском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университете прошло завершение хакатона «ЭколИнно-2024», организованного с целью поощрения экологической осведомленности, предотвращения нарушений в сфере охраны окружающей среды и поддержки образовательных и просветительских инициатив по устойчивому использованию природных ресурсов.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lnSpc>
                <a:spcPts val="1600"/>
              </a:lnSpc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Участники хакатона были призваны разработать концепцию наружной социальной рекламы, посвященной проблемам экологии. Эта реклама будет размещена на одной из автобусных остановок в городе Гродно, превратив остановку в первую тематическую площадку по экологическим вопросам.</a:t>
            </a:r>
          </a:p>
          <a:p>
            <a:pPr indent="450215" algn="just">
              <a:lnSpc>
                <a:spcPts val="1600"/>
              </a:lnSpc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Хакатон стал площадкой для творчества и инноваций, объединив участников с целью создания информационных материалов, которые будут способствовать повышению осознанности общественности относительно важности экологических проблем и необходимости бережного отношения к природе.</a:t>
            </a:r>
          </a:p>
        </p:txBody>
      </p:sp>
      <p:pic>
        <p:nvPicPr>
          <p:cNvPr id="27650" name="Picture 2" descr="IMG 0105">
            <a:extLst>
              <a:ext uri="{FF2B5EF4-FFF2-40B4-BE49-F238E27FC236}">
                <a16:creationId xmlns:a16="http://schemas.microsoft.com/office/drawing/2014/main" id="{39BF8106-654C-A189-8A25-3F4E0E971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03" y="1063362"/>
            <a:ext cx="3282269" cy="218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IMG_0028">
            <a:extLst>
              <a:ext uri="{FF2B5EF4-FFF2-40B4-BE49-F238E27FC236}">
                <a16:creationId xmlns:a16="http://schemas.microsoft.com/office/drawing/2014/main" id="{331DD023-3481-EFBF-72CA-342323F6E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02" y="3605320"/>
            <a:ext cx="3282269" cy="218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D7C699-B6B9-8844-2641-4C416CBC06FC}"/>
              </a:ext>
            </a:extLst>
          </p:cNvPr>
          <p:cNvSpPr txBox="1"/>
          <p:nvPr/>
        </p:nvSpPr>
        <p:spPr>
          <a:xfrm>
            <a:off x="84470" y="6250905"/>
            <a:ext cx="95225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https://www.grsu.by/component/k2/item/50027-kupalovskij-universitet-stal-ploshchadkoj-po-sozdaniyu-proektov-v-sfere-ekologii.html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9900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CA870-2771-425D-9CFE-006D7BB46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B76D4E9-B9EE-A7C9-4FE2-1F72A16FFC98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91CAE10-9101-E3E0-1FB3-A4EB5B4FA590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7CD1CB44-09C5-3DBB-A1CC-ECD70A2193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2D296A1-00BB-E6B0-E920-0A89DBAC154B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E2529329-F349-84B4-14F1-2B45EA691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5CF7C9-3351-C5DC-B7B4-630E5E3A1984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0EB46768-1669-E95C-FBBE-0EE27D2706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EE4105E2-C341-C4B5-AFA1-49E8DC278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922A8AC6-2981-439F-E400-3A41ECE83789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1E78C4F-7D66-BD09-3309-E07E2F384F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E81729A-82F6-8020-5DE4-2FC06B6EDA3A}"/>
              </a:ext>
            </a:extLst>
          </p:cNvPr>
          <p:cNvSpPr txBox="1"/>
          <p:nvPr/>
        </p:nvSpPr>
        <p:spPr>
          <a:xfrm>
            <a:off x="918322" y="44624"/>
            <a:ext cx="59875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Республиканская благотворительная акция «Сад надежды»</a:t>
            </a:r>
          </a:p>
          <a:p>
            <a:pPr algn="ctr">
              <a:buNone/>
            </a:pPr>
            <a:br>
              <a:rPr lang="ru-RU" sz="2000" b="0" i="0" dirty="0">
                <a:solidFill>
                  <a:schemeClr val="bg1"/>
                </a:solidFill>
                <a:effectLst/>
                <a:latin typeface="pt_sans_caption"/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BBA6A6-EE9B-D9B8-242E-A5ECAC3256CB}"/>
              </a:ext>
            </a:extLst>
          </p:cNvPr>
          <p:cNvSpPr txBox="1"/>
          <p:nvPr/>
        </p:nvSpPr>
        <p:spPr>
          <a:xfrm>
            <a:off x="132385" y="989856"/>
            <a:ext cx="516714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В рамках озеленительных мероприятий студенты 1 курса специальности «Биохимия» факультета биологии и экологии – представители Беларуси, Туркменистана и стран Африки совместно с сотрудниками кафедры высадили три яблони, символизирующие дружбу между однокурсниками.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Также студенты-купаловцы посетили и сельскохозяйственное предприятие «Нива-2003 СПК» в агрогородке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pt_sans_caption"/>
              </a:rPr>
              <a:t>Ратичи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, где выполнили работы по уборке территории яблоневого сада.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pt_sans_caption"/>
              </a:rPr>
              <a:t>Благотворительный проект в Беларуси реализуется с 2015 года по инициативе Совета Министров. Участие в акции «Сад надежды» – признание в любви к своей малой Родине.</a:t>
            </a:r>
          </a:p>
        </p:txBody>
      </p:sp>
      <p:pic>
        <p:nvPicPr>
          <p:cNvPr id="37890" name="Picture 2" descr="photo 5296273925778561569 y">
            <a:extLst>
              <a:ext uri="{FF2B5EF4-FFF2-40B4-BE49-F238E27FC236}">
                <a16:creationId xmlns:a16="http://schemas.microsoft.com/office/drawing/2014/main" id="{2DB3B288-AAF5-0608-17B3-09A0046ED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165" y="993569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photo_5296273925778561570_y">
            <a:extLst>
              <a:ext uri="{FF2B5EF4-FFF2-40B4-BE49-F238E27FC236}">
                <a16:creationId xmlns:a16="http://schemas.microsoft.com/office/drawing/2014/main" id="{24DC958D-5D64-14EB-6A35-B092F6B76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18" y="3582725"/>
            <a:ext cx="3333810" cy="22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353471-FF95-9FEB-8513-A2BECC7C29C5}"/>
              </a:ext>
            </a:extLst>
          </p:cNvPr>
          <p:cNvSpPr txBox="1"/>
          <p:nvPr/>
        </p:nvSpPr>
        <p:spPr>
          <a:xfrm>
            <a:off x="201693" y="6328868"/>
            <a:ext cx="86542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https://www.grsu.by/component/k2/item/50153-kupalovtsy-prinyali-uchastie-v-respublikanskoj-blagotvoritelnoj-aktsii-sad-nadezhdy.html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55590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8836</TotalTime>
  <Words>3629</Words>
  <Application>Microsoft Office PowerPoint</Application>
  <PresentationFormat>Экран (4:3)</PresentationFormat>
  <Paragraphs>187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Comic Sans MS</vt:lpstr>
      <vt:lpstr>Impact</vt:lpstr>
      <vt:lpstr>pt_sans_bold</vt:lpstr>
      <vt:lpstr>pt_sans_caption</vt:lpstr>
      <vt:lpstr>Segoe UI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устойчивого развития</dc:title>
  <dc:creator>Лисовская Анастасия Казимировна</dc:creator>
  <cp:lastModifiedBy>Лисовская АНАСТАСИЯ КАЗИМИРОВНА</cp:lastModifiedBy>
  <cp:revision>761</cp:revision>
  <cp:lastPrinted>2022-08-31T19:27:54Z</cp:lastPrinted>
  <dcterms:created xsi:type="dcterms:W3CDTF">2022-08-29T06:47:08Z</dcterms:created>
  <dcterms:modified xsi:type="dcterms:W3CDTF">2026-04-14T06:16:48Z</dcterms:modified>
</cp:coreProperties>
</file>