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402" r:id="rId3"/>
    <p:sldId id="424" r:id="rId4"/>
    <p:sldId id="418" r:id="rId5"/>
    <p:sldId id="428" r:id="rId6"/>
    <p:sldId id="429" r:id="rId7"/>
    <p:sldId id="462" r:id="rId8"/>
    <p:sldId id="479" r:id="rId9"/>
    <p:sldId id="481" r:id="rId10"/>
    <p:sldId id="513" r:id="rId11"/>
    <p:sldId id="516" r:id="rId12"/>
    <p:sldId id="509" r:id="rId13"/>
    <p:sldId id="595" r:id="rId14"/>
    <p:sldId id="624" r:id="rId15"/>
    <p:sldId id="653" r:id="rId16"/>
    <p:sldId id="664" r:id="rId17"/>
    <p:sldId id="666" r:id="rId18"/>
    <p:sldId id="675" r:id="rId19"/>
    <p:sldId id="681" r:id="rId20"/>
    <p:sldId id="679" r:id="rId21"/>
    <p:sldId id="710" r:id="rId22"/>
    <p:sldId id="719" r:id="rId23"/>
    <p:sldId id="726" r:id="rId24"/>
    <p:sldId id="739" r:id="rId25"/>
    <p:sldId id="741" r:id="rId26"/>
    <p:sldId id="766" r:id="rId27"/>
    <p:sldId id="769" r:id="rId28"/>
    <p:sldId id="794" r:id="rId29"/>
    <p:sldId id="359" r:id="rId30"/>
  </p:sldIdLst>
  <p:sldSz cx="9144000" cy="6858000" type="screen4x3"/>
  <p:notesSz cx="6786563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538" autoAdjust="0"/>
  </p:normalViewPr>
  <p:slideViewPr>
    <p:cSldViewPr>
      <p:cViewPr varScale="1">
        <p:scale>
          <a:sx n="111" d="100"/>
          <a:sy n="111" d="100"/>
        </p:scale>
        <p:origin x="153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7939A217-F63D-4D82-9FC5-8A4B68C68167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0B5203-513C-46D3-AA24-EF7B746F0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06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DFF97B29-BB46-4C93-A7A4-12FFB28DED77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657" y="4713645"/>
            <a:ext cx="5429250" cy="4465558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F2117294-C1D6-4163-95D3-0CB7D4D75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5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C1059-FCD3-F1C5-C9B4-0FC17E43C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81AABE6-77D7-15E1-938E-CE4EA9EB4F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0E3FDC4-A39A-8C86-2010-EE7655269E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B022E9-38E6-E447-3F13-8FC39C53B7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77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14717-0AD7-3551-3722-8131B95EF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F23CCC2-6B7E-B8B0-5BC6-E1857BBE96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DACE7DC-489B-31F3-860C-3533089D7A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30EDD2-E166-4199-DBA1-A78A7E0907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528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1F12E-C537-723C-B207-C3FCD7A25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310DA39-7AF9-01E1-9A1E-22AA60A5A0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5B52D39-690F-CB47-EA0B-53FE21DBC3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D13CA0-9B45-5A1C-BC8C-AF375CDC67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365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9F7AC-0BCE-5777-93E4-F50C57369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7C89B63-9E8C-5069-C5B5-CD3296C1AD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5947C25-B04F-31C5-58C3-ADD4F5B1F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F1495D-73B7-9D2A-D53E-84EF1EEEFB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7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22880-6992-B85E-392D-4DB8DCBDB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A5E0FF4-07D5-AA37-6971-2E04AC21D0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A7FE308-205E-437B-34AC-4F634A443B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C489DA-CB14-976E-E205-50956BD196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889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180F3-A05F-80F1-11AA-F2B51E5CB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7AF692D-6228-5112-42D8-DDE2018C3B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8B0E93C-09F8-8BAA-B2BC-7FBA023A7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F18881-F5A2-BA20-BFBC-CDD94939D5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119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99011-F490-BAAB-4B44-0D816F2C9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3064E38-071C-D0C0-4588-FA71B1FB9D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1BA13C3-E475-B58E-7ED5-CE13ABDFE7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80E0F7-EFC9-DFB0-3066-98AC798740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714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D5337-FD5E-3404-9C18-BB3EC0308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9006835-BFE4-FADB-D608-314CC0E0DD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6076C2B-04F8-493C-E803-2FF10636AF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288F0A-0DE3-B0C3-6191-5541A991A9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390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396AC-4034-5015-AC6D-F8720268A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2BCCBF3-7FEE-0BDC-4DAF-E609B79F79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C239B77-F668-C628-A876-AC8E459995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FB6CDA-2F72-9661-01AF-C547919BAD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875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F485B-5F86-FA79-042B-A91D50B13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E3E4AE0-F370-6E00-89A6-949338CB34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7ACCAC5-CD4F-EF7D-7679-9E99CA9045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1D21D6-C52B-6DCE-0490-A941096D60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316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551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DCF62-8880-DCA4-D06E-556FAF01E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3072C71-67E6-4681-9A49-223F6B8986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1440C8F-121F-7A6B-F74C-74DCAD892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BCE6F2-7CB1-C0AE-EF60-569A2ECF3F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990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C21C2-BC36-864D-1267-A05F62A7B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30BF41C-3AF8-AB73-E40F-0D73AF9FE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4D8F532-9327-298F-4C0E-B5004B667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C0CB62-6D54-D851-68AD-539B35D06A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890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4BCA2-845E-333C-A1BF-033AA0E81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A0C7D10-C938-DE7B-CFB8-BB58DE3D42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FD91A06-82F6-083E-5A85-5A8A8540B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43915F-C0D5-2A2F-58EA-1C5DDB83CB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250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D58A3-9496-5AF8-46CA-ADEB1ACC2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8797F15-F383-5BE9-3987-295E93AB7D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396633A-51B9-678B-7791-E61BFBAAE1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CAAD9E-8739-A41F-0315-6D3FA73BD0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1211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765AC-8092-E33A-7E94-C37BAA8A0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D0920C1-9F2B-9753-129A-6A0A761632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494F848-BDD0-40EE-D76C-2BACFE969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044661-3774-0D42-2795-951CB3E653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8732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D0186-6240-D095-252C-1FACB42FB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2BF8A80-41BE-4EB0-57F8-CFEEDC06DB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FCA740C-0F64-E3CF-7E1A-0119621288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0CCD1A-3870-FA8E-B201-EFA8C6468D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6119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3A32A-7C47-19F8-34EF-789FED7CC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1189A6B-4CBD-7F77-B6D8-9672D56E7B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D9E37EB-5CF9-D916-75AE-CA84D221A2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666145-3709-20C9-C2FD-25C405F57B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5333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A219E-9C61-5A2D-6413-1D9954027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977AC5F-1194-C3E9-6497-8D58FACA71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7C6A0B1-0548-3C4F-2A27-FF6C109908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84FE9B-CB24-0BB0-9A8F-872D56DFA5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2319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E5258-CCEC-C3A8-701D-539450FF7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78B2CC7-E6AE-9451-33FE-56BD223FD4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5FA282C-920C-9D6A-2436-FAA795448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EDCB68-21CC-3BAC-C20A-F2A1F2AD7B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8301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BADE0-2F22-B0C2-BDAF-F2CDB05AA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7DA598C-555B-30B5-68BB-72DC3EB23F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CFBA67B-D75C-D5A4-E8F1-CFBCC4352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DBAB9C-C908-E4F8-A2B6-69394E703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0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065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12337-09D9-8D5D-8C57-8A9A80AB3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6A232E9-774F-872A-F5DA-B2D9364474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EC8B80F-7C10-7005-5EB4-65A394ED5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4844B4-E759-A090-CADC-0FF5A9271A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868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782DB-FCEE-CD85-F083-C78D44E20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D6F17BF-6463-A496-2A81-06AB647EFC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A3E6752-78C0-2E1A-5BE6-9CA3BE9BA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B4C587-CB6D-2506-57C3-B532F2B6EF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693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E3F03-F4E8-EB41-0861-5F938B0FE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3156FBE-1638-8247-8EF5-F59AAAD27B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01A0C98-3E6F-D206-B2FB-C26E0FC938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DE9EBD-4AAD-8318-BB9D-92699E9159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162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86B7F-3C44-5819-C101-194E86011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8768F90-CAA9-D5C6-DBF7-6FD3D2089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5612A52-F20E-3907-E31D-8AC28E1744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9BA565-D71E-ECFF-3B3F-FCD8C45AE5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571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B26B7-7157-C061-4411-B1517F06A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DB94591-C780-5D82-DD78-A7DA91E6AB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C441278-A2A0-74FF-5299-92A7268B1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631898-A80A-6EFD-8871-F04388A3F5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45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7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2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0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7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5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8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4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8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5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7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9733-rektor-kupalovskogo-universiteta-izbrana-delegatom-vns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8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9775-budushchie-yuristy-prinyali-uchastie-v-dialogovoj-ploshchadke-s-predstavitelyami-grodnenskogo-oblastnogo-suda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8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0139-v-grgu-imeni-yanki-kupaly-proshla-otchetno-vybornaya-konferentsiya-pervichnoj-profsoyuznoj-organizatsii-rabotnikov-universiteta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0784-luchshikh-kupalovtsev-nagradili-za-razvitie-studencheskikh-profsoyuzov-i-zashchitu-prav-molodezhi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8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1024-v-grgu-imeni-yanki-kupaly-sostoyalas-konferentsiya-trudovogo-kollektiva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51673-segodnya-nasha-zadacha-vospitat-patriota-v-grgu-imeni-yanki-kupaly-prokhodit-respublikanskij-sovet-prorektorov-uchrezhdenij-vysshego-obrazovaniya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8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1929-v-grgu-imeni-yanki-kupaly-sostoyalas-dialogovaya-ploshchadka-molodezh-profsoyuzy-edinstvo.htm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8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1949-xxii-otchetno-vybornaya-konferentsiya-pervichnoj-profsoyuznoj-organizatsii-obuchayushchikhsya-novye-lidery-i-perspektivy-razvitiya.html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8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2039-predstaviteli-kupalovskogo-universiteta-prinyali-uchastie-v-sezde-evrazijskoj-assotsiatsii-profsoyuznykh-organizatsij-universitetov.html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8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2053-student-grodnenskogo-gosudarstvennogo-universiteta-imeni-yanki-kupaly-stipendiat-federatsii-profsoyuzov-belarusi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openxmlformats.org/officeDocument/2006/relationships/hyperlink" Target="https://www.grsu.by/component/k2/item/48744-v-grgu-imeni-yanki-kupaly-otprazdnovali-45-letie-yuridicheskogo-obrazovaniya-na-grodnenshchin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8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2237-v-grgu-imeni-yanki-kupaly-podpisali-programmu-vzaimodejstviya-v-ramkakh-grodnenskogo-oblastnogo-obrazovatelnogo-klastera.html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8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2513-sotrudnik-grgu-imeni-yanki-kupaly-prinyala-uchastie-v-ekspertnom-sovete-pa-odkb.html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8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2693-v-grgu-imeni-yanki-kupaly-sostoyalos-podpisanie-dogovora-o-vzaimodejstvii-s-predstavitelyami-sledstvennogo-komiteta.html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8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2978-v-grgu-imeni-yanki-kupaly-sostoyalsya-otkrytyj-dialog-s-predsedatelem-konstitutsionnogo-suda-rb-petrom-miklashevichem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8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3010-grgu-imeni-yanki-podpisal-soglashenie-o-sotrudnichestve-s-voennoj-akademiej-respubliki-belarus.html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8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3038-zamestitel-dekana-yuridicheskogo-fakulteta-grgu-imeni-yanki-kupaly-vystupil-v-ekonomicheskom-sude.html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8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3337-v-grgu-imeni-yanki-kupaly-bylo-podpisano-soglashenie-o-sotrudnichestve-s-gorodskim-sovetom-deputatov.html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8.pn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3356-kupalovtsy-prinyali-uchastie-vo-ii-profsoyuznom-molodezhnom-slete-budushchee-v-rukakh-molodykh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8.pn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3538-v-grgu-imeni-yanki-kupaly-sostoyalas-dialogovaya-ploshchadka-s-deputatom-palaty-predstavitelej-natsionalnogo-sobraniya-respubliki-belarus.html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5.wd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6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8817-kupalovtsy-stali-uchastnikami-informatsionno-obrazovatelnogo-proekta-shkola-molodogo-izbiratelya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8839-kupalovets-izbran-predsedatelem-molodezhnogo-parlamenta-pri-grodnenskom-oblastnom-sovete-deputatov-7-sozyva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8853-kupalovets-stal-lektorom-proekta-shkola-aktivnogo-grazhdanina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8931-belarus-budushchego-vybiraem-vmeste-kupalovtsy-prinimayut-uchastie-v-forume-molodykh-izbiratelej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8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9077-v-kupalovskom-universitete-sostoyalos-pervoe-zasedanie-kluba-molodykh-izbiratelej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9286-rektor-grgu-imeni-yanki-kupaly-izbrana-predsedatelem-komissii-po-sotsialnoj-politike-i-delam-molodezhi-grodnenskogo-oblastnogo-soveta-deputatov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8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49339-sovremennye-vyzovy-pravovoj-nauki-v-grgu-imeni-yanki-kupaly-prokhodit-nauchnaya-konferentsiya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Subtitle 31">
            <a:extLst>
              <a:ext uri="{FF2B5EF4-FFF2-40B4-BE49-F238E27FC236}">
                <a16:creationId xmlns:a16="http://schemas.microsoft.com/office/drawing/2014/main" id="{AF782006-E618-4A9E-ACF4-6A6CC766E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4807976"/>
            <a:ext cx="6408712" cy="923330"/>
          </a:xfrm>
        </p:spPr>
        <p:txBody>
          <a:bodyPr anchor="t"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bg1"/>
                </a:solidFill>
                <a:latin typeface="Impact" pitchFamily="34" charset="0"/>
              </a:rPr>
              <a:t>Цель 16: Содействие построению миролюбивого и открытого общества в интересах устойчивого развития, обеспечение доступа к правосудию для всех и создание эффективных, подотчётных и основанных на широком участии учреждений на всех уровнях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38F1D3-AE06-426F-A875-9F931DCBCFF6}"/>
              </a:ext>
            </a:extLst>
          </p:cNvPr>
          <p:cNvSpPr txBox="1"/>
          <p:nvPr/>
        </p:nvSpPr>
        <p:spPr>
          <a:xfrm>
            <a:off x="-403820" y="2969874"/>
            <a:ext cx="7128792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Цели ООН в области устойчивого развития</a:t>
            </a:r>
            <a:endParaRPr lang="ru-RU" sz="4800" dirty="0">
              <a:solidFill>
                <a:schemeClr val="bg1"/>
              </a:solidFill>
              <a:effectLst>
                <a:outerShdw blurRad="50800" dist="25400" dir="2700000" algn="tl" rotWithShape="0">
                  <a:prstClr val="black">
                    <a:alpha val="72000"/>
                  </a:prstClr>
                </a:outerShdw>
              </a:effectLst>
              <a:latin typeface="Impac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39" y="3187539"/>
            <a:ext cx="2974314" cy="278717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164288" y="4284385"/>
            <a:ext cx="1196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234486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0915C-EE99-D888-3561-5DE442162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FE79821-031C-BE30-DFB9-4508A447484D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52A93F1-CF60-4F4C-F034-AD0479F4D13C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096F0F49-66A1-5BA8-DDAF-423DE57EB0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912C3A4F-3357-CDE2-99CD-CB46B519740E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7042D9AE-E1FF-7ABE-31C8-4CCBE4CD8C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FCAF321-391C-4E8B-A9E3-DFA43B9DD557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567D09AF-1B98-6B86-1B53-C8EC6B593D1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7278B015-1B65-6B12-67CA-6D0FE9BDE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2DCDB86A-7E20-3C26-C635-33D651C07EFD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64ADB1BB-E1C5-0403-A91C-36B4A17CA3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62FDACD-F0F4-3AE9-C8AE-39DCD342A2B5}"/>
              </a:ext>
            </a:extLst>
          </p:cNvPr>
          <p:cNvSpPr txBox="1"/>
          <p:nvPr/>
        </p:nvSpPr>
        <p:spPr>
          <a:xfrm>
            <a:off x="476170" y="252340"/>
            <a:ext cx="7179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Ректор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pt_sans_bold"/>
              </a:rPr>
              <a:t>Купаловского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 университета избрана делегатом ВНС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5BC337-E258-07BF-8A35-868DDC4CDB14}"/>
              </a:ext>
            </a:extLst>
          </p:cNvPr>
          <p:cNvSpPr txBox="1"/>
          <p:nvPr/>
        </p:nvSpPr>
        <p:spPr>
          <a:xfrm>
            <a:off x="104876" y="934470"/>
            <a:ext cx="886329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Гродно депутаты Областного Совета депутатов, а также представители законодательной власти районов утвердили кандидатуры 38 делегатов ВНС. Среди тех, кто будет представлять депутатский корпус области в главном органе народовластия страны, – представители различных сфер деятельности, что позволит с максимальной эффективностью использовать кадровый потенциал региона. В числе делегатов ректор Гродненского государственного университета имени Янки Купалы Ирина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Китурко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lnSpc>
                <a:spcPts val="1800"/>
              </a:lnSpc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Наибольшее количество мандатов получили представители агропромышленного корпуса – девять человек. Как отметила председатель областного Совета депутатов Елена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Пасюта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pt_sans_caption"/>
              </a:rPr>
              <a:t>, 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делегатами Всебелорусского народного собрания должны стать самые авторитетные и узнаваемые люди региона.</a:t>
            </a:r>
          </a:p>
        </p:txBody>
      </p:sp>
      <p:pic>
        <p:nvPicPr>
          <p:cNvPr id="5122" name="Picture 2" descr="photo 5222163045315369329 y">
            <a:extLst>
              <a:ext uri="{FF2B5EF4-FFF2-40B4-BE49-F238E27FC236}">
                <a16:creationId xmlns:a16="http://schemas.microsoft.com/office/drawing/2014/main" id="{E276CEC8-CA85-D814-5805-AF30B8351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35127"/>
            <a:ext cx="4139952" cy="275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FE6432-29A2-CEE0-A8E2-0F68D450555D}"/>
              </a:ext>
            </a:extLst>
          </p:cNvPr>
          <p:cNvSpPr txBox="1"/>
          <p:nvPr/>
        </p:nvSpPr>
        <p:spPr>
          <a:xfrm>
            <a:off x="423361" y="6279121"/>
            <a:ext cx="97930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8"/>
              </a:rPr>
              <a:t>https://www.grsu.by/component/k2/item/49733-rektor-kupalovskogo-universiteta-izbrana-delegatom-vns.html</a:t>
            </a:r>
            <a:r>
              <a:rPr lang="en-US" sz="1200" dirty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79109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8EE5F-4A3B-346E-2795-FADCDD1A2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DA2F3B1-1BFF-F15A-463A-197829ACE651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5D7B19C-37A7-F1A0-C4DD-4DB68642B784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B608CDFB-36AF-4C28-3167-DF68ED9099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078F7491-A828-07DC-0242-4097C4D53D69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41B91903-7F10-75B3-ACD6-8B2C841917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0E192ED-3E0E-D378-3733-3B5D76E8A3BB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D20C68A9-2D68-FF97-A7A6-AB3D72139F9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7AF76826-6513-2E6E-2036-3C1A3FEC4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C77E207E-4E8F-1E74-BF0E-0C518947B6C3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8DE5E7AE-8AEE-0BD5-AD2C-C4D1CCFFD6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278BD13-7163-94A4-9AB0-9021E77DFAC9}"/>
              </a:ext>
            </a:extLst>
          </p:cNvPr>
          <p:cNvSpPr txBox="1"/>
          <p:nvPr/>
        </p:nvSpPr>
        <p:spPr>
          <a:xfrm>
            <a:off x="272432" y="-24659"/>
            <a:ext cx="70567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pt_sans_bold"/>
              </a:rPr>
              <a:t>Диалоговая площадка «Взаимодействие судов Республики Беларусь и Российской Федерации в сфере исполнения решений и приговоров»</a:t>
            </a:r>
            <a:endParaRPr lang="ru-RU" sz="1800" b="1" i="0" dirty="0">
              <a:solidFill>
                <a:schemeClr val="bg1"/>
              </a:solidFill>
              <a:effectLst/>
              <a:latin typeface="pt_sans_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9FF13D-6968-A984-BAA6-C8BFFB22C8CA}"/>
              </a:ext>
            </a:extLst>
          </p:cNvPr>
          <p:cNvSpPr txBox="1"/>
          <p:nvPr/>
        </p:nvSpPr>
        <p:spPr>
          <a:xfrm>
            <a:off x="111721" y="897310"/>
            <a:ext cx="5508104" cy="543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На юридическом факультете ГрГУ имени Янки Купалы состоялась диалоговая площадка на тему «Взаимодействие судов Республики Беларусь и Российской Федерации в сфере исполнения решений и приговоров».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В мероприятии приняли участие декан юридического факультета Светлана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Чебуранова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, заместитель декана Авак Вартанян и студенты 1 курса. Представители Гродненского областного суда рассказали о стратегическом партнёрстве в рамках Союзного государства, основных положениях Договора о создании Союзного государства, единой нормативной правовой базе по борьбе с преступностью, социальных гарантиях, предоставляемых гражданами Республики Беларусь и Российской Федерации. На встрече уделили внимание конвенции о правовой помощи, передаче осуждённых и лиц, страдающих психическими расстройствами, порядку взаимного исполнения судебных решений. Были приведены примеры взаимодействия правоохранительных и судебных органов Республики Беларусь и Российской Федерации.</a:t>
            </a:r>
          </a:p>
        </p:txBody>
      </p:sp>
      <p:pic>
        <p:nvPicPr>
          <p:cNvPr id="8194" name="Picture 2" descr="TTmvMO3gNT8">
            <a:extLst>
              <a:ext uri="{FF2B5EF4-FFF2-40B4-BE49-F238E27FC236}">
                <a16:creationId xmlns:a16="http://schemas.microsoft.com/office/drawing/2014/main" id="{62246C31-4276-BCB4-882F-F37434FF3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51673"/>
            <a:ext cx="3073524" cy="20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_tOFHcRny0k">
            <a:extLst>
              <a:ext uri="{FF2B5EF4-FFF2-40B4-BE49-F238E27FC236}">
                <a16:creationId xmlns:a16="http://schemas.microsoft.com/office/drawing/2014/main" id="{190236FA-17B1-83A6-27E1-457A0329F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974" y="3441906"/>
            <a:ext cx="3073524" cy="20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601547-3BAA-4362-8098-0D08552C0F45}"/>
              </a:ext>
            </a:extLst>
          </p:cNvPr>
          <p:cNvSpPr txBox="1"/>
          <p:nvPr/>
        </p:nvSpPr>
        <p:spPr>
          <a:xfrm>
            <a:off x="89266" y="6256715"/>
            <a:ext cx="88702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https://www.grsu.by/component/k2/item/49775-budushchie-yuristy-prinyali-uchastie-v-dialogovoj-ploshchadke-s-predstavitelyami-grodnenskogo-oblastnogo-suda.html</a:t>
            </a:r>
            <a:r>
              <a:rPr lang="en-US" sz="1100" dirty="0"/>
              <a:t>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584105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F2205-E658-B7F5-188E-D00AAA728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8235402-8949-FCB8-9EDC-A97C3F1940D1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98E2B16-1430-0843-69FC-2030FFAC37D6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DD109EF7-C976-09C0-22A3-18920A38D7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EF8C362-ADAA-D815-27D2-DBBD37F19620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B53C12C5-05AD-3490-9A06-295E537DC6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2F73B17-F7D8-958F-26F9-D28D49C3FCF9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AE82B5AA-17EB-0EA9-CA9B-803D7F44445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17B6BB15-17B6-3A70-B05A-635EF696F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6BCA0188-7A9D-7A14-EFD6-68FFAE96D167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EDD65469-49BA-F87D-7AA0-E3E8D96C7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DDD86B4-36BE-CC41-B3CE-EF766625A451}"/>
              </a:ext>
            </a:extLst>
          </p:cNvPr>
          <p:cNvSpPr txBox="1"/>
          <p:nvPr/>
        </p:nvSpPr>
        <p:spPr>
          <a:xfrm>
            <a:off x="423361" y="84380"/>
            <a:ext cx="68540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Отчетно-выборная конференция первичной профсоюзной организации работников университета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5901E-9DC6-7398-D8F3-5859C46ED8E5}"/>
              </a:ext>
            </a:extLst>
          </p:cNvPr>
          <p:cNvSpPr txBox="1"/>
          <p:nvPr/>
        </p:nvSpPr>
        <p:spPr>
          <a:xfrm>
            <a:off x="104876" y="996653"/>
            <a:ext cx="8883237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Гродненском государственном университете имени Янки Купалы состоялась отчетно-выборная конференция. Делегатами конференции были проанализированы итоги деятельности организации за последние пять лет.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Повестка дня включала отчеты о деятельности профсоюзной организации университета за последние пять лет, обсуждение предстоящих задач и выборы нового состава профкома.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И.О. председатель первичной профсоюзной организации работников ГрГУ имени Янки Купалы Анна Сазонова в своем докладе проанализировала итоги работы за период с ноября 2019 года по апрель 2024 года, обозначила положительные результаты и проблемные вопросы, а также определила основные направления на следующие пять лет. Председатель ревизионной комиссии Инна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Бебко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 представила слушателям финансовый отчет.</a:t>
            </a:r>
          </a:p>
        </p:txBody>
      </p:sp>
      <p:pic>
        <p:nvPicPr>
          <p:cNvPr id="34818" name="Picture 2" descr="IMG 7949">
            <a:extLst>
              <a:ext uri="{FF2B5EF4-FFF2-40B4-BE49-F238E27FC236}">
                <a16:creationId xmlns:a16="http://schemas.microsoft.com/office/drawing/2014/main" id="{E352EA8D-AE36-C6A8-C4F1-1A2E3A067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91" y="4077384"/>
            <a:ext cx="2630066" cy="175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IMG_7944">
            <a:extLst>
              <a:ext uri="{FF2B5EF4-FFF2-40B4-BE49-F238E27FC236}">
                <a16:creationId xmlns:a16="http://schemas.microsoft.com/office/drawing/2014/main" id="{95CC8A4C-E331-E3D3-AC7F-8E830F891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40" y="4104455"/>
            <a:ext cx="2630067" cy="175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IMG_7835">
            <a:extLst>
              <a:ext uri="{FF2B5EF4-FFF2-40B4-BE49-F238E27FC236}">
                <a16:creationId xmlns:a16="http://schemas.microsoft.com/office/drawing/2014/main" id="{1FADF5E7-4C94-E42A-8C25-0DCE060FA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76" y="4077385"/>
            <a:ext cx="2630066" cy="175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6BA273-E60F-7982-CDD5-399BEE51FEB0}"/>
              </a:ext>
            </a:extLst>
          </p:cNvPr>
          <p:cNvSpPr txBox="1"/>
          <p:nvPr/>
        </p:nvSpPr>
        <p:spPr>
          <a:xfrm>
            <a:off x="17094" y="6427112"/>
            <a:ext cx="92754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0"/>
              </a:rPr>
              <a:t>https://www.grsu.by/component/k2/item/50139-v-grgu-imeni-yanki-kupaly-proshla-otchetno-vybornaya-konferentsiya-pervichnoj-profsoyuznoj-organizatsii-rabotnikov-universiteta.html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3521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1C87E-95B1-F9DE-F39B-D4C2732BE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DEE7EE1-A9B6-CC04-9B4E-DDDD859641E6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E62C90C3-9302-CC2A-DCE2-EADD80C3633F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4D52C0AA-62D5-6D19-71C5-38953BF5BA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C0033149-68E4-EE3A-5EFB-CA55AF4E0226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F31C91B4-7B0E-5F89-2A33-B3F3C298DC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C27087-4485-EB22-8D6E-AA3312667EA1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949A6467-332A-38FA-B4B1-1FB59A5FB97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2D594BF6-62B0-C619-FA46-16D62867A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395A89AF-B1D9-E1E8-CE6D-FBAD8E0BAD94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8026B0F0-BF06-2511-47EA-F2D15090AF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4B89968-A93A-597E-835C-AD1530EDD9E3}"/>
              </a:ext>
            </a:extLst>
          </p:cNvPr>
          <p:cNvSpPr txBox="1"/>
          <p:nvPr/>
        </p:nvSpPr>
        <p:spPr>
          <a:xfrm>
            <a:off x="291143" y="79719"/>
            <a:ext cx="73448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Лучших купаловцев наградили за развитие студенческих профсоюзов и защиту прав молодежи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AEB7F3-CF0B-6E39-2E4F-9C84B5655A67}"/>
              </a:ext>
            </a:extLst>
          </p:cNvPr>
          <p:cNvSpPr txBox="1"/>
          <p:nvPr/>
        </p:nvSpPr>
        <p:spPr>
          <a:xfrm>
            <a:off x="0" y="909529"/>
            <a:ext cx="9143999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Национальной библиотеке Республики Беларусь состоялась торжественная церемония награждения выпускников высших учебных заведений, находящихся в структуре Белорусского профессионального профсоюза работников образования и науки. Около 70 выпускников получили награды за развитие студенческих профессиональных организаций и защиту прав учащейся молодежи.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В число лучших вошли выпускники Гродненского государственного университета имени Янки Купалы, которые активно участвовали в культурно-массовой и общественной работе, а также спортивных мероприятиях.</a:t>
            </a:r>
          </a:p>
        </p:txBody>
      </p:sp>
      <p:pic>
        <p:nvPicPr>
          <p:cNvPr id="60418" name="Picture 2" descr="photo 5445292531987372578 y">
            <a:extLst>
              <a:ext uri="{FF2B5EF4-FFF2-40B4-BE49-F238E27FC236}">
                <a16:creationId xmlns:a16="http://schemas.microsoft.com/office/drawing/2014/main" id="{09885C1A-7077-4819-F55C-3DBF59440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0" y="3001051"/>
            <a:ext cx="2747797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photo_5445292531987372576_y">
            <a:extLst>
              <a:ext uri="{FF2B5EF4-FFF2-40B4-BE49-F238E27FC236}">
                <a16:creationId xmlns:a16="http://schemas.microsoft.com/office/drawing/2014/main" id="{0CCC1084-235E-40E2-91D8-30DA3A918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731" y="3022376"/>
            <a:ext cx="3025631" cy="201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photo_5445292531987372577_y">
            <a:extLst>
              <a:ext uri="{FF2B5EF4-FFF2-40B4-BE49-F238E27FC236}">
                <a16:creationId xmlns:a16="http://schemas.microsoft.com/office/drawing/2014/main" id="{E7E5C955-3118-621B-F075-7807445AC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01051"/>
            <a:ext cx="2980678" cy="198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0DB04D-D09F-B5B2-C365-93A59BE5A939}"/>
              </a:ext>
            </a:extLst>
          </p:cNvPr>
          <p:cNvSpPr txBox="1"/>
          <p:nvPr/>
        </p:nvSpPr>
        <p:spPr>
          <a:xfrm>
            <a:off x="0" y="6376684"/>
            <a:ext cx="64442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0"/>
              </a:rPr>
              <a:t>https://www.grsu.by/component/k2/item/50784-luchshikh-kupalovtsev-nagradili-za-razvitie-studencheskikh-profsoyuzov-i-zashchitu-prav-molodezhi.html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9717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0BEAF-087F-C58E-B3A3-6A21FFB5F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17F8FC9-2AC1-4C89-E1D0-705C2317E65A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56116A2-AF49-8337-55A0-D3C657AE1D5C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01D07BF0-8AC7-AA14-3BEA-82D73A1E1C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A2BC3E4B-FC8F-6638-E57E-BA0D6A7DAEC5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BC52CEA9-7347-0329-7F3D-4B65A4C7D3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2073886-4F68-843E-5C44-6F7F642C52E0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1B70F9D0-3400-3772-9C00-2AEA775912C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A1AB659D-BFFB-E5FF-D0AC-AB7CA989D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C024FF35-A10B-DD98-507D-3B820BD1D5BF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9C90D8EC-81D9-D461-8523-1BCFB0A355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37CAB4C-842C-F554-D740-33631CDC4187}"/>
              </a:ext>
            </a:extLst>
          </p:cNvPr>
          <p:cNvSpPr txBox="1"/>
          <p:nvPr/>
        </p:nvSpPr>
        <p:spPr>
          <a:xfrm>
            <a:off x="423361" y="113840"/>
            <a:ext cx="6961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Конференция трудового коллектива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5E9533-7031-A137-FF15-A24C9CF516B3}"/>
              </a:ext>
            </a:extLst>
          </p:cNvPr>
          <p:cNvSpPr txBox="1"/>
          <p:nvPr/>
        </p:nvSpPr>
        <p:spPr>
          <a:xfrm>
            <a:off x="138007" y="972564"/>
            <a:ext cx="8794756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ГрГУ имени Янки Купалы состоялась конференция трудового коллектива, где были обсуждены важные вопросы, связанные с внесением изменений и дополнений в Коллективный договор.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На конференции был рассмотрен проект изменений и дополнений в Коллективный договор на 2019-2022 годы, который был продлен на 2022-2025 годы в новой редакции. Также были представлены информация от начальника Центра кадровой и правовой работы Галины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Сакомской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 о проекте изменений и дополнений, а также информация от председателя профсоюзной организации работников университета Анны Сазоновой об утверждении составов комиссий.</a:t>
            </a:r>
          </a:p>
        </p:txBody>
      </p:sp>
      <p:pic>
        <p:nvPicPr>
          <p:cNvPr id="7170" name="Picture 2" descr="IMG_4030">
            <a:extLst>
              <a:ext uri="{FF2B5EF4-FFF2-40B4-BE49-F238E27FC236}">
                <a16:creationId xmlns:a16="http://schemas.microsoft.com/office/drawing/2014/main" id="{71B5B165-EAAB-C193-D2F9-E22E01789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14606"/>
            <a:ext cx="3505572" cy="233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G_4130">
            <a:extLst>
              <a:ext uri="{FF2B5EF4-FFF2-40B4-BE49-F238E27FC236}">
                <a16:creationId xmlns:a16="http://schemas.microsoft.com/office/drawing/2014/main" id="{03570305-9F33-CB4B-3534-6E9FAF547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54" y="3414606"/>
            <a:ext cx="3505572" cy="233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03E1BF-45C0-2E56-9D5F-A19563EDFA16}"/>
              </a:ext>
            </a:extLst>
          </p:cNvPr>
          <p:cNvSpPr txBox="1"/>
          <p:nvPr/>
        </p:nvSpPr>
        <p:spPr>
          <a:xfrm>
            <a:off x="244772" y="6344066"/>
            <a:ext cx="85822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https://www.grsu.by/component/k2/item/51024-v-grgu-imeni-yanki-kupaly-sostoyalas-konferentsiya-trudovogo-kollektiva.html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6889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4ABDD-430B-D891-239F-6D3F8B337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A694E3B-752A-3ACF-708E-5DC29D0BAEEA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C141CC1-2F8D-C2E5-DA19-C9B7D313F7F8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B58E038C-F7DB-DEBF-EAB3-C99FF8C448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81937546-6137-2E71-9BE4-228BDD925109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A698ECCE-731D-DA55-C75E-D67C60E7B2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266ACB-6DDF-196B-40D8-26FB3E4E170D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85BBEA9A-7633-2C20-BB1D-D92D4BD2813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F2686B62-EA97-EAA7-4D9C-72856EFB6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9534BE89-C123-0325-F655-DCF4ECDB93F3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7E45CA2F-30C6-F519-D307-003DA9D5D3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247CD4E-3F14-B0D2-EC9D-8A4E6A3B9C5E}"/>
              </a:ext>
            </a:extLst>
          </p:cNvPr>
          <p:cNvSpPr txBox="1"/>
          <p:nvPr/>
        </p:nvSpPr>
        <p:spPr>
          <a:xfrm>
            <a:off x="451832" y="83063"/>
            <a:ext cx="69627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Республиканский совет проректоров учреждений высшего образования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CDD57-E885-19E6-D0F8-AD7C61B7A53E}"/>
              </a:ext>
            </a:extLst>
          </p:cNvPr>
          <p:cNvSpPr txBox="1"/>
          <p:nvPr/>
        </p:nvSpPr>
        <p:spPr>
          <a:xfrm>
            <a:off x="77039" y="867031"/>
            <a:ext cx="8989919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6 сентября в Гродненском государственном университете имени Янки Купалы началось заседание Республиканского совета проректоров учреждений высшего образования. Это важное событие собрало ведущих специалистов образовательной сферы, чья работа направлена на развитие и совершенствование высшего образования в стране.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В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Купаловском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университете собралось более 30 проректоров со всей республики. Заседание продлится до 7 сентября.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Основной темой заседания стали вопросы идеологического и воспитательного аспекта, касающиеся формирования ценностных ориентаций студентов, развития патриотизма, а также внедрения инновационных методик обучения и воспитания.</a:t>
            </a:r>
          </a:p>
        </p:txBody>
      </p:sp>
      <p:pic>
        <p:nvPicPr>
          <p:cNvPr id="39938" name="Picture 2" descr="IMG 9104">
            <a:extLst>
              <a:ext uri="{FF2B5EF4-FFF2-40B4-BE49-F238E27FC236}">
                <a16:creationId xmlns:a16="http://schemas.microsoft.com/office/drawing/2014/main" id="{34478928-29EB-7948-FAB8-C649EFFC5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11358"/>
            <a:ext cx="4070226" cy="27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2B7A98-127A-4428-7678-15903A57E339}"/>
              </a:ext>
            </a:extLst>
          </p:cNvPr>
          <p:cNvSpPr txBox="1"/>
          <p:nvPr/>
        </p:nvSpPr>
        <p:spPr>
          <a:xfrm>
            <a:off x="19648" y="6194943"/>
            <a:ext cx="91821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8"/>
              </a:rPr>
              <a:t>https://www.grsu.by/component/k2/item/51673-segodnya-nasha-zadacha-vospitat-patriota-v-grgu-imeni-yanki-kupaly-prokhodit-respublikanskij-sovet-prorektorov-uchrezhdenij-vysshego-obrazovaniya.html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3238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DD654-302E-951C-CDE6-158CE6F5B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3C90B3C-EA2D-225C-B807-E08383A976F2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76A98B0D-F28E-5F5F-9841-ED43914811F7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82BB382B-43C9-9296-93BD-6094F359FE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DBF6B453-0B5E-4BF9-DFED-E98A14A9192A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C71E91EA-7A31-F2E1-9F5D-1C0C7370D2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60E2AD-267B-84FF-FA27-3366BB98A985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008EC52F-CF42-645D-797F-E2B53E8238E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38217276-11EF-AF44-662B-7A7F6BEC6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78F7D64C-4125-366A-96F9-E3848B8FFD86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A1F51F79-B4C2-2721-B2FE-0337B31392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8C187D5-2BF1-C8EC-0743-C6070F795C7A}"/>
              </a:ext>
            </a:extLst>
          </p:cNvPr>
          <p:cNvSpPr txBox="1"/>
          <p:nvPr/>
        </p:nvSpPr>
        <p:spPr>
          <a:xfrm>
            <a:off x="538561" y="52563"/>
            <a:ext cx="6840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pt_sans_bold"/>
              </a:rPr>
              <a:t>Д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иалоговая площадка «Молодежь. Профсоюзы. Единство»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D30F1-B42B-2827-987F-4A3B411BB561}"/>
              </a:ext>
            </a:extLst>
          </p:cNvPr>
          <p:cNvSpPr txBox="1"/>
          <p:nvPr/>
        </p:nvSpPr>
        <p:spPr>
          <a:xfrm>
            <a:off x="130035" y="968426"/>
            <a:ext cx="89074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Профсоюзные организации – это опора и поддержка трудового коллектива. Охват профсоюзным членством составляет 99% купаловцев, они получают здесь помощь и поддержку. Это и не только было отмечено на диалоговой площадке, спикером которой стал председатель Федерации профсоюзов Беларуси Юрий Сенько.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52226" name="Picture 2" descr="IMG 9920 2">
            <a:extLst>
              <a:ext uri="{FF2B5EF4-FFF2-40B4-BE49-F238E27FC236}">
                <a16:creationId xmlns:a16="http://schemas.microsoft.com/office/drawing/2014/main" id="{CB545082-63CA-480C-3930-4B786A5E8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4" y="2572421"/>
            <a:ext cx="3995936" cy="266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IMG_9989 (2)">
            <a:extLst>
              <a:ext uri="{FF2B5EF4-FFF2-40B4-BE49-F238E27FC236}">
                <a16:creationId xmlns:a16="http://schemas.microsoft.com/office/drawing/2014/main" id="{05FA0932-E986-064B-91C7-00BA65CD6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450" y="2581637"/>
            <a:ext cx="3998018" cy="266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89E219-9A0F-411F-46F4-1D623C718CA4}"/>
              </a:ext>
            </a:extLst>
          </p:cNvPr>
          <p:cNvSpPr txBox="1"/>
          <p:nvPr/>
        </p:nvSpPr>
        <p:spPr>
          <a:xfrm>
            <a:off x="125403" y="6136267"/>
            <a:ext cx="9143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9"/>
              </a:rPr>
              <a:t>https://www.grsu.by/component/k2/item/51929-v-grgu-imeni-yanki-kupaly-sostoyalas-dialogovaya-ploshchadka-molodezh-profsoyuzy-edinstvo.html</a:t>
            </a:r>
            <a:r>
              <a:rPr lang="en-US" sz="1200" dirty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00183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1EE9C-F599-F31E-1B41-9D7646070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688957C-493D-9A1D-102E-8C84B2AC5132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306E66C-2C5F-FB2E-9667-11C83784B39F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EA0682BA-34B8-02B2-5F91-540B2BB838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EF8B6E13-8C07-2CCC-6978-37BDAB901FF4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1D6D6F67-1F78-ABBE-8747-B4F313E973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B8C3A4-B50E-0809-F6CF-9D4DA4D11286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F717A8DE-E32F-5AF3-FF2B-6393C7009D7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4BF1DF51-3D2F-17FF-2D58-BA2F8B759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27B2E4A0-59CF-77F8-C2E3-BE9F587CA4C8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BA55A762-CBE2-43E2-5FFA-EB3CC4D4D0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30F6238-4E72-3A25-558E-ADD1EB4D29CF}"/>
              </a:ext>
            </a:extLst>
          </p:cNvPr>
          <p:cNvSpPr txBox="1"/>
          <p:nvPr/>
        </p:nvSpPr>
        <p:spPr>
          <a:xfrm>
            <a:off x="662910" y="-24659"/>
            <a:ext cx="65527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XXII отчетно-выборная конференция первичной профсоюзной организации обучающихся: новые лидеры и перспективы развития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B7C45B-8738-363B-4515-2C5BFD54514C}"/>
              </a:ext>
            </a:extLst>
          </p:cNvPr>
          <p:cNvSpPr txBox="1"/>
          <p:nvPr/>
        </p:nvSpPr>
        <p:spPr>
          <a:xfrm>
            <a:off x="72407" y="915903"/>
            <a:ext cx="8912785" cy="2231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20 сентября прошла XXII отчетно-выборная конференция первичной профсоюзной организации обучающихся учреждения образования «Гродненский государственный университет имени Янки Купалы». В рамках данного мероприятия делегаты собрались для избрания нового руководства и обсуждения важных вопросов, касающихся деятельности профсоюза за последние пять лет.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Одним из ключевых моментов конференции стало избрание председателя и заместителя председателя первичной профсоюзной организации. Этот процесс прошел в строгом соответствии с уставом и демократическими принципами, призванными обеспечить открытость и справедливость выборов.</a:t>
            </a:r>
          </a:p>
        </p:txBody>
      </p:sp>
      <p:pic>
        <p:nvPicPr>
          <p:cNvPr id="54274" name="Picture 2" descr="772A9774">
            <a:extLst>
              <a:ext uri="{FF2B5EF4-FFF2-40B4-BE49-F238E27FC236}">
                <a16:creationId xmlns:a16="http://schemas.microsoft.com/office/drawing/2014/main" id="{46168C78-589B-3295-3701-AD349EE88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96" y="3300588"/>
            <a:ext cx="3793604" cy="252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 descr="772A9760">
            <a:extLst>
              <a:ext uri="{FF2B5EF4-FFF2-40B4-BE49-F238E27FC236}">
                <a16:creationId xmlns:a16="http://schemas.microsoft.com/office/drawing/2014/main" id="{ABC282C7-FAB5-99E4-723D-45692FD66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00588"/>
            <a:ext cx="3820998" cy="254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F39823-DCE8-089C-54CC-6D42D564EF14}"/>
              </a:ext>
            </a:extLst>
          </p:cNvPr>
          <p:cNvSpPr txBox="1"/>
          <p:nvPr/>
        </p:nvSpPr>
        <p:spPr>
          <a:xfrm>
            <a:off x="0" y="6136267"/>
            <a:ext cx="9303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9"/>
              </a:rPr>
              <a:t>https://www.grsu.by/component/k2/item/51949-xxii-otchetno-vybornaya-konferentsiya-pervichnoj-profsoyuznoj-organizatsii-obuchayushchikhsya-novye-lidery-i-perspektivy-razvitiya.html</a:t>
            </a:r>
            <a:r>
              <a:rPr lang="en-US" sz="1200" dirty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09308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00E99-D7C1-963E-7992-5A5964B55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CFA398D-0ED1-4D54-2897-E8BB8CEAB453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BBA24D2-FDF9-46D0-D5C7-37AC118FFC86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6515787D-1692-3842-902A-893A59D0CA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C47DD45A-A5FF-B63E-E230-5E5286319B86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AD8D33A4-14C5-C5BA-8248-7BFCB272D0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A7C9892-FB84-F30A-19AD-D1544E843FBF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F3616BB1-A87B-E77F-1B9F-5445E029A85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C08B3C96-6B65-1CF1-6EE8-00DD5C6FB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495F21E8-D714-430E-3505-99D4ABD62400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85945155-2385-4783-5E94-98F55FA0BF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C1D1D95-1B47-5496-3BE8-7769A447A9B9}"/>
              </a:ext>
            </a:extLst>
          </p:cNvPr>
          <p:cNvSpPr txBox="1"/>
          <p:nvPr/>
        </p:nvSpPr>
        <p:spPr>
          <a:xfrm>
            <a:off x="643839" y="67837"/>
            <a:ext cx="63808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Съезд Евразийской ассоциации профсоюзных организаций университетов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0A051B-EFAD-D1F3-A7C3-51C566EBCACD}"/>
              </a:ext>
            </a:extLst>
          </p:cNvPr>
          <p:cNvSpPr txBox="1"/>
          <p:nvPr/>
        </p:nvSpPr>
        <p:spPr>
          <a:xfrm>
            <a:off x="133401" y="904522"/>
            <a:ext cx="5599488" cy="512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Более 80 участников из 6 стран собрал XXXVII съезд Евразийской ассоциации профсоюзных организаций университетов в Белорусском государственном экономическом университете в Минске. </a:t>
            </a:r>
          </a:p>
          <a:p>
            <a:pPr indent="450215" algn="just">
              <a:lnSpc>
                <a:spcPts val="1800"/>
              </a:lnSpc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Участие в форуме приняли представители Федерации профсоюзов, Министерства образования, руководители учреждений высшего образования и молодежный профактив.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ГрГУ имени Янки Купалы представили председатели первичных профсоюзных организаций – Анна Сазонова и Марта Колесник.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Программа съезда была обширная. Тематика самая разнообразная – вопросы касались социальной поддержки молодежи, обсуждались нормотворческие аспекты работы профсоюзов разных стран, особенности поддержки профессорско-преподавательского состава учреждений высшего образования. Помимо пленарных заседаний, деловых встреч и знакомств с работой университетов, для профсоюзных лидеров была предусмотрена и культурная программа.</a:t>
            </a:r>
          </a:p>
        </p:txBody>
      </p:sp>
      <p:pic>
        <p:nvPicPr>
          <p:cNvPr id="63490" name="Picture 2" descr="photo 5458642334020398499 y">
            <a:extLst>
              <a:ext uri="{FF2B5EF4-FFF2-40B4-BE49-F238E27FC236}">
                <a16:creationId xmlns:a16="http://schemas.microsoft.com/office/drawing/2014/main" id="{3DB71247-D8C4-2A53-DEB4-EB3C05155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24" y="1086403"/>
            <a:ext cx="3286839" cy="185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photo_5458642334020398502_y">
            <a:extLst>
              <a:ext uri="{FF2B5EF4-FFF2-40B4-BE49-F238E27FC236}">
                <a16:creationId xmlns:a16="http://schemas.microsoft.com/office/drawing/2014/main" id="{3F50AEAF-1584-50AB-5006-F33ED36FC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903" y="3119984"/>
            <a:ext cx="3338679" cy="22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334E6C-49B6-6022-0314-69C1DC4450A1}"/>
              </a:ext>
            </a:extLst>
          </p:cNvPr>
          <p:cNvSpPr txBox="1"/>
          <p:nvPr/>
        </p:nvSpPr>
        <p:spPr>
          <a:xfrm>
            <a:off x="154080" y="6177801"/>
            <a:ext cx="9143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9"/>
              </a:rPr>
              <a:t>https://www.grsu.by/component/k2/item/52039-predstaviteli-kupalovskogo-universiteta-prinyali-uchastie-v-sezde-evrazijskoj-assotsiatsii-profsoyuznykh-organizatsij-universitetov.html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2424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6C356-EDFC-450B-788C-F37579427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05EA8B8-F0EA-7C26-413D-0334E3D5D609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E8D33920-7C9D-6EE5-90E7-97B745D8A5A7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CD27B158-C6A5-9480-1AF5-BC0BA93770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7ECF4141-5B7F-74FD-706D-956CC2CEFFF3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B8990825-77B5-FDB1-901A-520B3442EE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5BF524-64C6-7A57-594F-31A2D9F0852A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93587A9A-81E4-9345-43E6-C09469190D2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F01639AE-BE14-BDB6-9AFD-61B3A86A8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3505D538-2DF9-9E40-213E-42903A21817E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17C33A31-8E64-017E-706B-FC29590642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5507719-7C7C-2A2C-2019-AAE7C95027C0}"/>
              </a:ext>
            </a:extLst>
          </p:cNvPr>
          <p:cNvSpPr txBox="1"/>
          <p:nvPr/>
        </p:nvSpPr>
        <p:spPr>
          <a:xfrm>
            <a:off x="344533" y="8626"/>
            <a:ext cx="71210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Студент Гродненского государственного университета имени Янки Купалы – стипендиат Федерации профсоюзов Беларуси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85257A-78E2-A0B1-9A7E-AB4B4A533332}"/>
              </a:ext>
            </a:extLst>
          </p:cNvPr>
          <p:cNvSpPr txBox="1"/>
          <p:nvPr/>
        </p:nvSpPr>
        <p:spPr>
          <a:xfrm>
            <a:off x="-37970" y="999354"/>
            <a:ext cx="9143999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По итогам работы XXII отчетно-выборной конференции первичной профсоюзной организации обучающихся студентка 4 курса педагогического факультета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Купаловского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университета Светлана Статкевич была удостоена стипендии профсоюзов Беларуси.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В 2022 году Светлана стала участницей XIV Республиканского комплексного спортивно-массового мероприятия «УСЕ РАЗАМ». С сентября 2023 года девушка является председателем цеховой профсоюзной организации педагогического факультета ГрГУ имени Янки Купалы. Это не только дает ей возможность участвовать в важных мероприятиях, но и организовывать их самостоятельно.</a:t>
            </a:r>
          </a:p>
        </p:txBody>
      </p:sp>
      <p:pic>
        <p:nvPicPr>
          <p:cNvPr id="2050" name="Picture 2" descr="photo 5463234848060727625 y">
            <a:extLst>
              <a:ext uri="{FF2B5EF4-FFF2-40B4-BE49-F238E27FC236}">
                <a16:creationId xmlns:a16="http://schemas.microsoft.com/office/drawing/2014/main" id="{B4AED5F6-A9B5-E3C5-1C39-169EC7B94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86" y="3023528"/>
            <a:ext cx="3710158" cy="265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oto_5463234848060727624_y">
            <a:extLst>
              <a:ext uri="{FF2B5EF4-FFF2-40B4-BE49-F238E27FC236}">
                <a16:creationId xmlns:a16="http://schemas.microsoft.com/office/drawing/2014/main" id="{9553BD20-5DFA-FBF8-A4A6-C17CC77FC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800" y="3015290"/>
            <a:ext cx="3975170" cy="265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7DA8B4-14DB-019E-D444-886C95414DF9}"/>
              </a:ext>
            </a:extLst>
          </p:cNvPr>
          <p:cNvSpPr txBox="1"/>
          <p:nvPr/>
        </p:nvSpPr>
        <p:spPr>
          <a:xfrm>
            <a:off x="-37970" y="6232870"/>
            <a:ext cx="92936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https://www.grsu.by/component/k2/item/52053-student-grodnenskogo-gosudarstvennogo-universiteta-imeni-yanki-kupaly-stipendiat-federatsii-profsoyuzov-belarusi.html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921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30416" y="6336322"/>
            <a:ext cx="101531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hlinkClick r:id="rId7"/>
              </a:rPr>
              <a:t>https://www.grsu.by/component/k2/item/48744-v-grgu-imeni-yanki-kupaly-otprazdnovali-45-letie-yuridicheskogo-obrazovaniya-na-grodnenshchine.html</a:t>
            </a:r>
            <a:r>
              <a:rPr lang="en-US" sz="1100" dirty="0"/>
              <a:t> </a:t>
            </a:r>
            <a:endParaRPr lang="ru-RU" sz="1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6485" y="98614"/>
            <a:ext cx="6996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pt_sans_bold"/>
              </a:rPr>
              <a:t>В </a:t>
            </a:r>
            <a:r>
              <a:rPr lang="ru-RU" b="1" dirty="0" err="1">
                <a:solidFill>
                  <a:schemeClr val="bg1"/>
                </a:solidFill>
                <a:latin typeface="pt_sans_bold"/>
              </a:rPr>
              <a:t>ГрГУ</a:t>
            </a:r>
            <a:r>
              <a:rPr lang="ru-RU" b="1" dirty="0">
                <a:solidFill>
                  <a:schemeClr val="bg1"/>
                </a:solidFill>
                <a:latin typeface="pt_sans_bold"/>
              </a:rPr>
              <a:t> имени Янки Купалы отпраздновали 45-летие юридического образования на </a:t>
            </a:r>
            <a:r>
              <a:rPr lang="ru-RU" b="1" dirty="0" err="1">
                <a:solidFill>
                  <a:schemeClr val="bg1"/>
                </a:solidFill>
                <a:latin typeface="pt_sans_bold"/>
              </a:rPr>
              <a:t>Гродненщине</a:t>
            </a:r>
            <a:endParaRPr lang="ru-RU" b="1" dirty="0">
              <a:solidFill>
                <a:schemeClr val="bg1"/>
              </a:solidFill>
              <a:latin typeface="pt_sans_bold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796" y="897310"/>
            <a:ext cx="53353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444444"/>
                </a:solidFill>
                <a:latin typeface="pt_sans_bold"/>
              </a:rPr>
              <a:t>В честь столь важной даты в Гродненском государственном университете имени Янки Купалы состоялось торжественное собрание, участниками которого стали представители органов исполнительной власти и правоохранительных структур области и города, а также </a:t>
            </a:r>
            <a:r>
              <a:rPr lang="ru-RU" sz="1400" dirty="0" err="1">
                <a:solidFill>
                  <a:srgbClr val="444444"/>
                </a:solidFill>
                <a:latin typeface="pt_sans_bold"/>
              </a:rPr>
              <a:t>купаловцы</a:t>
            </a:r>
            <a:r>
              <a:rPr lang="ru-RU" sz="1400" dirty="0">
                <a:solidFill>
                  <a:srgbClr val="444444"/>
                </a:solidFill>
                <a:latin typeface="pt_sans_bold"/>
              </a:rPr>
              <a:t>.</a:t>
            </a:r>
            <a:endParaRPr lang="ru-RU" sz="1400" dirty="0">
              <a:solidFill>
                <a:srgbClr val="444444"/>
              </a:solidFill>
              <a:latin typeface="Comic Sans MS" panose="030F0702030302020204" pitchFamily="66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pt_sans_caption"/>
              </a:rPr>
              <a:t>В августе 1978 года состоялся первый набор студентов на специальность «Правоведение». На первый курс дневного отделения было зачислено 50 студентов. Так началась история становления и развития юридического образования в Гродненском регионе. Студенты-юристы первого набора отличались высокой дисциплинированностью и мотивацией на получение профессиональных знаний и компетенций.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pt_sans_caption"/>
              </a:rPr>
              <a:t>Система юридического образования включает в себя профориентационную правовую подготовку в системе общего среднего образования; систему мероприятий по повышению правовой грамотности и правовой культуры граждан; юридическое образование, предусматривающее подготовку юридических кадров на разных уровнях.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pt_sans_caption"/>
              </a:rPr>
              <a:t>Юридический факультет, сохраняет лучшие традиции отечественного образования. Неоценим вклад юристов-преподавателей в повышение уровня правосознания обучающейся молодежи и формирование правовой культуры граждан.</a:t>
            </a:r>
          </a:p>
        </p:txBody>
      </p:sp>
      <p:pic>
        <p:nvPicPr>
          <p:cNvPr id="17410" name="Picture 2" descr="IMG 384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769" y="1105169"/>
            <a:ext cx="3244602" cy="216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G_37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88" y="3509188"/>
            <a:ext cx="3313963" cy="220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591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2D4F2-5D81-F0E6-C5E0-0ABD57EDC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29A5CF8-A5DB-AEE4-0160-B279826F928C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C257AAD-25DF-84A4-57E8-EF8CA4A5ED20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FBDDF632-2BD3-CB84-070A-57F6DD551C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4ED23582-346F-C054-4A9B-17FE8FE8BA67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F6B16C26-C192-3482-2F10-29AA0BFF20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22688CC-7CD2-D18A-46FA-AABD42AF630B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E2C63879-066C-EAAA-B93E-A89B49D06E2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826327C9-7630-BCD5-7837-968F67F2C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8F405713-FD99-3EBA-3540-58310C746E94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F5592FE-D6CF-B7FF-8502-F499218C66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5518D90-A053-ECE1-9037-769E770E3F98}"/>
              </a:ext>
            </a:extLst>
          </p:cNvPr>
          <p:cNvSpPr txBox="1"/>
          <p:nvPr/>
        </p:nvSpPr>
        <p:spPr>
          <a:xfrm>
            <a:off x="633895" y="91120"/>
            <a:ext cx="6579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Программа взаимодействия в рамках Гродненского областного образовательного кластера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56672F-B78C-8D04-730B-65C36F39FA35}"/>
              </a:ext>
            </a:extLst>
          </p:cNvPr>
          <p:cNvSpPr txBox="1"/>
          <p:nvPr/>
        </p:nvSpPr>
        <p:spPr>
          <a:xfrm>
            <a:off x="51301" y="933866"/>
            <a:ext cx="89131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pt_sans_caption"/>
              </a:rPr>
              <a:t>Партнерские отношения между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pt_sans_caption"/>
              </a:rPr>
              <a:t>Купаловским</a:t>
            </a:r>
            <a:r>
              <a:rPr lang="ru-RU" b="0" i="0" dirty="0">
                <a:solidFill>
                  <a:srgbClr val="333333"/>
                </a:solidFill>
                <a:effectLst/>
                <a:latin typeface="pt_sans_caption"/>
              </a:rPr>
              <a:t> университетом и управлениями и отделами образования городского и районных исполнительных комитетов Гродненской области развиваются давно. Церемония подписания документа подтвердила и укрепила сотрудничество, определив новые перспективы.</a:t>
            </a:r>
          </a:p>
        </p:txBody>
      </p:sp>
      <p:pic>
        <p:nvPicPr>
          <p:cNvPr id="13314" name="Picture 2" descr="IMG 0895">
            <a:extLst>
              <a:ext uri="{FF2B5EF4-FFF2-40B4-BE49-F238E27FC236}">
                <a16:creationId xmlns:a16="http://schemas.microsoft.com/office/drawing/2014/main" id="{D6CD6A14-9976-17E3-532F-087BA97DD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40771"/>
            <a:ext cx="4305248" cy="287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G_0746">
            <a:extLst>
              <a:ext uri="{FF2B5EF4-FFF2-40B4-BE49-F238E27FC236}">
                <a16:creationId xmlns:a16="http://schemas.microsoft.com/office/drawing/2014/main" id="{9158C015-9F55-222E-1D46-1591B98BA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77" y="2610563"/>
            <a:ext cx="4307490" cy="287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239BDF-A20F-C38A-3E08-66DF0F7B6B11}"/>
              </a:ext>
            </a:extLst>
          </p:cNvPr>
          <p:cNvSpPr txBox="1"/>
          <p:nvPr/>
        </p:nvSpPr>
        <p:spPr>
          <a:xfrm>
            <a:off x="117678" y="6335993"/>
            <a:ext cx="91439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https://www.grsu.by/component/k2/item/52237-v-grgu-imeni-yanki-kupaly-podpisali-programmu-vzaimodejstviya-v-ramkakh-grodnenskogo-oblastnogo-obrazovatelnogo-klastera.html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0118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3667B-046A-0C4C-4173-EAD1A03B2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A4F10B1-0C7E-66D3-CBEB-1C579D01DA81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2FCC5EB-832E-C3C9-42AA-1CF85A813D03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5348C381-9FA3-85A1-9B35-3A978FE4C2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5D0A0135-C96B-636A-31BB-2844E434FB91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EF2061E6-841C-7D8F-FC37-B568A10A21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C729580-24B8-C41B-2EDD-2E6F72146B6E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33AF9618-A445-8500-7629-CDAF748B5B5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C1ECF014-47F0-007B-1A4C-232296797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20D61338-FAF7-B037-450B-BE508EE198A8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A11131B7-E272-A76F-F413-C94E4882D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B87FB47-EFB6-2008-FF1E-39C61A4FB101}"/>
              </a:ext>
            </a:extLst>
          </p:cNvPr>
          <p:cNvSpPr txBox="1"/>
          <p:nvPr/>
        </p:nvSpPr>
        <p:spPr>
          <a:xfrm>
            <a:off x="683920" y="157286"/>
            <a:ext cx="6565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Сотрудник ГрГУ имени Янки Купалы приняла участие в Экспертном совете ПА ОДКБ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B03A1F-B658-6DFC-E41D-DE32C494A89F}"/>
              </a:ext>
            </a:extLst>
          </p:cNvPr>
          <p:cNvSpPr txBox="1"/>
          <p:nvPr/>
        </p:nvSpPr>
        <p:spPr>
          <a:xfrm>
            <a:off x="104876" y="915263"/>
            <a:ext cx="8931619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Санкт-Петербурге состоялось очередное заседание Экспертно-консультативного совета при Совете Парламентской Ассамблеи Организации Договора о коллективной безопасности (ПА ОДКБ) под председательством заместителя председателя комитета Госдумы по безопасности и противодействию коррупции Анатолия Выборного. Среди экспертов была заведующая кафедрой уголовного права, уголовного процесса и криминалистики Римма Ключко.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В ходе заседания рассмотрены вопросы, касающиеся совершенствования и гармонизации законодательства государств-членов ОДКБ. Эксперты обсудили результаты тематической дискуссии, проведенной в рамках XII Петербургского международного юридического форума, а также проекты Рекомендаций по гармонизации уголовного и административного законодательства в области безопасности критической информационной инфраструктуры и совершенствованию законодательства в сфере гражданской защиты.</a:t>
            </a:r>
          </a:p>
        </p:txBody>
      </p:sp>
      <p:pic>
        <p:nvPicPr>
          <p:cNvPr id="36866" name="Picture 2" descr="photo 5257986212185105907 x">
            <a:extLst>
              <a:ext uri="{FF2B5EF4-FFF2-40B4-BE49-F238E27FC236}">
                <a16:creationId xmlns:a16="http://schemas.microsoft.com/office/drawing/2014/main" id="{40757E1F-E8B2-F655-2260-373C5CBA6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31"/>
            <a:ext cx="3161928" cy="211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photo_5260703917166158655_x">
            <a:extLst>
              <a:ext uri="{FF2B5EF4-FFF2-40B4-BE49-F238E27FC236}">
                <a16:creationId xmlns:a16="http://schemas.microsoft.com/office/drawing/2014/main" id="{7CAF66F4-B15B-870D-A390-FFA098828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799" y="4116138"/>
            <a:ext cx="3107219" cy="207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6BD92C-4F5E-3F38-7459-F7ABCBF3886E}"/>
              </a:ext>
            </a:extLst>
          </p:cNvPr>
          <p:cNvSpPr txBox="1"/>
          <p:nvPr/>
        </p:nvSpPr>
        <p:spPr>
          <a:xfrm>
            <a:off x="363725" y="6373434"/>
            <a:ext cx="807814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https://www.grsu.by/component/k2/item/52513-sotrudnik-grgu-imeni-yanki-kupaly-prinyala-uchastie-v-ekspertnom-sovete-pa-odkb.html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1503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8143B-46DC-4D33-D62B-DAB19F262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D8594C4-D143-7BD0-ED08-662703E491B0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8768D37-B00F-229A-09F4-93B3FA37B002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D3F6BF0D-AB09-9789-5B11-212EA59B08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F4BCF23-1BFD-38ED-8C9A-45D7EDC218D0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BD2D5B76-67F8-EFE6-95D2-5931714F9E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C0D884D-C36F-EACE-8F93-65794BAFA216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83C08515-D931-382D-BC94-473D88A45B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1EE8FE82-FAAF-6251-05D1-714924B43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F7BDD2D6-B7DC-0527-A40B-A984BAE3723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7D3AB11B-5389-0871-5564-2D28458737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9BA8B03-1F39-9744-F2B2-15FAB1FC6A47}"/>
              </a:ext>
            </a:extLst>
          </p:cNvPr>
          <p:cNvSpPr txBox="1"/>
          <p:nvPr/>
        </p:nvSpPr>
        <p:spPr>
          <a:xfrm>
            <a:off x="611136" y="105253"/>
            <a:ext cx="6624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Договор о взаимодействии с представителями Следственного комитета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D5D062-3401-D645-5322-8A7692B60E49}"/>
              </a:ext>
            </a:extLst>
          </p:cNvPr>
          <p:cNvSpPr txBox="1"/>
          <p:nvPr/>
        </p:nvSpPr>
        <p:spPr>
          <a:xfrm>
            <a:off x="104876" y="924247"/>
            <a:ext cx="8610025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Подписание договора состоялось между Институтом повышения квалификации и переподготовки Следственного комитета Республики Беларусь и Гродненским государственным университетом имени Янки Купалы.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Важное мероприятие собрало представителей СК, руководство университета, преподавателей и студентов. Первый проректор ГрГУ имени Янки Купалы Александр </a:t>
            </a:r>
            <a:r>
              <a:rPr lang="ru-RU" sz="1400" i="0" dirty="0" err="1">
                <a:solidFill>
                  <a:srgbClr val="333333"/>
                </a:solidFill>
                <a:effectLst/>
                <a:latin typeface="pt_sans_caption"/>
              </a:rPr>
              <a:t>Каревский</a:t>
            </a: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 обратился к присутствующим с приветственным словом, выразив благодарность за участие в таком значимом событии.</a:t>
            </a:r>
          </a:p>
          <a:p>
            <a:pPr indent="450215" algn="just">
              <a:buNone/>
            </a:pP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Следует отметить, что университет уже имеет устоявшиеся связи с силовыми структурами, включая Следственный комитет. Подписание данного соглашения станет важным шагом для дальнейшего развития отношений и укрепления связей между учреждениями. Важную роль в этом сотрудничестве играет юридический факультет университета, который активно занимается вопросами социального и правового аспекта.</a:t>
            </a:r>
          </a:p>
          <a:p>
            <a:pPr indent="450215" algn="just">
              <a:buNone/>
            </a:pP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Договор о взаимодействии открывает новые возможности для создания совместных программ и проектов, направленных на сотрудничество между университетом и представителями СК.</a:t>
            </a:r>
          </a:p>
        </p:txBody>
      </p:sp>
      <p:pic>
        <p:nvPicPr>
          <p:cNvPr id="46082" name="Picture 2" descr="IMG 0239 3">
            <a:extLst>
              <a:ext uri="{FF2B5EF4-FFF2-40B4-BE49-F238E27FC236}">
                <a16:creationId xmlns:a16="http://schemas.microsoft.com/office/drawing/2014/main" id="{AEDCCFB5-8446-C736-5169-B4C918319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388" y="4141799"/>
            <a:ext cx="2963604" cy="19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IMG_0209-3">
            <a:extLst>
              <a:ext uri="{FF2B5EF4-FFF2-40B4-BE49-F238E27FC236}">
                <a16:creationId xmlns:a16="http://schemas.microsoft.com/office/drawing/2014/main" id="{FB26104B-8470-E36C-9224-992A71D17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15513"/>
            <a:ext cx="3037548" cy="202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4DFF4F-68CA-E5CF-500C-D82808380054}"/>
              </a:ext>
            </a:extLst>
          </p:cNvPr>
          <p:cNvSpPr txBox="1"/>
          <p:nvPr/>
        </p:nvSpPr>
        <p:spPr>
          <a:xfrm>
            <a:off x="104876" y="6305879"/>
            <a:ext cx="932452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9"/>
              </a:rPr>
              <a:t>https://www.grsu.by/component/k2/item/52693-v-grgu-imeni-yanki-kupaly-sostoyalos-podpisanie-dogovora-o-vzaimodejstvii-s-predstavitelyami-sledstvennogo-komiteta.html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3552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B4A3E-3C35-6595-F2ED-0C9AE978E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8531943-A538-A274-AA3C-CF576908CA21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E9CFB3F-C127-8252-C4F8-8D1CB04D8FF2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662653B5-AC05-C253-809F-C04FA489C0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63B90D5-DD91-F29E-3139-A7D6F199926C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A7627F5E-0703-1949-4536-ABF782FF14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A98163D-B6EC-571B-3D9E-C8AEC6E1E039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CD18A070-8050-81F1-2CFF-5C46CA11D2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F6FEFCAB-9100-43B9-DB68-07FFECB13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B0762D27-665A-FA1A-4C4B-6BE552C8C45F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572C9C82-52A7-7A57-EACD-37EB78CF4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7BB2A75-6936-0853-7077-C93152DD7A22}"/>
              </a:ext>
            </a:extLst>
          </p:cNvPr>
          <p:cNvSpPr txBox="1"/>
          <p:nvPr/>
        </p:nvSpPr>
        <p:spPr>
          <a:xfrm>
            <a:off x="611561" y="125489"/>
            <a:ext cx="6912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Открытый диалог с Председателем Конституционного Суда Республики Беларусь Петром Миклашевичем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E90170-DC78-F201-1E91-C43F50956268}"/>
              </a:ext>
            </a:extLst>
          </p:cNvPr>
          <p:cNvSpPr txBox="1"/>
          <p:nvPr/>
        </p:nvSpPr>
        <p:spPr>
          <a:xfrm>
            <a:off x="89165" y="880218"/>
            <a:ext cx="60619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Участниками встречи, организованной с целью обсуждения ключевых аспектов избирательных прав молодежи в контексте действующей Конституции Республики Беларусь, стали студенты и сотрудники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Купаловского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университета.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A4CEB0-7768-1FC4-38B2-8898198AACBD}"/>
              </a:ext>
            </a:extLst>
          </p:cNvPr>
          <p:cNvSpPr txBox="1"/>
          <p:nvPr/>
        </p:nvSpPr>
        <p:spPr>
          <a:xfrm>
            <a:off x="29208" y="2124568"/>
            <a:ext cx="612188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Студенты и преподаватели задавали самые разные вопросы. Они касались поправок, внесенных в Конституцию Республики Беларусь, законодательной инициативы Всебелорусского народного собрания, резонансных дел Конституционного Суда Республики Беларусь, а также возраста избирателей и избирательной ответственности молодежи. Вместе с тем купаловцы не упустили возможности поинтересоваться увлечениями гостя в свободное от работы время.</a:t>
            </a:r>
          </a:p>
        </p:txBody>
      </p:sp>
      <p:pic>
        <p:nvPicPr>
          <p:cNvPr id="17410" name="Picture 2" descr="IMG_2816">
            <a:extLst>
              <a:ext uri="{FF2B5EF4-FFF2-40B4-BE49-F238E27FC236}">
                <a16:creationId xmlns:a16="http://schemas.microsoft.com/office/drawing/2014/main" id="{428C5761-1E5C-F643-5870-DAC81EDD0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907164"/>
            <a:ext cx="2682635" cy="178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G_2698">
            <a:extLst>
              <a:ext uri="{FF2B5EF4-FFF2-40B4-BE49-F238E27FC236}">
                <a16:creationId xmlns:a16="http://schemas.microsoft.com/office/drawing/2014/main" id="{D2BE77EB-FEE8-8AE7-528E-42750AB8F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591" y="2705441"/>
            <a:ext cx="2688243" cy="1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IMG_2722">
            <a:extLst>
              <a:ext uri="{FF2B5EF4-FFF2-40B4-BE49-F238E27FC236}">
                <a16:creationId xmlns:a16="http://schemas.microsoft.com/office/drawing/2014/main" id="{389B2850-CEB8-E637-F9E0-8D64BAF78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590" y="4534159"/>
            <a:ext cx="2688243" cy="1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D723C1-2223-71E2-A542-217A1BF14FC8}"/>
              </a:ext>
            </a:extLst>
          </p:cNvPr>
          <p:cNvSpPr txBox="1"/>
          <p:nvPr/>
        </p:nvSpPr>
        <p:spPr>
          <a:xfrm>
            <a:off x="45005" y="6345932"/>
            <a:ext cx="937937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0"/>
              </a:rPr>
              <a:t>https://www.grsu.by/component/k2/item/52978-v-grgu-imeni-yanki-kupaly-sostoyalsya-otkrytyj-dialog-s-predsedatelem-konstitutsionnogo-suda-rb-petrom-miklashevichem.html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8379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6D8DD-C661-7E7D-460D-0CFA5F93D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E0B96A8-5FF6-A03A-2FC7-15B68F8DC9AA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CB162EC-E1D4-1758-4B94-90193BE1F924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DF2CA11E-6384-E590-C840-46A0024FA5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55472A59-97B3-75B1-5471-D5BFF59EBB49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79DFD090-0AD9-61B9-0E2A-C959B6583D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9C968E2-E6F0-E534-0D6C-ABE3E1F9852F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6F7E924F-8D99-D85B-AE82-90F9D9FB322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05D615C3-F9DC-B706-B036-4E45E6BCA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7B5BBF55-C43A-9D44-D14F-201AF904F66C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A89D3656-6195-ACA7-2531-EC7702DB5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841760F-30F1-60EB-3830-00A1CE783A99}"/>
              </a:ext>
            </a:extLst>
          </p:cNvPr>
          <p:cNvSpPr txBox="1"/>
          <p:nvPr/>
        </p:nvSpPr>
        <p:spPr>
          <a:xfrm>
            <a:off x="330680" y="98614"/>
            <a:ext cx="71856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Соглашение о сотрудничестве с Военной академией Республики Беларусь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424580-97B4-25A0-B14D-4DF4944D2B9E}"/>
              </a:ext>
            </a:extLst>
          </p:cNvPr>
          <p:cNvSpPr txBox="1"/>
          <p:nvPr/>
        </p:nvSpPr>
        <p:spPr>
          <a:xfrm>
            <a:off x="104876" y="912864"/>
            <a:ext cx="8755224" cy="2508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Купаловский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университет посетила делегация учреждения образования «Военная академия Республики Беларусь». В рамках визита были обсуждены перспективные направления взаимодействия между двумя высшими учебными заведениями страны.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В состав делегации Военной академии Республики Беларусь вошли генерал-майор, начальник учреждения образования Андрей Горбатенко, начальник по учебной работе Артем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Неверко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, заместитель начальника по научной работе Дмитрий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Сахарук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На встрече присутствовали представители ректората, деканы факультетов, руководители различных структурных подразделений ГрГУ имени Янки Купалы, а также студенты факультета математики и информатики, курсанты-купаловцы и курсанты Военной академии Республики Беларусь.</a:t>
            </a:r>
          </a:p>
        </p:txBody>
      </p:sp>
      <p:pic>
        <p:nvPicPr>
          <p:cNvPr id="20482" name="Picture 2" descr="IMG_3049">
            <a:extLst>
              <a:ext uri="{FF2B5EF4-FFF2-40B4-BE49-F238E27FC236}">
                <a16:creationId xmlns:a16="http://schemas.microsoft.com/office/drawing/2014/main" id="{C41C5B6F-317E-D216-B26E-EFE59D637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19326"/>
            <a:ext cx="3953432" cy="263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IMG_3111">
            <a:extLst>
              <a:ext uri="{FF2B5EF4-FFF2-40B4-BE49-F238E27FC236}">
                <a16:creationId xmlns:a16="http://schemas.microsoft.com/office/drawing/2014/main" id="{D705E3FA-954D-17E5-D9DA-9EF35334C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502" y="3655882"/>
            <a:ext cx="3898598" cy="259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E6BB0B-4E8A-6ED3-9F3D-5DF574F88F54}"/>
              </a:ext>
            </a:extLst>
          </p:cNvPr>
          <p:cNvSpPr txBox="1"/>
          <p:nvPr/>
        </p:nvSpPr>
        <p:spPr>
          <a:xfrm>
            <a:off x="154080" y="6341342"/>
            <a:ext cx="92957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https://www.grsu.by/component/k2/item/53010-grgu-imeni-yanki-podpisal-soglashenie-o-sotrudnichestve-s-voennoj-akademiej-respubliki-belarus.html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697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3E608-51D7-08B8-FED0-A5ADC40CE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26CF514-E9CB-FFC3-D87A-9F13ACE75687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760D4727-99C6-7F11-9474-B416FA173A05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25ED4000-7244-8F73-5689-D3AEA6CDF3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B26D6518-1B24-C44D-8FF2-C64314CC8B9E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44E530F6-CA46-0E52-D233-BDB230EE7D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E841818-6825-E48A-1B21-B4016DBD86E2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A73FC42A-EAA3-0A3B-A075-8904FEA211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34246096-2D87-347F-45B7-E64775F62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108B6AB9-394F-88A2-97DE-ED9A2E9D0EC0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E9FB9450-7F56-50C7-1F22-49BAFD79AE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A6E49EF-7C6B-8A8B-1537-1CC889894D22}"/>
              </a:ext>
            </a:extLst>
          </p:cNvPr>
          <p:cNvSpPr txBox="1"/>
          <p:nvPr/>
        </p:nvSpPr>
        <p:spPr>
          <a:xfrm>
            <a:off x="715919" y="98614"/>
            <a:ext cx="6480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Заместитель декана юридического факультета ГрГУ имени Янки Купалы выступил в экономическом суде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83459-3948-DAB7-222D-35AD6A771E1D}"/>
              </a:ext>
            </a:extLst>
          </p:cNvPr>
          <p:cNvSpPr txBox="1"/>
          <p:nvPr/>
        </p:nvSpPr>
        <p:spPr>
          <a:xfrm>
            <a:off x="70186" y="933708"/>
            <a:ext cx="9003628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Заместитель декана юридического факультета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Купаловского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университета Авак Вартанян принял участие в семинаре «Новеллы гражданского законодательства: от теории к практике».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Мероприятие было организовано на базе экономического суда Гродненской области. Авак Михайлович представил доклад «Новеллы правового регулирования договора факторинга».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Обмен опытом и знаниями между участниками семинара способствует более эффективному применению законодательства на практике и развитию правовой культуры в обществе.</a:t>
            </a:r>
          </a:p>
        </p:txBody>
      </p:sp>
      <p:pic>
        <p:nvPicPr>
          <p:cNvPr id="22530" name="Picture 2" descr="photo 5350795340145616577 y">
            <a:extLst>
              <a:ext uri="{FF2B5EF4-FFF2-40B4-BE49-F238E27FC236}">
                <a16:creationId xmlns:a16="http://schemas.microsoft.com/office/drawing/2014/main" id="{C9040582-39A6-8018-CDA6-8850A0A91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36" y="3344669"/>
            <a:ext cx="3744416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photo 5350795340145616576 y">
            <a:extLst>
              <a:ext uri="{FF2B5EF4-FFF2-40B4-BE49-F238E27FC236}">
                <a16:creationId xmlns:a16="http://schemas.microsoft.com/office/drawing/2014/main" id="{EFD824C2-FC77-1C90-1020-7E7E6CD54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800" y="3356839"/>
            <a:ext cx="3707904" cy="24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E0E4B7-0430-05F5-CFF6-599B894E3DCE}"/>
              </a:ext>
            </a:extLst>
          </p:cNvPr>
          <p:cNvSpPr txBox="1"/>
          <p:nvPr/>
        </p:nvSpPr>
        <p:spPr>
          <a:xfrm>
            <a:off x="-32048" y="6311982"/>
            <a:ext cx="93309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https://www.grsu.by/component/k2/item/53038-zamestitel-dekana-yuridicheskogo-fakulteta-grgu-imeni-yanki-kupaly-vystupil-v-ekonomicheskom-sude.html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2041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F77AB-361D-B543-30C1-C7AE631A9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88F5CF1-9D46-30FE-B76F-C348660587C6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08AD16C-5542-2D87-59C6-648264809084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3B5D1357-BD57-1CB1-775F-AF4BD28E81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AF47BA44-862F-39E2-48D3-C0827FEF8D0F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AA79E2D5-4A35-56E1-A1CB-75C517F0EA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E210D6-D2C3-C24C-C63E-56D3B7E69CDC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9C7F4E8B-28CC-542D-6E70-746DD75DDBA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8E11D38A-5D6C-791C-205B-67559D367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400F5D4C-3FCD-A816-5ED1-55547F2AB7F8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F5D99892-A956-1712-3381-708ED1EC39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8083609-3949-43E0-8ED6-A37F4B328C18}"/>
              </a:ext>
            </a:extLst>
          </p:cNvPr>
          <p:cNvSpPr txBox="1"/>
          <p:nvPr/>
        </p:nvSpPr>
        <p:spPr>
          <a:xfrm>
            <a:off x="467120" y="30422"/>
            <a:ext cx="69127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Соглашение о сотрудничестве с городским Советом депутатов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E79597-0039-B6E7-E0D5-26FF5CB8EE5A}"/>
              </a:ext>
            </a:extLst>
          </p:cNvPr>
          <p:cNvSpPr txBox="1"/>
          <p:nvPr/>
        </p:nvSpPr>
        <p:spPr>
          <a:xfrm>
            <a:off x="69369" y="929948"/>
            <a:ext cx="90746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При Гродненском городском Совете депутатов работает Молодежный парламент, который принимает активное участие в депутатской работе, и среди купаловцев немало его участников. Для более тесного налаживания сотрудничества было подписано соглашение о сотрудничестве.</a:t>
            </a:r>
            <a:endParaRPr lang="ru-RU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050" name="Picture 2" descr="IMG 3640">
            <a:extLst>
              <a:ext uri="{FF2B5EF4-FFF2-40B4-BE49-F238E27FC236}">
                <a16:creationId xmlns:a16="http://schemas.microsoft.com/office/drawing/2014/main" id="{58276D5C-C55B-3F2F-9D50-81A6D41F5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9" y="2243962"/>
            <a:ext cx="4410028" cy="294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G_3614">
            <a:extLst>
              <a:ext uri="{FF2B5EF4-FFF2-40B4-BE49-F238E27FC236}">
                <a16:creationId xmlns:a16="http://schemas.microsoft.com/office/drawing/2014/main" id="{007ABEFE-6A5E-4866-C198-7812B6CD7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943" y="2227326"/>
            <a:ext cx="4412320" cy="294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D565BA-BB20-6439-27E2-73FF040A69D3}"/>
              </a:ext>
            </a:extLst>
          </p:cNvPr>
          <p:cNvSpPr txBox="1"/>
          <p:nvPr/>
        </p:nvSpPr>
        <p:spPr>
          <a:xfrm>
            <a:off x="-115200" y="6407296"/>
            <a:ext cx="93991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https://www.grsu.by/component/k2/item/53337-v-grgu-imeni-yanki-kupaly-bylo-podpisano-soglashenie-o-sotrudnichestve-s-gorodskim-sovetom-deputatov.html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4113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B19FF-29F9-92B3-4F5B-5C4E8FF4F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E20987E-827D-46BD-2940-3099A7DAB4F2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4F6119E-7682-9B8D-D62F-245DBBD2FDA2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8B5E5B67-7521-1242-A0D6-89D7D369C2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1DDA2FB-64FE-4D75-E1D1-8F2CF4C92F4D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BA341503-0D16-6A39-5867-130E4598C9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FBE5C9C-B00E-2E94-C919-12C9AA670D69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94A45CC7-F81F-AF0E-C729-517812EE2C7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54B055E2-3580-A580-D8AB-06A411825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F830B3F8-C0BF-79CA-B8B9-CEAA9DA48E7E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CEE316C5-CA4A-0164-2C52-1F8E627B4F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0E0A876-75F2-15DF-2425-A0560F35EC1C}"/>
              </a:ext>
            </a:extLst>
          </p:cNvPr>
          <p:cNvSpPr txBox="1"/>
          <p:nvPr/>
        </p:nvSpPr>
        <p:spPr>
          <a:xfrm>
            <a:off x="896953" y="125489"/>
            <a:ext cx="5970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II профсоюзный молодежный слет «Будущее в руках молодых»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763C96-0998-A792-D258-A6C2A83A32F5}"/>
              </a:ext>
            </a:extLst>
          </p:cNvPr>
          <p:cNvSpPr txBox="1"/>
          <p:nvPr/>
        </p:nvSpPr>
        <p:spPr>
          <a:xfrm>
            <a:off x="-20977" y="1022799"/>
            <a:ext cx="624916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dirty="0">
                <a:solidFill>
                  <a:srgbClr val="444444"/>
                </a:solidFill>
                <a:effectLst/>
                <a:latin typeface="pt_sans_bold"/>
              </a:rPr>
              <a:t>Участниками мероприятия стали более 100 молодых людей: финансисты, медики, артисты, инженеры, бухгалтеры, механики, педагоги и представители других профессий. Слет объединил работающую молодежь, которая представила все отрасли народного хозяйства региона. Среди участников были и купаловцы.</a:t>
            </a:r>
            <a:endParaRPr lang="ru-RU" sz="160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lnSpc>
                <a:spcPts val="1800"/>
              </a:lnSpc>
              <a:buNone/>
            </a:pPr>
            <a:r>
              <a:rPr lang="ru-RU" sz="1600" dirty="0">
                <a:solidFill>
                  <a:srgbClr val="333333"/>
                </a:solidFill>
                <a:effectLst/>
                <a:latin typeface="pt_sans_caption"/>
              </a:rPr>
              <a:t>Форум был открыт диалоговой площадкой «Будущее в руках молодых». Прежде чем приступить к обсуждению, участники посмотрели небольшой видеофильм о развитии Беларуси за последние 30 лет. В рамках встречи своим опытом выбора и становления поделились председатель Гродненского областного объединения профсоюзов Виктор </a:t>
            </a:r>
            <a:r>
              <a:rPr lang="ru-RU" sz="1600" dirty="0" err="1">
                <a:solidFill>
                  <a:srgbClr val="333333"/>
                </a:solidFill>
                <a:effectLst/>
                <a:latin typeface="pt_sans_caption"/>
              </a:rPr>
              <a:t>Лискович</a:t>
            </a:r>
            <a:r>
              <a:rPr lang="ru-RU" sz="1600" dirty="0">
                <a:solidFill>
                  <a:srgbClr val="333333"/>
                </a:solidFill>
                <a:effectLst/>
                <a:latin typeface="pt_sans_caption"/>
              </a:rPr>
              <a:t>, председатель Гродненской федерации ОО «Боевое Самбо» Алексей </a:t>
            </a:r>
            <a:r>
              <a:rPr lang="ru-RU" sz="1600" dirty="0" err="1">
                <a:solidFill>
                  <a:srgbClr val="333333"/>
                </a:solidFill>
                <a:effectLst/>
                <a:latin typeface="pt_sans_caption"/>
              </a:rPr>
              <a:t>Сивирчуков</a:t>
            </a:r>
            <a:r>
              <a:rPr lang="ru-RU" sz="1600" dirty="0">
                <a:solidFill>
                  <a:srgbClr val="333333"/>
                </a:solidFill>
                <a:effectLst/>
                <a:latin typeface="pt_sans_caption"/>
              </a:rPr>
              <a:t>, директор Гродненского областного методического центра народного творчества Екатерина </a:t>
            </a:r>
            <a:r>
              <a:rPr lang="ru-RU" sz="1600" dirty="0" err="1">
                <a:solidFill>
                  <a:srgbClr val="333333"/>
                </a:solidFill>
                <a:effectLst/>
                <a:latin typeface="pt_sans_caption"/>
              </a:rPr>
              <a:t>Хильмончик</a:t>
            </a:r>
            <a:r>
              <a:rPr lang="ru-RU" sz="1600" dirty="0">
                <a:solidFill>
                  <a:srgbClr val="333333"/>
                </a:solidFill>
                <a:effectLst/>
                <a:latin typeface="pt_sans_caption"/>
              </a:rPr>
              <a:t>, директор ОАО «Гродно </a:t>
            </a:r>
            <a:r>
              <a:rPr lang="ru-RU" sz="1600" dirty="0" err="1">
                <a:solidFill>
                  <a:srgbClr val="333333"/>
                </a:solidFill>
                <a:effectLst/>
                <a:latin typeface="pt_sans_caption"/>
              </a:rPr>
              <a:t>Культторг</a:t>
            </a:r>
            <a:r>
              <a:rPr lang="ru-RU" sz="1600" dirty="0">
                <a:solidFill>
                  <a:srgbClr val="333333"/>
                </a:solidFill>
                <a:effectLst/>
                <a:latin typeface="pt_sans_caption"/>
              </a:rPr>
              <a:t>» Андрей </a:t>
            </a:r>
            <a:r>
              <a:rPr lang="ru-RU" sz="1600" dirty="0" err="1">
                <a:solidFill>
                  <a:srgbClr val="333333"/>
                </a:solidFill>
                <a:effectLst/>
                <a:latin typeface="pt_sans_caption"/>
              </a:rPr>
              <a:t>Давкшис</a:t>
            </a:r>
            <a:r>
              <a:rPr lang="ru-RU" sz="1600" dirty="0">
                <a:solidFill>
                  <a:srgbClr val="333333"/>
                </a:solidFill>
                <a:effectLst/>
                <a:latin typeface="pt_sans_caption"/>
              </a:rPr>
              <a:t>, учащаяся Гродненского государственного колледжа искусств, стипендиат Федерации профсоюзов Беларуси Ульяна </a:t>
            </a:r>
            <a:r>
              <a:rPr lang="ru-RU" sz="1600" dirty="0" err="1">
                <a:solidFill>
                  <a:srgbClr val="333333"/>
                </a:solidFill>
                <a:effectLst/>
                <a:latin typeface="pt_sans_caption"/>
              </a:rPr>
              <a:t>Захаркевич</a:t>
            </a:r>
            <a:r>
              <a:rPr lang="ru-RU" sz="1600" dirty="0">
                <a:solidFill>
                  <a:srgbClr val="333333"/>
                </a:solidFill>
                <a:effectLst/>
                <a:latin typeface="pt_sans_caption"/>
              </a:rPr>
              <a:t>, как сообщает информационный портал Федерации профсоюзов Беларуси.</a:t>
            </a:r>
          </a:p>
        </p:txBody>
      </p:sp>
      <p:pic>
        <p:nvPicPr>
          <p:cNvPr id="5122" name="Picture 2" descr="1-334">
            <a:extLst>
              <a:ext uri="{FF2B5EF4-FFF2-40B4-BE49-F238E27FC236}">
                <a16:creationId xmlns:a16="http://schemas.microsoft.com/office/drawing/2014/main" id="{80E1FB08-C7E3-E971-5083-8DDD5AA3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940541"/>
            <a:ext cx="2705569" cy="180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2-37">
            <a:extLst>
              <a:ext uri="{FF2B5EF4-FFF2-40B4-BE49-F238E27FC236}">
                <a16:creationId xmlns:a16="http://schemas.microsoft.com/office/drawing/2014/main" id="{D52DB5D8-57A5-2FE1-F155-05A9AFD3F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586" y="2799610"/>
            <a:ext cx="2705569" cy="180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9-2">
            <a:extLst>
              <a:ext uri="{FF2B5EF4-FFF2-40B4-BE49-F238E27FC236}">
                <a16:creationId xmlns:a16="http://schemas.microsoft.com/office/drawing/2014/main" id="{9920ABAE-6C6E-B60F-6C70-38CFCD4C4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585" y="4648893"/>
            <a:ext cx="2705569" cy="180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01CF20-3B61-8A08-0685-988AA6026252}"/>
              </a:ext>
            </a:extLst>
          </p:cNvPr>
          <p:cNvSpPr txBox="1"/>
          <p:nvPr/>
        </p:nvSpPr>
        <p:spPr>
          <a:xfrm>
            <a:off x="4990" y="6395168"/>
            <a:ext cx="94400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0"/>
              </a:rPr>
              <a:t>https://www.grsu.by/component/k2/item/53356-kupalovtsy-prinyali-uchastie-vo-ii-profsoyuznom-molodezhnom-slete-budushchee-v-rukakh-molodykh.html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7354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AC9F1-627B-3651-53BE-517F6ADEE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83D7F8A-035F-348D-B8F4-D02B73D71309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F098566-6565-4AA7-8356-AB6007976CC1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986163BE-88B0-BCD3-E85F-AD6CBD1886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0E8ED84F-6D4F-3DE5-2621-D48BBB8B9AC1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11E641F8-C874-5AE7-15C8-4618D925D0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FC3F8BC-70CA-1456-94E9-30682C962EE2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E2D64713-F6D3-3200-B81C-D444415995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598BACE6-AE0F-B05C-129B-ECADA76F8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C616FD59-A35E-5A26-5F7D-454F5BB04E15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9C6C8409-1765-EA34-E333-B8928C3DD2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A880A44-141A-24B0-E6CC-463620AB5C49}"/>
              </a:ext>
            </a:extLst>
          </p:cNvPr>
          <p:cNvSpPr txBox="1"/>
          <p:nvPr/>
        </p:nvSpPr>
        <p:spPr>
          <a:xfrm>
            <a:off x="430445" y="164549"/>
            <a:ext cx="7028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Диалоговая площадка с депутатом Палаты представителей Национального собрания Республики Беларусь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D8C95D-9A58-B404-037F-2C2B0DD478CA}"/>
              </a:ext>
            </a:extLst>
          </p:cNvPr>
          <p:cNvSpPr txBox="1"/>
          <p:nvPr/>
        </p:nvSpPr>
        <p:spPr>
          <a:xfrm>
            <a:off x="11435" y="930556"/>
            <a:ext cx="8962215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На факультете истории, коммуникации и туризма в рамках информационно-просветительского проекта «Молодежь для Беларуси!» со студентами 1-4 курсов прошла диалоговая площадка с участием депутата Палаты представителей Национального собрания Республики Беларусь, председателем республиканского общественного объединения «Белая Русь» и председателем Белорусской партии «Белая Русь» Олегом Романовым.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Этот проект направлен на вовлечение студентов в обсуждение актуальных вопросов, касающихся развития страны, и формирование у них ответственного отношения к своему будущему.</a:t>
            </a:r>
          </a:p>
        </p:txBody>
      </p:sp>
      <p:pic>
        <p:nvPicPr>
          <p:cNvPr id="9218" name="Picture 2" descr="photo 5447118657592357386 y">
            <a:extLst>
              <a:ext uri="{FF2B5EF4-FFF2-40B4-BE49-F238E27FC236}">
                <a16:creationId xmlns:a16="http://schemas.microsoft.com/office/drawing/2014/main" id="{EA58BFB6-6768-F5CE-7F42-7761C96DF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73430"/>
            <a:ext cx="3503208" cy="233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hoto_5447118657592357387_y">
            <a:extLst>
              <a:ext uri="{FF2B5EF4-FFF2-40B4-BE49-F238E27FC236}">
                <a16:creationId xmlns:a16="http://schemas.microsoft.com/office/drawing/2014/main" id="{30C78649-6BF9-E353-301B-A8B01A87E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800" y="3288424"/>
            <a:ext cx="3502297" cy="233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F5B08D-BC27-9125-A581-1516DE56C04D}"/>
              </a:ext>
            </a:extLst>
          </p:cNvPr>
          <p:cNvSpPr txBox="1"/>
          <p:nvPr/>
        </p:nvSpPr>
        <p:spPr>
          <a:xfrm>
            <a:off x="11436" y="6373333"/>
            <a:ext cx="943567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9"/>
              </a:rPr>
              <a:t>https://www.grsu.by/component/k2/item/53538-v-grgu-imeni-yanki-kupaly-sostoyalas-dialogovaya-ploshchadka-s-deputatom-palaty-predstavitelej-natsionalnogo-sobraniya-respubliki-belarus.html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834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259632" y="3027856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Гродненский государственный университет имени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Янки Купалы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26" y="1483369"/>
            <a:ext cx="5184576" cy="485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9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B1661-9515-4F8E-B237-61DD191F7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73C1E06-B9A6-050B-2DDD-44768DB7FE00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ABCD93ED-5AEF-AA17-7CAB-BC8DD6F324FD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F296B310-D4DA-60C1-B54E-54B39FF42A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C106898D-F74C-A3A3-91A6-185783DAA0AF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7B06A24A-EF8B-813E-C26A-8F758C5020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9075FB5-F539-EA4D-0665-D294EF9314A5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D947C52C-8F21-1927-A966-6C3F21D94E8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04E6713D-11E0-5413-A71F-72BBF1639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35868433-EC38-CD17-ADE8-FE35517868E6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A9F41348-8956-C9A7-3393-E8D1C8FA3A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2A1C1DD-50F4-EF19-CBCD-F2C711648324}"/>
              </a:ext>
            </a:extLst>
          </p:cNvPr>
          <p:cNvSpPr txBox="1"/>
          <p:nvPr/>
        </p:nvSpPr>
        <p:spPr>
          <a:xfrm>
            <a:off x="329285" y="98614"/>
            <a:ext cx="68671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Информационно-образовательный проект «Школа молодого избирателя»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E850DE-EA4D-34DC-1082-4B25C6D3FBE4}"/>
              </a:ext>
            </a:extLst>
          </p:cNvPr>
          <p:cNvSpPr txBox="1"/>
          <p:nvPr/>
        </p:nvSpPr>
        <p:spPr>
          <a:xfrm>
            <a:off x="82349" y="906099"/>
            <a:ext cx="89792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25 января в Гуманитарном колледже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Купаловского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 университета стартовала 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«Школа молодого избирателя».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«Школа молодого избирателя» ставит задачу не только расширить знания о выборном процессе, но и помочь молодежи развить критическое мышление, умение анализировать общественно-политическую обстановку в стране и мире.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Участие в образовательном проекте поможет учащимся стать более активными гражданами, способными влиять на политические процессы и принимать ответственные решения при выборе политических лидеров и программ.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В ходе работы «Школы молодого избирателя» ребятам расскажут об особенностях проведения предстоящей избирательной кампании.</a:t>
            </a:r>
          </a:p>
        </p:txBody>
      </p:sp>
      <p:pic>
        <p:nvPicPr>
          <p:cNvPr id="5122" name="Picture 2" descr="ukfdyfz">
            <a:extLst>
              <a:ext uri="{FF2B5EF4-FFF2-40B4-BE49-F238E27FC236}">
                <a16:creationId xmlns:a16="http://schemas.microsoft.com/office/drawing/2014/main" id="{40E5C25C-F89A-4382-99CE-BFE869D8C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6355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(6)">
            <a:extLst>
              <a:ext uri="{FF2B5EF4-FFF2-40B4-BE49-F238E27FC236}">
                <a16:creationId xmlns:a16="http://schemas.microsoft.com/office/drawing/2014/main" id="{66150A62-8A55-75BA-46FF-0C0B2B6D1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800" y="3659966"/>
            <a:ext cx="3291020" cy="219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49BDC5-7CA6-ABEB-A976-0187E96481AB}"/>
              </a:ext>
            </a:extLst>
          </p:cNvPr>
          <p:cNvSpPr txBox="1"/>
          <p:nvPr/>
        </p:nvSpPr>
        <p:spPr>
          <a:xfrm>
            <a:off x="154080" y="6362054"/>
            <a:ext cx="97930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9"/>
              </a:rPr>
              <a:t>https://www.grsu.by/component/k2/item/48817-kupalovtsy-stali-uchastnikami-informatsionno-obrazovatelnogo-proekta-shkola-molodogo-izbiratelya.html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1763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D598919-B04F-6DD1-A7B6-796335BBABAE}"/>
              </a:ext>
            </a:extLst>
          </p:cNvPr>
          <p:cNvSpPr txBox="1"/>
          <p:nvPr/>
        </p:nvSpPr>
        <p:spPr>
          <a:xfrm>
            <a:off x="317133" y="98614"/>
            <a:ext cx="7256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Купаловец избран председателем Молодежного парламента при Гродненском областном Совете депутатов 7 созыва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F8C993-E0E9-6DF5-EA1E-15BE18451543}"/>
              </a:ext>
            </a:extLst>
          </p:cNvPr>
          <p:cNvSpPr txBox="1"/>
          <p:nvPr/>
        </p:nvSpPr>
        <p:spPr>
          <a:xfrm>
            <a:off x="94068" y="933866"/>
            <a:ext cx="8920456" cy="214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6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Должность занял студент 2 курса факультета истории, коммуникации и туризма Егор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Скепко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. Избрание состоялось в рамках первого заседания Молодежного парламента при Гродненском областном Совете депутатов VII созыва, которое собрало порядка 200 человек.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lnSpc>
                <a:spcPts val="1600"/>
              </a:lnSpc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Как отметили в областном Совете депутатов, с этого года парламент будет состоять из двух палат: ученической и студенческой и работающей молодежи. Такое нововведение принято для передачи опыта, сохранения преемственности. Гродненская область, к слову, первой ввела такую практику: подобной структуры на данный момент нет ни в одном регионе Беларуси.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Купаловский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 университет кроме Егора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Скепко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 представил студент 1 курса факультета истории коммуникации и туризма Ростислав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Сироцкий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.</a:t>
            </a:r>
          </a:p>
        </p:txBody>
      </p:sp>
      <p:pic>
        <p:nvPicPr>
          <p:cNvPr id="11266" name="Picture 2" descr="photo 5318909180817560878 y">
            <a:extLst>
              <a:ext uri="{FF2B5EF4-FFF2-40B4-BE49-F238E27FC236}">
                <a16:creationId xmlns:a16="http://schemas.microsoft.com/office/drawing/2014/main" id="{E1749F99-A980-3A94-B257-05BDC07C5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78336"/>
            <a:ext cx="3719232" cy="265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hoto_5318909180817560874_y">
            <a:extLst>
              <a:ext uri="{FF2B5EF4-FFF2-40B4-BE49-F238E27FC236}">
                <a16:creationId xmlns:a16="http://schemas.microsoft.com/office/drawing/2014/main" id="{A1719546-727A-A9B7-2A5D-6A36EC7C6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329" y="3200015"/>
            <a:ext cx="3907874" cy="260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FA9D4D-C057-9EB4-5FDC-C0D879FDCD5A}"/>
              </a:ext>
            </a:extLst>
          </p:cNvPr>
          <p:cNvSpPr txBox="1"/>
          <p:nvPr/>
        </p:nvSpPr>
        <p:spPr>
          <a:xfrm>
            <a:off x="-1708" y="6427113"/>
            <a:ext cx="92848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https://www.grsu.by/component/k2/item/48839-kupalovets-izbran-predsedatelem-molodezhnogo-parlamenta-pri-grodnenskom-oblastnom-sovete-deputatov-7-sozyva.html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453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FA506-32B0-A046-B7A1-A265E7D99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6F86308-7138-F8EB-D063-91332DECC645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18E8A35-E0B5-BC2D-1BFE-A5883E982820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1B2B736C-C917-137E-1BC9-0B6806622C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E69859FB-9D8F-9F0E-EA96-88DF5390745F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900E97F4-C127-C502-6444-55FF19BC27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0A1E3E9-5311-AA84-CDB4-8D49D8CFE4E7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00F32B63-67B5-FB99-EC9E-F19C29D23B1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EEC1E279-DDA0-8CD8-43D0-9FB810375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B6F4089A-441E-AD3C-9E24-0D9E88713AA8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A48457A1-7187-A0D0-0E6B-619BC9B82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72CE5A4-8DD6-51F4-52F0-CF12E3A3172B}"/>
              </a:ext>
            </a:extLst>
          </p:cNvPr>
          <p:cNvSpPr txBox="1"/>
          <p:nvPr/>
        </p:nvSpPr>
        <p:spPr>
          <a:xfrm>
            <a:off x="790629" y="231688"/>
            <a:ext cx="64998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Проект «Школа активного гражданина»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19A7E5-8D9A-4476-CDF5-F6AA78D47E0A}"/>
              </a:ext>
            </a:extLst>
          </p:cNvPr>
          <p:cNvSpPr txBox="1"/>
          <p:nvPr/>
        </p:nvSpPr>
        <p:spPr>
          <a:xfrm>
            <a:off x="0" y="852348"/>
            <a:ext cx="8964488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Гимназии № 6 имени Ф.Э. Дзержинского города Гродно состоялся диалог в рамках реализации информационно-образовательного проекта «Школа активного гражданина» для учащихся 8-11 классов.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Тема встречи – «Родина моя Беларусь в лицах. Славные имена в науке и образовании». Перед гимназистами выступила заведующий кафедрой зоологии и физиологии человека и животных Ольга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Янчуревич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. Ольга Викторовна является выпускницей данного учреждения образования, которое успешно закончила с золотой медалью. Ранее это была средняя школа № 25 города Гродно.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Ольга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Янчуревич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 ответила на интересующие ребят вопросы: в каких направлениях работают ученые факультета биологии и экологии, на какие специальности биологического профиля можно поступить в 2024 году и другие.</a:t>
            </a:r>
          </a:p>
        </p:txBody>
      </p:sp>
      <p:pic>
        <p:nvPicPr>
          <p:cNvPr id="17410" name="Picture 2" descr="image 2024 02 01 13 31 37 (1)">
            <a:extLst>
              <a:ext uri="{FF2B5EF4-FFF2-40B4-BE49-F238E27FC236}">
                <a16:creationId xmlns:a16="http://schemas.microsoft.com/office/drawing/2014/main" id="{7DB61760-C34A-3B3E-5A5F-63648B53B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46063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8F9B55-50CE-E51F-6B2F-2723EC002001}"/>
              </a:ext>
            </a:extLst>
          </p:cNvPr>
          <p:cNvSpPr txBox="1"/>
          <p:nvPr/>
        </p:nvSpPr>
        <p:spPr>
          <a:xfrm>
            <a:off x="443942" y="6351367"/>
            <a:ext cx="93022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8"/>
              </a:rPr>
              <a:t>https://www.grsu.by/component/k2/item/48853-kupalovets-stal-lektorom-proekta-shkola-aktivnogo-grazhdanina.html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914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E7669-423B-601B-0512-3F6ADF0CA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93F0321-4AE4-45D0-CB7E-5C557AF33053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73CBA10C-72D3-A130-6B94-65CE22F92D8A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2856B048-8DCC-0BE7-CBBE-549F9BDEE9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2F4B941-779B-76EB-236B-56FC27044CEB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0DC5BD42-94A0-EE5D-34BE-5F79EAA368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41CA6BC-E0EB-FC9B-9933-44F0630EFF06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37D6FD4D-679A-951A-DF51-C489494B78F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40BD65BF-D7BA-5046-4F06-E0F584A92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17F8F640-CE63-4976-4992-41D00F4C3EDA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C4CA34B0-F12C-B71F-9EE7-1F4E06B09D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5379746-6CBE-05C7-229F-C14D37A81D86}"/>
              </a:ext>
            </a:extLst>
          </p:cNvPr>
          <p:cNvSpPr txBox="1"/>
          <p:nvPr/>
        </p:nvSpPr>
        <p:spPr>
          <a:xfrm>
            <a:off x="1403648" y="179997"/>
            <a:ext cx="50833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Форум молодых избирателей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BDE7D5-AA8F-74D9-18A2-DBEB7F195FD8}"/>
              </a:ext>
            </a:extLst>
          </p:cNvPr>
          <p:cNvSpPr txBox="1"/>
          <p:nvPr/>
        </p:nvSpPr>
        <p:spPr>
          <a:xfrm>
            <a:off x="254665" y="1021624"/>
            <a:ext cx="505934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Студенты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Купаловского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 университета стали участниками двухдневного Форума молодых избирателей, который проходит в Минске.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Программа Форума предполагает посещение Совета Республики, Палаты представителей Национального собрания, Центральной избирательной комиссии, встречи с депутатами Парламента, а также участие будущих избирателей в шоу-программе «Беларусь будущего! Выбираем вместе».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Обсудить главное событие года молодежь сможет сегодня, во 2-й день форума. С будущими избирателями встретятся Председатель ЦИК Беларуси Игорь Карпенко и Министр образования Андрей Иванец.</a:t>
            </a:r>
          </a:p>
        </p:txBody>
      </p:sp>
      <p:pic>
        <p:nvPicPr>
          <p:cNvPr id="18434" name="Picture 2" descr="photo 5321456079244220908 y">
            <a:extLst>
              <a:ext uri="{FF2B5EF4-FFF2-40B4-BE49-F238E27FC236}">
                <a16:creationId xmlns:a16="http://schemas.microsoft.com/office/drawing/2014/main" id="{268C4C97-FE6F-BC1F-51AE-EADB58FEE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069" y="1086403"/>
            <a:ext cx="3218430" cy="22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photo 5321456079244220907 y">
            <a:extLst>
              <a:ext uri="{FF2B5EF4-FFF2-40B4-BE49-F238E27FC236}">
                <a16:creationId xmlns:a16="http://schemas.microsoft.com/office/drawing/2014/main" id="{1E0AC426-491C-D510-F47D-7D6CC131A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426" y="3481886"/>
            <a:ext cx="3225073" cy="211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9EE6DF-DE75-1BC1-8EDC-D31319888AA2}"/>
              </a:ext>
            </a:extLst>
          </p:cNvPr>
          <p:cNvSpPr txBox="1"/>
          <p:nvPr/>
        </p:nvSpPr>
        <p:spPr>
          <a:xfrm>
            <a:off x="104876" y="6330543"/>
            <a:ext cx="94108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9"/>
              </a:rPr>
              <a:t>https://www.grsu.by/component/k2/item/48931-belarus-budushchego-vybiraem-vmeste-kupalovtsy-prinimayut-uchastie-v-forume-molodykh-izbiratelej.html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1393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CA5E8-A530-AEEA-D8C0-78905A8CC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EF8F413-7F28-99C9-6C5B-51431B114AE5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BAEFD82-0029-ACD6-0098-29C93589B8E7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DCDED843-49DA-A64C-7249-D98CB1A99C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AE862071-C87A-D4CA-5167-3114C11E6290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96FD395A-C521-0996-0A72-CFDBCA555B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D56B6BF-E1DE-C2C7-4319-5E81C94DBF6A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E0FF4F7B-C323-76AE-E4DC-CF49759DE39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8C047EC5-3681-9CE8-C4DA-65C739078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360C1C87-2926-F598-B35F-DC4E9DECE340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870F04CD-E7CC-5672-A7C4-6BA1295815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3689DAD-DF72-DF26-DED0-8B49B47DB271}"/>
              </a:ext>
            </a:extLst>
          </p:cNvPr>
          <p:cNvSpPr txBox="1"/>
          <p:nvPr/>
        </p:nvSpPr>
        <p:spPr>
          <a:xfrm>
            <a:off x="649556" y="157286"/>
            <a:ext cx="67099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Первое заседание Клуба молодых избирателей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03B788-153E-8B18-44D4-2E29AD150747}"/>
              </a:ext>
            </a:extLst>
          </p:cNvPr>
          <p:cNvSpPr txBox="1"/>
          <p:nvPr/>
        </p:nvSpPr>
        <p:spPr>
          <a:xfrm>
            <a:off x="51408" y="957317"/>
            <a:ext cx="904118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Клуб создан в целях обучения и вовлечения молодежи в политическую жизнь страны, развития у молодых людей гражданской ответственности, активного избирательного права и формированию осознанного подхода к участию в выборах. В ходе общения студенты и работающая молодежь делится мнением, учатся аргументированно высказывать мнение.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В рамках первого заседания участники поговорили о работе Клуба молодых избирателей ГрГУ имени Янки Купалы. Обсудили электоральную культуру белорусской молодежи и особенности электоральной кампании – 2024, а также обратились к истории парламентских выборов в Республике Беларусь. </a:t>
            </a:r>
          </a:p>
        </p:txBody>
      </p:sp>
      <p:pic>
        <p:nvPicPr>
          <p:cNvPr id="4098" name="Picture 2" descr="IMG 6272">
            <a:extLst>
              <a:ext uri="{FF2B5EF4-FFF2-40B4-BE49-F238E27FC236}">
                <a16:creationId xmlns:a16="http://schemas.microsoft.com/office/drawing/2014/main" id="{597D42A8-1BAC-FEE8-902A-166E216D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2" y="3079426"/>
            <a:ext cx="3978672" cy="265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G_6282">
            <a:extLst>
              <a:ext uri="{FF2B5EF4-FFF2-40B4-BE49-F238E27FC236}">
                <a16:creationId xmlns:a16="http://schemas.microsoft.com/office/drawing/2014/main" id="{0010414A-391F-0DF6-27AF-9946F34B9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745" y="3086648"/>
            <a:ext cx="3978671" cy="265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5AADCF-90E0-1BAD-6277-FC22E89649C7}"/>
              </a:ext>
            </a:extLst>
          </p:cNvPr>
          <p:cNvSpPr txBox="1"/>
          <p:nvPr/>
        </p:nvSpPr>
        <p:spPr>
          <a:xfrm>
            <a:off x="244772" y="6343672"/>
            <a:ext cx="90142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9"/>
              </a:rPr>
              <a:t>https://www.grsu.by/component/k2/item/49077-v-kupalovskom-universitete-sostoyalos-pervoe-zasedanie-kluba-molodykh-izbiratelej.html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4567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BB236-7642-A723-33DF-370762176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1BA7183-B19A-578A-5804-54936D66740A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CABB2DD-D571-6DF8-C5AF-A08650D68153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43519DF5-DA35-1ED5-598C-6ACF3F5023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B5950F98-700B-C0F6-69B7-B1037DA61D01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6CF910E7-A6D8-479A-165C-1B283E2068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9AD12A-C97A-997B-A41E-E6992044896E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A7F68E6E-A3FE-5116-497A-96224AD7F7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6065E9CE-D86B-204D-AA42-84CE5CCB0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EEE97B03-632E-395B-1E9A-F1509813ACD9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A6B77A1F-38FA-B82C-CDDD-1315CB02C2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078DAEC-21A1-BDD0-C9FE-62E0B13C5CF7}"/>
              </a:ext>
            </a:extLst>
          </p:cNvPr>
          <p:cNvSpPr txBox="1"/>
          <p:nvPr/>
        </p:nvSpPr>
        <p:spPr>
          <a:xfrm>
            <a:off x="330083" y="-13010"/>
            <a:ext cx="68540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Ректор ГрГУ имени Янки Купалы избрана Председателем комиссии по социальной политике и делам молодежи Гродненского областного Совета депутатов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FB47B3-BADA-C1F6-9343-56688656324E}"/>
              </a:ext>
            </a:extLst>
          </p:cNvPr>
          <p:cNvSpPr txBox="1"/>
          <p:nvPr/>
        </p:nvSpPr>
        <p:spPr>
          <a:xfrm>
            <a:off x="0" y="880115"/>
            <a:ext cx="89393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800" b="0" i="0" dirty="0">
                <a:solidFill>
                  <a:srgbClr val="333333"/>
                </a:solidFill>
                <a:effectLst/>
                <a:latin typeface="pt_sans_caption"/>
              </a:rPr>
              <a:t>27 февраля состоялось заседание областной избирательной комиссии, которая, рассмотрев протоколы о результатах выборов, зарегистрировала 60 депутатов Гродненского областного Совета депутатов 29-го созыва. Председателем Гродненского областного Совета депутатов избрана Елена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pt_sans_caption"/>
              </a:rPr>
              <a:t>Пасюта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pt_sans_caption"/>
              </a:rPr>
              <a:t>.</a:t>
            </a:r>
          </a:p>
          <a:p>
            <a:pPr indent="450215" algn="just">
              <a:buNone/>
            </a:pPr>
            <a:r>
              <a:rPr lang="ru-RU" sz="1800" b="0" i="0" dirty="0">
                <a:solidFill>
                  <a:srgbClr val="333333"/>
                </a:solidFill>
                <a:effectLst/>
                <a:latin typeface="pt_sans_caption"/>
              </a:rPr>
              <a:t>Ректор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pt_sans_caption"/>
              </a:rPr>
              <a:t>Купаловского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pt_sans_caption"/>
              </a:rPr>
              <a:t> университета избрана Председателем комиссии по социальной политике и делам молодежи Гродненского областного Совета депутатов уже во второй раз. </a:t>
            </a:r>
          </a:p>
        </p:txBody>
      </p:sp>
      <p:pic>
        <p:nvPicPr>
          <p:cNvPr id="29698" name="Picture 2" descr="photo 2024 03 04 16 44 38">
            <a:extLst>
              <a:ext uri="{FF2B5EF4-FFF2-40B4-BE49-F238E27FC236}">
                <a16:creationId xmlns:a16="http://schemas.microsoft.com/office/drawing/2014/main" id="{B6FB3166-770A-A634-EDC2-A11F7A92C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03" y="2938640"/>
            <a:ext cx="4572001" cy="30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9849D5-5E95-65E7-DEF2-6B6AE7F9726F}"/>
              </a:ext>
            </a:extLst>
          </p:cNvPr>
          <p:cNvSpPr txBox="1"/>
          <p:nvPr/>
        </p:nvSpPr>
        <p:spPr>
          <a:xfrm>
            <a:off x="0" y="6232251"/>
            <a:ext cx="93022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8"/>
              </a:rPr>
              <a:t>https://www.grsu.by/component/k2/item/49286-rektor-grgu-imeni-yanki-kupaly-izbrana-predsedatelem-komissii-po-sotsialnoj-politike-i-delam-molodezhi-grodnenskogo-oblastnogo-soveta-deputatov.html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2281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8A1E3-273E-F924-F446-88EE92436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36C0517-D718-810A-9E5D-D53D3AC8E059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ED13C0B1-A466-8882-5064-F37CC524A9EA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AC7EFDA3-A355-C4E9-CE1E-25A73C09B7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CC38D80B-6A36-1D20-D616-BDB363B5EDE1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BA2F5006-D5C3-62C3-5161-D9225EE360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354C3D-A42A-CCF2-C983-D963C461A316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14F8C9EC-7552-DACA-383B-723618DE8F8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38934591-7D47-8FAC-ED0E-7E5F67E0D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6AF8B2AE-6931-20C8-067B-8731B941051B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142A15D7-2A8A-270B-E641-AECC28CD79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10F2D7C-736E-C393-D025-52747B10E5DD}"/>
              </a:ext>
            </a:extLst>
          </p:cNvPr>
          <p:cNvSpPr txBox="1"/>
          <p:nvPr/>
        </p:nvSpPr>
        <p:spPr>
          <a:xfrm>
            <a:off x="177050" y="3872"/>
            <a:ext cx="7259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pt_sans_bold"/>
              </a:rPr>
              <a:t>XXVI Международная научно-практическая конференция «Актуальные проблемы развития правовых институтов в контексте глобальных вызовов»</a:t>
            </a:r>
            <a:endParaRPr lang="ru-RU" sz="1800" b="1" i="0" dirty="0">
              <a:solidFill>
                <a:schemeClr val="bg1"/>
              </a:solidFill>
              <a:effectLst/>
              <a:latin typeface="pt_sans_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BF415-70B7-BAD2-BD57-256D539B4565}"/>
              </a:ext>
            </a:extLst>
          </p:cNvPr>
          <p:cNvSpPr txBox="1"/>
          <p:nvPr/>
        </p:nvSpPr>
        <p:spPr>
          <a:xfrm>
            <a:off x="47571" y="927202"/>
            <a:ext cx="6051299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В рамках конференции состоялись пленарное заседание, работа в секциях по различным направлениям права. Ученые представили свои исследования, обсудили актуальные темы и нашли новые пути решения сложных проблем.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На конференции были представлены доклады по широкому спектру тематик: современные вызовы в правовой системе в условиях глобализации; инновации в области правовых институтов и практики; этика и право: взаимосвязь и влияние; цифровизация и право: проблемы и перспективы; международное право и глобальные вызовы безопасности. Это лишь небольшой список тем, которые были рассмотрены на конференции. Каждый докладчик внес свой уникальный вклад, представив исследования и анализ в различных областях права. Все презентации были интересны и актуальны, отражали разнообразие подходов к решению современных юридических проблем.</a:t>
            </a:r>
          </a:p>
        </p:txBody>
      </p:sp>
      <p:pic>
        <p:nvPicPr>
          <p:cNvPr id="31746" name="Picture 2" descr="IMG 9603">
            <a:extLst>
              <a:ext uri="{FF2B5EF4-FFF2-40B4-BE49-F238E27FC236}">
                <a16:creationId xmlns:a16="http://schemas.microsoft.com/office/drawing/2014/main" id="{6A258D7B-A766-1E5A-14F6-19AEF37A3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27202"/>
            <a:ext cx="2736753" cy="182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IMG_9595">
            <a:extLst>
              <a:ext uri="{FF2B5EF4-FFF2-40B4-BE49-F238E27FC236}">
                <a16:creationId xmlns:a16="http://schemas.microsoft.com/office/drawing/2014/main" id="{209F4853-3AF0-9A91-5306-5ECCEC7F1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82546"/>
            <a:ext cx="2736754" cy="182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IMG_9615">
            <a:extLst>
              <a:ext uri="{FF2B5EF4-FFF2-40B4-BE49-F238E27FC236}">
                <a16:creationId xmlns:a16="http://schemas.microsoft.com/office/drawing/2014/main" id="{8147CB63-E663-7051-2862-FC63DE55F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4643605"/>
            <a:ext cx="2736754" cy="182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92215F-7EAF-6DD2-7D20-511AFF21B06D}"/>
              </a:ext>
            </a:extLst>
          </p:cNvPr>
          <p:cNvSpPr txBox="1"/>
          <p:nvPr/>
        </p:nvSpPr>
        <p:spPr>
          <a:xfrm>
            <a:off x="35045" y="6383484"/>
            <a:ext cx="96723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10"/>
              </a:rPr>
              <a:t>https://www.grsu.by/component/k2/item/49339-sovremennye-vyzovy-pravovoj-nauki-v-grgu-imeni-yanki-kupaly-prokhodit-nauchnaya-konferentsiya.html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51153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9061</TotalTime>
  <Words>3379</Words>
  <Application>Microsoft Office PowerPoint</Application>
  <PresentationFormat>Экран (4:3)</PresentationFormat>
  <Paragraphs>180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Comic Sans MS</vt:lpstr>
      <vt:lpstr>Impact</vt:lpstr>
      <vt:lpstr>pt_sans_bold</vt:lpstr>
      <vt:lpstr>pt_sans_caption</vt:lpstr>
      <vt:lpstr>Segoe UI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устойчивого развития</dc:title>
  <dc:creator>Лисовская Анастасия Казимировна</dc:creator>
  <cp:lastModifiedBy>Лисовская АНАСТАСИЯ КАЗИМИРОВНА</cp:lastModifiedBy>
  <cp:revision>762</cp:revision>
  <cp:lastPrinted>2022-08-31T19:27:54Z</cp:lastPrinted>
  <dcterms:created xsi:type="dcterms:W3CDTF">2022-08-29T06:47:08Z</dcterms:created>
  <dcterms:modified xsi:type="dcterms:W3CDTF">2026-04-14T06:50:33Z</dcterms:modified>
</cp:coreProperties>
</file>