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88" r:id="rId3"/>
    <p:sldId id="427" r:id="rId4"/>
    <p:sldId id="437" r:id="rId5"/>
    <p:sldId id="442" r:id="rId6"/>
    <p:sldId id="453" r:id="rId7"/>
    <p:sldId id="482" r:id="rId8"/>
    <p:sldId id="492" r:id="rId9"/>
    <p:sldId id="495" r:id="rId10"/>
    <p:sldId id="488" r:id="rId11"/>
    <p:sldId id="514" r:id="rId12"/>
    <p:sldId id="532" r:id="rId13"/>
    <p:sldId id="540" r:id="rId14"/>
    <p:sldId id="542" r:id="rId15"/>
    <p:sldId id="556" r:id="rId16"/>
    <p:sldId id="559" r:id="rId17"/>
    <p:sldId id="562" r:id="rId18"/>
    <p:sldId id="566" r:id="rId19"/>
    <p:sldId id="575" r:id="rId20"/>
    <p:sldId id="576" r:id="rId21"/>
    <p:sldId id="582" r:id="rId22"/>
    <p:sldId id="597" r:id="rId23"/>
    <p:sldId id="619" r:id="rId24"/>
    <p:sldId id="622" r:id="rId25"/>
    <p:sldId id="617" r:id="rId26"/>
    <p:sldId id="688" r:id="rId27"/>
    <p:sldId id="692" r:id="rId28"/>
    <p:sldId id="699" r:id="rId29"/>
    <p:sldId id="702" r:id="rId30"/>
    <p:sldId id="712" r:id="rId31"/>
    <p:sldId id="733" r:id="rId32"/>
    <p:sldId id="747" r:id="rId33"/>
    <p:sldId id="748" r:id="rId34"/>
    <p:sldId id="786" r:id="rId35"/>
    <p:sldId id="359" r:id="rId36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8" autoAdjust="0"/>
  </p:normalViewPr>
  <p:slideViewPr>
    <p:cSldViewPr>
      <p:cViewPr varScale="1">
        <p:scale>
          <a:sx n="98" d="100"/>
          <a:sy n="98" d="100"/>
        </p:scale>
        <p:origin x="1896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15CAB-FC52-79BA-858F-C2C916B72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D2BB6F-D944-646A-2F62-0F7FFC29C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FAC915-A4F0-9D48-7034-4E6460500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D9E6C0-D065-5134-5466-98CD4A3D0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10F3-9AE1-628D-5A50-50202C040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7B96BA-E134-2937-E36C-C8DB23495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BC57F3-2B94-2982-EBDE-90D89EDC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B1AB48-3EE8-03B8-5DDF-CFF4EDB0F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9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45055-C602-CFAA-680E-DC90E376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8D5E7BD-74CB-089A-3AFF-0611EAF7C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4289E3-8C0B-55AD-4471-2620F2A8A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E8A33D-9640-830C-0EA9-FC372030F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2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09692-6F89-2AD2-CB06-A3297A83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7196F5E-C174-5130-1DD2-F6B926745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D8043EF-FCF4-C0D1-6A3B-A8905A7AA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28BBB5-9787-CB26-3E30-155A24CB93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90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9B2B-07C5-7510-2C91-6EABCD61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94B9DED-0C84-9109-FF51-87AC2C361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C00A8EB-EA9C-7EFE-1844-4FE5BE10F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FCC63C-D908-9927-8950-F86864E4F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7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B2DB1-77F4-D463-1C99-20B71EC6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027266-DF36-B5F5-75D6-483F5261D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A28375-52B2-AB90-B690-552496CC8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C69332-FD5E-3A52-2A5C-935090AC3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078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B7218-25F3-B169-9DE8-DE01E4398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90472E-A500-AC37-3B4F-D5DF99FD5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656CE3-1388-8E25-2110-42173B9DE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2263BF-0AC0-A2E6-5D99-09B3AA312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2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FAB7D-2131-F7DC-968F-F6EA7AB0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335EF83-98B8-68D5-54EC-00CF15A87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582AFC-7F33-7C6C-5137-8DE75DF70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7B5A4B-3432-A81E-61A8-FD303F5E1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4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24B18-A72A-9D5C-0FCF-7F1C7F4EC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AB6527-8359-9FAB-97E7-70272D0F6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A9A5FB-9EB2-360E-5F3F-DC32E53FC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EE3FCB-9375-8E7E-AFD8-BC9D00A1B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91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26BCA-82C9-146D-3953-835A777E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A05F30-B319-0643-4946-4EAF30D2C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6C1762-DD2E-53A7-CC41-CED353872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5AB824-6669-5E69-626B-A27AC4BA9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4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03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9FA8-B56D-F75C-2400-CC2D1D255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4AB7B3-51DD-D45D-4878-0A7ABCE7F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1F9C74-8EED-810A-7694-4ACC9AE2D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EFA255-707A-3686-2654-AA2D5ECDA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34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525E8-A4DA-E933-1E67-184ACC33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3A513FB-8111-9D5A-FD22-8841A4E60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55E53AF-D7D4-A5D5-4AB1-869171D8F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B6EFE1-6B1C-A2A3-F027-1BE6CE8315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4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585A-8C8B-65A5-700A-7CD37698E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C147C87-42F7-5FED-18DC-7A21BE4EB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CD4A6C-3400-20BC-E281-10299D896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F37288-4ECD-6F02-9C0D-0681CCF32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81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4EC78-A946-2BFF-F3D1-C96BAE56C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D7A89BF-993A-3B81-2997-2E4C12FD6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7A422BD-6A1F-103A-5C92-79DD68AAC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2A5A2-2487-60C2-4FC7-83B116239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69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B308-AB94-460F-4C40-CF35B5F0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CA6CE79-953F-52A3-F643-7EF564C7E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305D66-65B6-9C29-E106-839377861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19306E-18A9-1664-AEE0-69D933ED3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018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D7EF-9057-DC1F-BD8A-25D10F3A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62C90A3-74F5-0BD6-B09E-CCF913F39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2973D74-42D9-896D-4CD1-85E88EBA1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25F985-D069-51F5-EB0F-4C6C4FC11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78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1C15A-0258-EB5A-6C1B-4FCD85E3F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E9EB7DC-0EF2-23EB-81F1-D1E9A765B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583FB8-3CB1-FDF8-9085-EE55F46F0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66B0B-E260-A7E0-39E4-569B3D07E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18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36CED-1068-DC92-1F71-CB9E6ACB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E4F0DDC-9474-B080-A184-3DB6CD40D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74230BB-5010-DCB0-E61F-0A1BFD559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3290A2-36A5-64A1-0594-4AC2674C1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2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D849E-7954-18F8-9685-85EE6737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292FE4-6E0F-CF6F-0E78-8BF6F6403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47CDA62-F4F5-3E3C-137E-306E0607E5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DE6D56-CDF1-8DE1-C6DA-55323E06D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84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6D20-07A3-503E-FAA6-AE9E798F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5ADBB0-0D43-796D-9BEF-6DBF424C9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2997B2-6331-A93A-09BF-213FB0A28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63B441-0B92-EBB2-2580-D283C0E9E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0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9F6FD-7682-A28E-132D-95D1FEC8F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C9A7ED7-B2FD-23E9-3DBF-6C70E199B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6F2F7E-47B6-29A6-8994-0767DF56B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13020A-7C34-A90B-B74A-1C7E21DA2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6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7DE7B-3AFA-3617-E1AE-BDEFA59E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E6C463-52DF-B19B-75E7-6864E1079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80277D1-A4EE-1E60-DB25-EC549629E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B2C02A-7DF9-FB9F-DD13-14EEFDB8F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08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D7463-D226-B11A-0B30-7BB80B4A9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4E18F1-8D03-7261-8C12-1F157020F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29EF53E-003C-9736-2E22-D7A1FC208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C7A368-17F6-A7C8-B2D6-ED935CC5C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20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F22F7-D6FB-B3A2-759F-08C0286F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72B389C-A751-AA5D-AFA5-4E468F7EE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29776C-E062-2433-EB09-A9A0E0347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8E97DC-1D65-77D8-7D24-D58868EA7D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32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B803-B7F5-9F37-EC15-4BA35AF3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D9C2BDF-A7A7-4CDB-0E46-0535F775A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C811408-70FC-C80C-6A68-8C5376BD8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0AD5B0-80B3-B1C4-3283-2CBB4E013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767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137A2-1786-922A-EF01-16F5A8CE4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6B155A-9E9C-6055-EFE1-0EB7D58C7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4B4AF7-B8D1-9324-0DD4-BE1CB6952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61796E-8CDC-BD40-4EFE-D6E036A03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43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6FA2F-221B-C888-42AA-4B4DB3ADF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6F5A391-6722-C12B-2C6E-FBB38B74C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A6F244-E065-5623-A3F0-6576E024A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D7F1CD-1AEE-D6A5-E854-B971AD803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0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8B162-03C7-A4D7-2081-EC4BE26B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B3500DB-5E20-94E2-10BE-E6413D2AF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1AF7B9B-E73C-27BA-6D93-7EE6300BD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7F0F1E-A3B9-3BD0-A4B3-9A4613F32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2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C51A7-02EE-CBBF-D506-D03DE992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B6FDAF-1A69-E068-1265-E366B31BD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BFFA4C-821F-0123-075C-171FBADB6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0627D9-836D-1AFE-095E-B401A252D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9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B208F-33F6-1EC3-85FD-685D4BD0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8B324C-328E-C71D-58D0-48A652466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54B3AA4-746E-575D-22E2-E1257C54A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C73DBB-8DD6-A980-E50B-776C24587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6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7F54-686B-6218-143F-170074E4F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2C63EF1-23C9-8AFA-E270-0ED97491B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863EF1-6C5E-17C2-6D15-7A9585F41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7EC98A-689C-82AE-21D2-FCD14656A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9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B9EC8-3C1D-6DE2-1FE9-AFB6B7DF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5C4500-55D0-C03D-0796-BA80D9A5A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9AF835-94E5-57F2-C9A3-F279F214D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D77D30-00FF-5D5A-4FE9-994EAC0D0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3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609-v-kupalovskom-universitete-sostoyalas-vstrecha-s-partnerami-iz-knr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753-v-grgu-imeni-yanki-kupaly-prinyali-gostej-iz-respubliki-uzbekistan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043-delegatsiya-grgu-imeni-yanki-kupaly-poseshchaet-uchebnye-zavedeniya-kitaya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172-itogi-belorussko-uzbekskogo-foruma-professionalnogo-obrazovaniya-dlya-grgu-imeni-yanki-kupaly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190-kupalovskij-universitet-i-karshinskij-gosudarstvennyj-universitet-naladili-sotrudnichestvo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354-rektor-kupalovskogo-universiteta-prinimaet-uchastie-v-zasedanii-ekspertno-konsultativnogo-rossijsko-belorusskogo-soveta-po-istorii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362-dekan-fakulteta-matematiki-i-informatiki-s-rabochim-vizitom-posetil-karshinskij-gosudarstvennyj-universitet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412-v-grgu-imeni-yanki-kupaly-sostoyalos-podpisanie-dogovora-o-mezhdunarodnom-sotrudnichestve-s-sychuanskim-professionalno-tekhnicheskim-kolledzhem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8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455-kupalovskij-universitet-podpisal-soglashenie-o-sotrudnichestve-s-tsindaoskim-vysshim-kolledzhem-doshkolnogo-obrazovaniya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526-fakultet-psikhologii-grgu-imeni-yanki-kupaly-podelilsya-znaniyami-s-kazanskim-innovatsionnym-universitetom-imeni-v-g-timiryasova-v-ramkakh-vesennej-shkol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48703-vizit-delegatsii-iz-kitaya-grgu-imeni-yanki-kupaly-ukreplyaet-svyazi-s-aziatskimi-partnerami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528-v-kupalovskom-universitete-sostoyalas-vstrecha-s-zamestitelem-predsedatelya-pravitelstva-altajskogo-kraya-rukovoditelem-administratsii-gubernatora-i-pravitelstva-altajskogo-kraya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4.jpe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551-po-itogam-peregovorov-v-ulan-batore-sostoyalas-tseremoniya-podpisaniya-ofitsialnykh-dokumentov-v-ramkakh-vizita-beloruskoj-delegatsii-v-mongoliyu.html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547-rektor-grgu-imeni-yanki-kupaly-irina-kiturko-v-mongolii-obmen-opytom-i-sotrudnichestvo-v-obrazovanii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716-kupalovskij-universitet-razvivaet-sotrudnichestvo-s-inzhenerno-tekhnologicheskim-universitetom-turkmenistana-imeni-oguz-khana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8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901-rektor-kupalovskogo-universiteta-irina-kiturko-prinimaet-uchastie-v-forume-rektorov-vedushchikh-universitetov-belarusi-i-kitaya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8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1011-grgu-imeni-yanik-kupaly-i-tashkentskij-khimiko-tekhnologicheskij-institut-podpisali-soglashenie-o-sovmestnykh-obrazovatelnykh-programmakh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1177-v-grgu-imeni-yanki-kupaly-sostoyalos-podpisanie-mezhdunarodnogo-dogovora-o-sotrudnichestv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182-novyj-etap-razvitiya-kupalovskij-universitet-i-altajskij-pedagogicheskij-universitet-zaklyuchili-strategicheskoe-soglashenie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8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278-obrazovatelnye-programmy-kupalovskogo-universiteta-predstavili-na-natsionalnoj-vystavke-yarmarke-v-turkmenistane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52387-rektor-kupalovskogo-universiteta-prinimaet-uchastie-v-forume-rektorov-universitetov-stran-briks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69.jpeg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377-rektor-grgu-imeni-yanki-kupaly-irina-kiturko-podpisala-ryad-dokumentov-na-forume-rektorov-universitetov-rossii-brazilii-i-belarusi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418-grgu-imeni-yanki-kupaly-zaklyuchil-dogovor-o-sotrudnichestve-s-lanchzhouskim-sovremennym-professionalnym-kolledzhem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hyperlink" Target="https://www.grsu.by/component/k2/item/48857-delovaya-vstrecha-s-predstavitelyami-diplomaticheskogo-alyansa-ekonomicheskikh-sovetnikov-v-kitae-i-direktorom-tsentra-mezhdunarodnykh-svyazej-ministerstva-obrazovaniya-respubliki-belaru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jpe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2546-grgu-imeni-yanki-kupaly-zaklyuchil-dogovor-o-sotrudnichestve-s-assotsiatsiej-yunesko-provintsii-gansu.html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514-v-grgu-imeni-yanki-kupaly-prokhodit-priem-predstavitelej-assotsiatsii-yunesko-provintsii-gansu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812-studenty-grgu-imeni-yanki-kupaly-laureaty-premii-posla-kitajskoj-narodnoj-respubliki-v-respublike-belarus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3092-perspektivy-sotrudnichestva-delegatsiya-namanganskogo-gosudarstvennogo-pedagogicheskogo-instituta-posetila-grgu-imeni-yanki-kupal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3099-novye-gorizonty-sotrudnichestva-delegatsiya-iz-turkmenistana-v-kupalovskom-universitet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3502-v-grgu-imeni-yanki-kupaly-proshla-onlajn-vstrecha-s-predstavitelyami-gannanskogo-pedagogicheskogo-universiteta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5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948-kupalovtsy-posetili-s-rabochim-vizitom-tashkentskij-gosudarstvennyj-yuridicheskij-universitet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48999-grgu-imeni-yanki-kupaly-rasshiryaet-granitsy-sotrudnichestva-s-universitetami-respubliki-uzbekistan.html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965-grgu-imeni-yanki-kupaly-podpisal-dogovor-o-sotrudnichestve-s-urgenchskim-innovatsionnym-universitetom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140-ukreplenie-partnerskikh-otnoshenij-zimbabvijsko-belorusskij-biznes-forum-v-kharare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361-v-kupalovskom-universitete-sostoyalos-podpisanie-dogovora-s-partnerom-iz-kitaya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479-v-grgu-imeni-yanki-kupaly-proshla-onlajn-vstrecha-s-predstavitelyami-ukhanskogo-universiteta-tekhnologij-i-biznesa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491-priem-delegatsii-kitajskoj-torgovo-promyshlennoj-assotsiatsii-khenan-v-grgu-imeni-yanki-kupal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28" y="4904293"/>
            <a:ext cx="6120680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17: Укрепление средств осуществления и активизация работы в рамках Глобального партнерства в интересах устойчивого развития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64288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9A49-D401-8171-25D3-DFD086D5E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342D555-DE28-9A81-C233-D2270CC0BA0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9DA7BDD-960D-3C2D-F6E2-736E66486D9A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3C5006D7-3494-E91D-7E51-33F8D11C74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585F489-AEC2-90D2-F807-8A597C01097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76848DF-4BAC-4C30-64F3-805C4CFBE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BB20FB-F5E1-E654-E383-F228E37CC863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BCF5675-3344-6FC0-7EDC-B4DB965677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CC1052E-2269-B3C8-000C-052EE5F83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CCA94FD-63EC-882C-156A-64473C35E37F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741BF04-15B0-0F5C-D8D2-B424BA07D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10CC2C-1741-72D7-8FB7-C288CF9702E6}"/>
              </a:ext>
            </a:extLst>
          </p:cNvPr>
          <p:cNvSpPr txBox="1"/>
          <p:nvPr/>
        </p:nvSpPr>
        <p:spPr>
          <a:xfrm>
            <a:off x="827584" y="125489"/>
            <a:ext cx="6565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Встреча с партнерами из КНР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0B2AA-E626-D9F9-DF5E-ACB8D1AFBC1D}"/>
              </a:ext>
            </a:extLst>
          </p:cNvPr>
          <p:cNvSpPr txBox="1"/>
          <p:nvPr/>
        </p:nvSpPr>
        <p:spPr>
          <a:xfrm>
            <a:off x="108512" y="938363"/>
            <a:ext cx="5399592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Во встрече приняли участие представители Университета Кайли и Научно-образовательного центра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Яотянь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. С обеими учреждениями ранее Гродненский государственный университет заключил соглашения о сотрудничестве.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Подписание договора о международном сотрудничестве с Университетом Кайли состоялось во время онлайн-встречи в ноябре прошлого года. Стороны были заинтересованы в совместной работе и, как отметила тогда ректор Ирина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университет Кайли и ГрГУ имени Янки Купалы очень похожи и точно сработаются. Стороны обсудили векторы сотрудничества и нашли новые точки соприкосновения. Договор был подписан с целью активизации взаимодействия, он поспособствует научному, образовательному и экспертному сотрудничеству между университетами-партнерами.</a:t>
            </a:r>
          </a:p>
          <a:p>
            <a:pPr indent="450215" algn="just">
              <a:buNone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Сотрудничество с Научно-образовательным центром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Яотянь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 в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Купаловском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университете идет уже давно. Центр объединяет две культуры – белорусскую и китайскую. Главная его цель: содействие сотрудничеству Республики Беларусь и Китайской Народной Республики, продвижение образовательных возможностей университетов двух стран.</a:t>
            </a:r>
          </a:p>
        </p:txBody>
      </p:sp>
      <p:pic>
        <p:nvPicPr>
          <p:cNvPr id="47106" name="Picture 2" descr="IMG 6284 2">
            <a:extLst>
              <a:ext uri="{FF2B5EF4-FFF2-40B4-BE49-F238E27FC236}">
                <a16:creationId xmlns:a16="http://schemas.microsoft.com/office/drawing/2014/main" id="{483E70DC-FE22-FEF6-53E1-2D8591B1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45" y="1032652"/>
            <a:ext cx="3492443" cy="23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IMG_6175-2">
            <a:extLst>
              <a:ext uri="{FF2B5EF4-FFF2-40B4-BE49-F238E27FC236}">
                <a16:creationId xmlns:a16="http://schemas.microsoft.com/office/drawing/2014/main" id="{938D7AF7-DC64-3C21-2B30-8A28D9A9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56" y="3451657"/>
            <a:ext cx="3484632" cy="23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DD726-9E77-4915-68D6-5F12F1EB99C6}"/>
              </a:ext>
            </a:extLst>
          </p:cNvPr>
          <p:cNvSpPr txBox="1"/>
          <p:nvPr/>
        </p:nvSpPr>
        <p:spPr>
          <a:xfrm>
            <a:off x="253499" y="6230538"/>
            <a:ext cx="8726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https://www.grsu.by/component/k2/item/49609-v-kupalovskom-universitete-sostoyalas-vstrecha-s-partnerami-iz-knr.html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232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F91BE-D039-1566-A435-D481EDFD6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14BC4B-BE38-ADE0-8B1B-6F93D6C9CFC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F059C3C-247D-89E1-186F-251CCB44BA0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EA149D04-D5FC-2DBD-7BBB-5FAF9E7616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1272E28-42B4-5A13-006A-051A55DD91E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3B58CBF-AA8B-32AE-2CF6-EE967EBC5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A878D4-7A35-4A55-2C3D-BDD258A7E85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32607A4-CA2E-37A0-96FD-3C2CD6A230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1193514-DD1B-7C2D-5AC0-D640FBA3D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22AD16D-41BC-86E2-902D-38C344C986B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06ECB0C-94DE-9BA3-FDA5-BE01C729F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4C7A52-13B0-D975-897A-DE3283C15554}"/>
              </a:ext>
            </a:extLst>
          </p:cNvPr>
          <p:cNvSpPr txBox="1"/>
          <p:nvPr/>
        </p:nvSpPr>
        <p:spPr>
          <a:xfrm>
            <a:off x="666598" y="98614"/>
            <a:ext cx="6277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 ГрГУ имени Янки Купалы приняли гостей из Республики Узбекистан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8DD27-B3C0-9EE7-435B-1C74F2606441}"/>
              </a:ext>
            </a:extLst>
          </p:cNvPr>
          <p:cNvSpPr txBox="1"/>
          <p:nvPr/>
        </p:nvSpPr>
        <p:spPr>
          <a:xfrm>
            <a:off x="139103" y="933866"/>
            <a:ext cx="569126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университете состоялся прием делегации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Ургенчского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инновационного университета (Республика Узбекистан). Представителями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УрИУ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стали ректор Ишмуратов Мадамин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Жумабаевич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и начальник отдела науки, инноваций и подготовки педагогических кадров Хусаинов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Джахонгир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Баходирович</a:t>
            </a:r>
            <a:r>
              <a:rPr lang="ru-RU" sz="160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начале 2024 года Гродненский государственный университет имени Янки Купалы заключил с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УрИУ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договор о сотрудничестве в образовательной и научной сфере. Подписание договора состоялось в рамках участия ректора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университета Ирины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в составе делегации Министерства образования Республики Беларусь в Республику Узбекистан.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встрече обсуждались перспективы сотрудничества, в том числе в области совместного проведения научных мероприятий. Также гости выразили интерес к подготовке студентов по специальностям «Экономика», «Психология», «История», «Начальное образование» и «Туризм и гостеприимство» в различных формах.</a:t>
            </a:r>
          </a:p>
        </p:txBody>
      </p:sp>
      <p:pic>
        <p:nvPicPr>
          <p:cNvPr id="6146" name="Picture 2" descr="IMG 7033">
            <a:extLst>
              <a:ext uri="{FF2B5EF4-FFF2-40B4-BE49-F238E27FC236}">
                <a16:creationId xmlns:a16="http://schemas.microsoft.com/office/drawing/2014/main" id="{05D867D1-C3BC-FC83-5E27-953AE888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84" y="1088359"/>
            <a:ext cx="3066104" cy="20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6988">
            <a:extLst>
              <a:ext uri="{FF2B5EF4-FFF2-40B4-BE49-F238E27FC236}">
                <a16:creationId xmlns:a16="http://schemas.microsoft.com/office/drawing/2014/main" id="{C4B3B81F-5C56-7B0B-15B0-C189AABD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84" y="3530070"/>
            <a:ext cx="3067703" cy="20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4210C-4E2A-3529-BB17-F71C29260DE1}"/>
              </a:ext>
            </a:extLst>
          </p:cNvPr>
          <p:cNvSpPr txBox="1"/>
          <p:nvPr/>
        </p:nvSpPr>
        <p:spPr>
          <a:xfrm>
            <a:off x="154080" y="6343432"/>
            <a:ext cx="8654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https://www.grsu.by/component/k2/item/49753-v-grgu-imeni-yanki-kupaly-prinyali-gostej-iz-respubliki-uzbekistan.html</a:t>
            </a:r>
            <a:r>
              <a:rPr lang="en-US" sz="1200" dirty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6671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B59BB-7BBE-471B-B840-EF3D91036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AB3A77-58D8-C972-88FA-66EC8706969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DD0DC2B-E26D-E691-75D0-7F6674B7310A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7CA1FD1-3098-DAD6-AB7E-B470F6D546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86E7ECF-069E-4184-A184-80455C4620E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BBDCF93-1C20-A3DC-C068-E839AFFA3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926F65-6B0F-D627-B19B-85FDA0401BE3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A94C8E18-7F83-7B48-FC77-31943BA696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0C72A2E-CD72-6029-CC56-377F4680E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CDC3928-ABD0-11BE-9E34-587002FCBBE5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5BDB9C1-B633-C0E2-93A2-FB46A62C9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EF5C92-0F3C-FEB2-B341-21A68085D479}"/>
              </a:ext>
            </a:extLst>
          </p:cNvPr>
          <p:cNvSpPr txBox="1"/>
          <p:nvPr/>
        </p:nvSpPr>
        <p:spPr>
          <a:xfrm>
            <a:off x="1132605" y="98614"/>
            <a:ext cx="5634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Делегация ГрГУ имени Янки Купалы посещает учебные заведения Китая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EB303-D8E6-197D-5BA1-387493DF8248}"/>
              </a:ext>
            </a:extLst>
          </p:cNvPr>
          <p:cNvSpPr txBox="1"/>
          <p:nvPr/>
        </p:nvSpPr>
        <p:spPr>
          <a:xfrm>
            <a:off x="88682" y="966979"/>
            <a:ext cx="552521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укрепления международных связей и развития академического сотрудничества, первый проректор Гродненского государственного университета имени Янки Купалы Александр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Каревский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совершил официальный визит 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Цзянсийский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институт иностранных языков и внешней торговли.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ходе своего пребывания в институте первый проректор провел ряд встреч с руководством учебного заведения, профессорско-преподавательским составом, а также студентами. Были обсуждены перспективы сотрудничества между учебными заведениями, а также возможности для обмена студентами и преподавателями.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Посещение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Цзянсийского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института иностранных языков и внешней торговли стало важным шагом на пути к углублению дружественных отношений между двумя университетами и способствует обогащению образовательной среды через обмен опытом и знаниями.</a:t>
            </a:r>
          </a:p>
        </p:txBody>
      </p:sp>
      <p:pic>
        <p:nvPicPr>
          <p:cNvPr id="28674" name="Picture 2" descr="IMG d83143803bdc55c692f8e46462fbe0e0 V">
            <a:extLst>
              <a:ext uri="{FF2B5EF4-FFF2-40B4-BE49-F238E27FC236}">
                <a16:creationId xmlns:a16="http://schemas.microsoft.com/office/drawing/2014/main" id="{87243531-677E-6874-FD10-A5C3A554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5" y="1078696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G-e9a996a66430baee30be3304755c06ca-V">
            <a:extLst>
              <a:ext uri="{FF2B5EF4-FFF2-40B4-BE49-F238E27FC236}">
                <a16:creationId xmlns:a16="http://schemas.microsoft.com/office/drawing/2014/main" id="{9C21F1F5-3DAD-CAB4-F573-C8F427B4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5" y="3611546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A4483-7FE2-AE19-476B-91E12BE6D48C}"/>
              </a:ext>
            </a:extLst>
          </p:cNvPr>
          <p:cNvSpPr txBox="1"/>
          <p:nvPr/>
        </p:nvSpPr>
        <p:spPr>
          <a:xfrm>
            <a:off x="112868" y="6156392"/>
            <a:ext cx="9522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https://www.grsu.by/component/k2/item/50043-delegatsiya-grgu-imeni-yanki-kupaly-poseshchaet-uchebnye-zavedeniya-kitaya.html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44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642BF-DEE2-77AF-47E1-5469990FE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157901-04BC-2B96-17AC-AF3C7C56B47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0A8B1BC-12BB-6D1F-D108-1438410C431F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1BAAE24C-4DD8-9F18-2D38-38A210C0ED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030A7F8-4177-468B-B6CE-34534CEDA2A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A52A168-8CDB-88BB-47A6-568371A5C5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3F7F17B-51FA-43E6-E8B1-74CE948F7D4F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0DC80F4-96D9-75D7-39F3-DE25D5FFCF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A09A9B4-677B-74ED-90F9-98D42CD6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A461C90B-27D7-C3DF-2216-729E5B2BE86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F0096DB-FE01-3A05-763D-046FB85A6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7D607B-D650-D5EC-8E04-B71D56DDB36C}"/>
              </a:ext>
            </a:extLst>
          </p:cNvPr>
          <p:cNvSpPr txBox="1"/>
          <p:nvPr/>
        </p:nvSpPr>
        <p:spPr>
          <a:xfrm>
            <a:off x="384668" y="98614"/>
            <a:ext cx="7001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Итоги белорусско-узбекского форума профессионального образования для ГрГУ имени Янки Купалы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7F5F3-D7BB-9E00-B375-0F2C9ABD0A37}"/>
              </a:ext>
            </a:extLst>
          </p:cNvPr>
          <p:cNvSpPr txBox="1"/>
          <p:nvPr/>
        </p:nvSpPr>
        <p:spPr>
          <a:xfrm>
            <a:off x="122944" y="921639"/>
            <a:ext cx="583999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 29 апреля по 1 мая в Минске состоялся Первый белорусско-узбекский форум профессионального образования. Главной целью мероприятия стало укрепление сотрудничества между двумя странами в области подготовки высококвалифицированных специалистов.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белорусскую столицу прибыла обширная делегация руководителей различного уровня системы образования Республики Узбекистан.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Особое внимание было уделено развитию сотрудничества в области подготовки специалистов в сфере информационных технологий, энергетики, сельского хозяйства и других приоритетных отраслях.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Одним из важнейших результатов форума стало подписание договоров и соглашений между рядом белорусских и узбекских учебных заведений. В частности, ректор Гродненского государственного университета имени Янки Купалы Ирина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подписала договоры о сотрудничестве с Национальным университетом Узбекистана имени Мирзо Улугбека,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Ургенчским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государственным университетом.</a:t>
            </a:r>
          </a:p>
        </p:txBody>
      </p:sp>
      <p:pic>
        <p:nvPicPr>
          <p:cNvPr id="38914" name="Picture 2" descr="photo 5301065807905808620 x">
            <a:extLst>
              <a:ext uri="{FF2B5EF4-FFF2-40B4-BE49-F238E27FC236}">
                <a16:creationId xmlns:a16="http://schemas.microsoft.com/office/drawing/2014/main" id="{D20677F2-402D-5AE8-589F-A13E97FD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83" y="1016527"/>
            <a:ext cx="2978771" cy="223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hoto_5298748269322688902_y">
            <a:extLst>
              <a:ext uri="{FF2B5EF4-FFF2-40B4-BE49-F238E27FC236}">
                <a16:creationId xmlns:a16="http://schemas.microsoft.com/office/drawing/2014/main" id="{E01421BD-0699-C53F-A17A-99DCBB50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91" y="3429000"/>
            <a:ext cx="2982965" cy="19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FE217-444B-79A1-A2B0-124299BC8283}"/>
              </a:ext>
            </a:extLst>
          </p:cNvPr>
          <p:cNvSpPr txBox="1"/>
          <p:nvPr/>
        </p:nvSpPr>
        <p:spPr>
          <a:xfrm>
            <a:off x="154080" y="6261562"/>
            <a:ext cx="99371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https://www.grsu.by/component/k2/item/50172-itogi-belorussko-uzbekskogo-foruma-professionalnogo-obrazovaniya-dlya-grgu-imeni-yanki-kupaly.html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04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5841-F6C8-BB29-544E-F1B9910C2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8AC02FA-63B2-4CEE-9407-E197982A1471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C5308A1-183B-51B0-1E7F-F64071039604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53EB1AD-F308-DABD-F730-E46B17AFD8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E88FDAE-973F-8BD2-1DC2-78B034697AD4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E3250C36-8247-82E6-2C14-ECFFA1E45C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FF5A84-7C57-CAEA-F391-DBD98F6CD4D4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45001CD-60C3-99FE-7923-CCBD3EC94C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7DA636A-71DB-1B83-CCF8-9F149ECA8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F00A2FA-0390-6A75-5C70-8AD63368829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DBE9CB6-48A7-1100-189A-A97293766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F01844-C6EE-9315-3FCB-9B363030C8FD}"/>
              </a:ext>
            </a:extLst>
          </p:cNvPr>
          <p:cNvSpPr txBox="1"/>
          <p:nvPr/>
        </p:nvSpPr>
        <p:spPr>
          <a:xfrm>
            <a:off x="318768" y="113840"/>
            <a:ext cx="7288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Купаловский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 и Каршинский государственный университет наладили сотрудничество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4486A-E577-5A46-8B9E-439DB9AFD453}"/>
              </a:ext>
            </a:extLst>
          </p:cNvPr>
          <p:cNvSpPr txBox="1"/>
          <p:nvPr/>
        </p:nvSpPr>
        <p:spPr>
          <a:xfrm>
            <a:off x="3328" y="887005"/>
            <a:ext cx="8991169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Гродненском государственном университете имени Янки Купалы состоялась встреча с делегацией Каршинского государственного университета из Республики Узбекистан во главе с ректором университета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Дилмуродом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 Набиевым.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ходе визита был подписан договор о сотрудничестве между двумя университетами. Договор предусматривает развитие академического и научного взаимодействия, обмен студентами и преподавателями, реализацию совместных образовательных и исследовательских проектов.</a:t>
            </a:r>
          </a:p>
        </p:txBody>
      </p:sp>
      <p:pic>
        <p:nvPicPr>
          <p:cNvPr id="40962" name="Picture 2" descr="IMG 8424">
            <a:extLst>
              <a:ext uri="{FF2B5EF4-FFF2-40B4-BE49-F238E27FC236}">
                <a16:creationId xmlns:a16="http://schemas.microsoft.com/office/drawing/2014/main" id="{DCE94010-E4DB-B3CD-4DDB-1A148F40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5" y="2783554"/>
            <a:ext cx="4241955" cy="28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G_8364">
            <a:extLst>
              <a:ext uri="{FF2B5EF4-FFF2-40B4-BE49-F238E27FC236}">
                <a16:creationId xmlns:a16="http://schemas.microsoft.com/office/drawing/2014/main" id="{5B35CDD7-543E-FDE5-D8CB-41529CCF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00" y="2783554"/>
            <a:ext cx="4241956" cy="28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EC8DD-FEF4-E928-E3D1-3727E8586534}"/>
              </a:ext>
            </a:extLst>
          </p:cNvPr>
          <p:cNvSpPr txBox="1"/>
          <p:nvPr/>
        </p:nvSpPr>
        <p:spPr>
          <a:xfrm>
            <a:off x="104876" y="6336322"/>
            <a:ext cx="85822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https://www.grsu.by/component/k2/item/50190-kupalovskij-universitet-i-karshinskij-gosudarstvennyj-universitet-naladili-sotrudnichestvo.html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19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20AF-5DDF-881F-07CF-8870FF2FB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4486E6-3FA7-0830-0EF2-DD7611C5710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711B1D3-6B56-3F10-64DB-772B2FEFCC6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3AE6244-8BB4-8621-FECD-480A57667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8E3650A-193E-5638-7646-46632B71D9F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E22DF0F-95D3-FD1A-13D3-C22EF58615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A7C150-8F34-9B11-1BCC-24585E0C248E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6155718-BBE4-AE7C-3B9C-F660D5F40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B7A79B4E-B54C-24CD-7D7E-473181A05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83D49CF-03A0-31F2-3E46-FCCE46B15C9F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B1AD280-BCF1-4DCC-6AF8-69EE7B60A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45A8D9-B633-9471-8050-F2A592882950}"/>
              </a:ext>
            </a:extLst>
          </p:cNvPr>
          <p:cNvSpPr txBox="1"/>
          <p:nvPr/>
        </p:nvSpPr>
        <p:spPr>
          <a:xfrm>
            <a:off x="171753" y="89314"/>
            <a:ext cx="757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Заседание Экспертно-консультативного российско-белорусского совета по истории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B80FE-F359-B7F9-07E3-8B8C9A13F96F}"/>
              </a:ext>
            </a:extLst>
          </p:cNvPr>
          <p:cNvSpPr txBox="1"/>
          <p:nvPr/>
        </p:nvSpPr>
        <p:spPr>
          <a:xfrm>
            <a:off x="85805" y="932810"/>
            <a:ext cx="878497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Заседание проходит во второй раз и посвящено вопросам исторической науки и исторического образования в рамках российско-белорусского социогуманитарного взаимодействия. Мероприятие проводится при поддержке Российского военно-исторического общества и собрало представителей ведущих университетских и академических центров России и Беларуси, где изучается и исследуется историческая наука. Среди экспертов форума – ректор Гродненского государственного университета имени Янки Купалы Ирина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Китурко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На заседании участники обсуждают результаты работы совета за последний год, а также презентуют опубликованные совместные российско-белорусские и другие учебные и научные издания. Среди них учебное пособие для вузов, история Союзного государства и научные сборники, посвященные исторической памяти и исследованиям истории диаспор и миграций.</a:t>
            </a:r>
          </a:p>
        </p:txBody>
      </p:sp>
      <p:pic>
        <p:nvPicPr>
          <p:cNvPr id="8194" name="Picture 2" descr="photo 5346127230385902977 y">
            <a:extLst>
              <a:ext uri="{FF2B5EF4-FFF2-40B4-BE49-F238E27FC236}">
                <a16:creationId xmlns:a16="http://schemas.microsoft.com/office/drawing/2014/main" id="{5C94BFA1-2E1D-7335-F82E-3AC9F72C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0" y="3394631"/>
            <a:ext cx="3644583" cy="27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to_5348538665544046220_y">
            <a:extLst>
              <a:ext uri="{FF2B5EF4-FFF2-40B4-BE49-F238E27FC236}">
                <a16:creationId xmlns:a16="http://schemas.microsoft.com/office/drawing/2014/main" id="{3EC735E4-119B-A79D-34E9-2FCD2EF4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30" y="3393529"/>
            <a:ext cx="4100155" cy="27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41120-7D11-3540-C9D3-727CF95B4659}"/>
              </a:ext>
            </a:extLst>
          </p:cNvPr>
          <p:cNvSpPr txBox="1"/>
          <p:nvPr/>
        </p:nvSpPr>
        <p:spPr>
          <a:xfrm>
            <a:off x="85805" y="6364211"/>
            <a:ext cx="88786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https://www.grsu.by/component/k2/item/50354-rektor-kupalovskogo-universiteta-prinimaet-uchastie-v-zasedanii-ekspertno-konsultativnogo-rossijsko-belorusskogo-soveta-po-istorii.html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86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7307A-5A9C-BC91-4733-F645BA38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2D05CED-37D3-7D7B-ED3F-88E5F67158F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D6EBBE7-ADD9-EFE1-D6D1-AED3D1B6B85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300800C-90F1-DF57-C9E1-B78B051A53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CD0830D-47CA-DDFC-A0FB-E0E7815C46DD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0C7E3D59-F703-896C-CE66-0DBAC2E74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70B563-E031-6255-F0EF-8ADBC59DF7C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D4FD2199-D6D4-9FCA-C84E-05F642804F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418B92C5-3101-871D-7587-26250198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05A671A0-956B-791F-E223-20E7F3F5BD0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5F63AA2-B1AF-D5D3-AA76-E2A65BF1A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CF25BBA-7C76-6B68-F19A-1DAC007B21EA}"/>
              </a:ext>
            </a:extLst>
          </p:cNvPr>
          <p:cNvSpPr txBox="1"/>
          <p:nvPr/>
        </p:nvSpPr>
        <p:spPr>
          <a:xfrm>
            <a:off x="251520" y="0"/>
            <a:ext cx="7077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Декан факультета математики и информатики с рабочим визитом посетил Каршинский государственный университет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7C1A9-3078-1E83-B4F6-5FBA5F909C0C}"/>
              </a:ext>
            </a:extLst>
          </p:cNvPr>
          <p:cNvSpPr txBox="1"/>
          <p:nvPr/>
        </p:nvSpPr>
        <p:spPr>
          <a:xfrm>
            <a:off x="3001" y="1033785"/>
            <a:ext cx="6162276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визита состоялась встреча с проректором по учебной работе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Aбдулхамидом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Холмуродовым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. На встрече стороны обсудили рабочие моменты по реализации совместных образовательных программ по специальностям бакалавриата «Прикладная математика» и «Программная инженерия», а также совместные проекты в области научных исследований.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Андрей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Проневич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встретился со студентами второго курса совместной образовательной программы «Прикладная математика», которые приедут в сентябре на учебу в ГрГУ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имини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Янки Купалы. Прочитал лекции по гамильтоновой механике и теории экономического роста для студентов факультета математики и компьютерных наук Каршинского государственного университета.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Также Андрей Францевич обсудил направления совместного сотрудничества в образовательной и научной сферах с деканом факультета международных совместных образовательных программ Насибой Азизовой и деканом факультета математики и компьютерных наук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Нархол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Эшкараевой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11266" name="Picture 2" descr="photo 5348555347197025630 y">
            <a:extLst>
              <a:ext uri="{FF2B5EF4-FFF2-40B4-BE49-F238E27FC236}">
                <a16:creationId xmlns:a16="http://schemas.microsoft.com/office/drawing/2014/main" id="{F2B839C3-A2D8-80AF-7F98-A9E2B805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11" y="919327"/>
            <a:ext cx="2743047" cy="15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hoto_5348555347197025631_y">
            <a:extLst>
              <a:ext uri="{FF2B5EF4-FFF2-40B4-BE49-F238E27FC236}">
                <a16:creationId xmlns:a16="http://schemas.microsoft.com/office/drawing/2014/main" id="{26DF94D0-DCF1-3CF0-6502-DF1854C2F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65" y="2514651"/>
            <a:ext cx="2743047" cy="182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hoto_5348555347197025627_y">
            <a:extLst>
              <a:ext uri="{FF2B5EF4-FFF2-40B4-BE49-F238E27FC236}">
                <a16:creationId xmlns:a16="http://schemas.microsoft.com/office/drawing/2014/main" id="{A11D5699-90F4-1F0C-AB85-6C0A2F35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66" y="4395709"/>
            <a:ext cx="2743048" cy="18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96028C-5751-6F63-39F4-B129FDD21760}"/>
              </a:ext>
            </a:extLst>
          </p:cNvPr>
          <p:cNvSpPr txBox="1"/>
          <p:nvPr/>
        </p:nvSpPr>
        <p:spPr>
          <a:xfrm>
            <a:off x="-65064" y="6363017"/>
            <a:ext cx="94397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https://www.grsu.by/component/k2/item/50362-dekan-fakulteta-matematiki-i-informatiki-s-rabochim-vizitom-posetil-karshinskij-gosudarstvennyj-universitet.html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58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7CAA-7782-8030-F336-822ABB8F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58B5A0D-E923-B77B-EBE3-BD73F14656DC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9C0AEA1-5251-BF03-FDBE-36B56FCB5BF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319DEEF4-CEE0-03D6-D9B6-AD575FC78E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52C5FE0-1F33-75D8-85BB-32D17F0D825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83CC1E8-0EFB-D7F1-B73F-0C5B361CB2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00A3E2-97A9-BA76-1CE1-D0ECD49ED08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F88F6D55-C9DF-FF28-F939-1D133DC629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9027F0A-9164-B647-368A-8D8F574D4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92A988C-CD69-F4F4-A5AD-D36492A447CD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0810D11-62A9-CEFD-A4F1-775DDED2D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062C93-C5E1-AA33-A3AF-F3CF050913D5}"/>
              </a:ext>
            </a:extLst>
          </p:cNvPr>
          <p:cNvSpPr txBox="1"/>
          <p:nvPr/>
        </p:nvSpPr>
        <p:spPr>
          <a:xfrm>
            <a:off x="516610" y="105253"/>
            <a:ext cx="6889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Договор о международном сотрудничестве с Сычуаньским профессионально-техническим колледжем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8A173-C0B0-9D17-1685-E1B1624D69C6}"/>
              </a:ext>
            </a:extLst>
          </p:cNvPr>
          <p:cNvSpPr txBox="1"/>
          <p:nvPr/>
        </p:nvSpPr>
        <p:spPr>
          <a:xfrm>
            <a:off x="101078" y="933866"/>
            <a:ext cx="878760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ГрГУ имени Янки Купалы продолжается активное налаживание связей с учреждениями образования Китайской Народной Республики. Теперь в числе партнеров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Сычуаньский профессионально-технический колледж. В рамках онлайн-встречи был подписан договор о международном сотрудничестве, который открывает путь к обмену знаниями и опытом между двумя учебными заведениями.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Подписание договора отразило стремление ГрГУ имени Янки Купалы к укреплению международных связей и расширению горизонтов для студентов и преподавателей. Сычуаньский профессионально-технический колледж, в свою очередь, также выразил готовность к взаимному обмену опытом и знаниями, способствуя развитию образования и науки в учебных заведениях.</a:t>
            </a:r>
          </a:p>
        </p:txBody>
      </p:sp>
      <p:pic>
        <p:nvPicPr>
          <p:cNvPr id="17410" name="Picture 2" descr="IMG 0524 2">
            <a:extLst>
              <a:ext uri="{FF2B5EF4-FFF2-40B4-BE49-F238E27FC236}">
                <a16:creationId xmlns:a16="http://schemas.microsoft.com/office/drawing/2014/main" id="{ED768398-15F1-F87D-3FF5-7B7EE9B7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8" y="3637546"/>
            <a:ext cx="4055390" cy="27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G_0498-3">
            <a:extLst>
              <a:ext uri="{FF2B5EF4-FFF2-40B4-BE49-F238E27FC236}">
                <a16:creationId xmlns:a16="http://schemas.microsoft.com/office/drawing/2014/main" id="{A577AE54-6D70-C32E-5313-8DA6D3B1D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35" y="3647024"/>
            <a:ext cx="4055390" cy="27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A1911A-1EE5-A7C6-E728-E14DC3D57618}"/>
              </a:ext>
            </a:extLst>
          </p:cNvPr>
          <p:cNvSpPr txBox="1"/>
          <p:nvPr/>
        </p:nvSpPr>
        <p:spPr>
          <a:xfrm>
            <a:off x="0" y="6382488"/>
            <a:ext cx="9572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https://www.grsu.by/component/k2/item/50412-v-grgu-imeni-yanki-kupaly-sostoyalos-podpisanie-dogovora-o-mezhdunarodnom-sotrudnichestve-s-sychuanskim-professionalno-tekhnicheskim-kolledzhem.html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950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5EB68-6D85-B35E-1115-6613F482B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B3B8E11-65A2-AFDC-EDAB-4727A81732CD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F97F156-35CC-F8ED-FE40-67984C61423F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14444867-A1C0-15EF-8917-489F07986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01E48E6-2F15-9BC2-7457-C1A36EC133C0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D26590C-5468-988B-1C77-13AC57670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8DDA94-47DA-988D-70B4-1767A6F346F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5CF364F-A44E-F8F1-256F-ECD35CE541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9D75E216-87B2-B558-2F0F-0404B1D5C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4D0916F-5F3B-29BC-2D78-ADF88FB8BF1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153F7A4-1900-95BD-3463-AB972C0FB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A815B8-29F1-6EAA-339B-75DD0CA14FBE}"/>
              </a:ext>
            </a:extLst>
          </p:cNvPr>
          <p:cNvSpPr txBox="1"/>
          <p:nvPr/>
        </p:nvSpPr>
        <p:spPr>
          <a:xfrm>
            <a:off x="476149" y="84828"/>
            <a:ext cx="6957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Соглашение о сотрудничестве с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Циндаоским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высшим колледжем дошкольного образования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86834-50F1-5772-BEE3-35B7B5A6D6F4}"/>
              </a:ext>
            </a:extLst>
          </p:cNvPr>
          <p:cNvSpPr txBox="1"/>
          <p:nvPr/>
        </p:nvSpPr>
        <p:spPr>
          <a:xfrm>
            <a:off x="64872" y="902119"/>
            <a:ext cx="88746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Подписание соглашения между Гродненским государственным университетом имени Янки Купалы 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Циндаоским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колледжем дошкольного образования о реализации совместного проекта по специальности «Дошкольное образование» состоялось в рамках визита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купаловской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делегации в Китайскую Народную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Респбулику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.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 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Совместный проект будет направлен на разработку образовательных программ, проведение совместных исследований и обмен студентами и преподавателями между университетом и колледжем. Заключенное соглашение подтверждает стремление сторон к сотрудничеству. Оно также отражает высокую оценку качества образования, предоставляемого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Купаловским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университетом, со стороны зарубежных партнеров.</a:t>
            </a:r>
          </a:p>
        </p:txBody>
      </p:sp>
      <p:pic>
        <p:nvPicPr>
          <p:cNvPr id="21506" name="Picture 2" descr="photo 2024 05 23 13 42 53">
            <a:extLst>
              <a:ext uri="{FF2B5EF4-FFF2-40B4-BE49-F238E27FC236}">
                <a16:creationId xmlns:a16="http://schemas.microsoft.com/office/drawing/2014/main" id="{4E2C5F6C-98A4-AF96-71A3-0BDF9001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7" y="3234766"/>
            <a:ext cx="3992060" cy="29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hoto_2024-05-23_12-38-43">
            <a:extLst>
              <a:ext uri="{FF2B5EF4-FFF2-40B4-BE49-F238E27FC236}">
                <a16:creationId xmlns:a16="http://schemas.microsoft.com/office/drawing/2014/main" id="{D84D0D94-8F97-2307-3C3D-63382FDA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52472"/>
            <a:ext cx="4447072" cy="29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488A6-728E-A72B-AA51-992682D5EBDA}"/>
              </a:ext>
            </a:extLst>
          </p:cNvPr>
          <p:cNvSpPr txBox="1"/>
          <p:nvPr/>
        </p:nvSpPr>
        <p:spPr>
          <a:xfrm>
            <a:off x="104876" y="6403274"/>
            <a:ext cx="8874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https://www.grsu.by/component/k2/item/50455-kupalovskij-universitet-podpisal-soglashenie-o-sotrudnichestve-s-tsindaoskim-vysshim-kolledzhem-doshkolnogo-obrazovaniya.html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8941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CC7A-EC27-3A6C-E4D5-F56258C6E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EA325E3-0285-82B3-A3A2-BCFF14A5150A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F9BA03D-9C48-FFB3-2E00-1F14C3103E3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E295E7A-E8E5-A3B0-29A5-47788B70E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100BA81-5667-9EE5-C191-64BF2C43FED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8CDA21A-104F-2530-5DC7-CDC5F45E45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663CA08-EB6B-8F11-66A5-44AF842F6E2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7880864-1F5E-4C9B-E9AB-E2FBB9D4C5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833AB09-D5C8-5B11-1B2D-30689B4EF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D49F41CC-7D4D-81C2-9B67-67314EAEE6D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8F43723-76E8-FA8A-E8C3-F315D2AD4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A51B6F-EFB4-5364-8B05-B1A2CBC32686}"/>
              </a:ext>
            </a:extLst>
          </p:cNvPr>
          <p:cNvSpPr txBox="1"/>
          <p:nvPr/>
        </p:nvSpPr>
        <p:spPr>
          <a:xfrm>
            <a:off x="2285284" y="124012"/>
            <a:ext cx="3041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Весенняя школа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DB66B-2755-0702-12B1-6AB8BC17231D}"/>
              </a:ext>
            </a:extLst>
          </p:cNvPr>
          <p:cNvSpPr txBox="1"/>
          <p:nvPr/>
        </p:nvSpPr>
        <p:spPr>
          <a:xfrm>
            <a:off x="144016" y="954126"/>
            <a:ext cx="591552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Факультет психологии ГрГУ имени Янки Купалы провел Весеннюю школу под названием «Современные технологии оказания психологической помощи», которая была организованна для преподавателей и студентов Казанского инновационного университета имени В.Г.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Тимирясова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. Это уникальное событие предоставило участникам возможность погрузиться в мир современных технологий и методик в области психологической помощи, а также обменяться знаниями и опытом с профессионалами области.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работе школы приняли участие 9 преподавателей и 31 студент Казанского инновационного университета имени В.Г.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Тимирясова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 Слушатели проявили огромный интерес к предлагаемым темам и активно взаимодействовали с коллегами. Благодаря этому обмену знаниями и опытом каждый участник смог расширить свои профессиональные навыки и глубже понять суть работы в области психологической помощи.</a:t>
            </a:r>
          </a:p>
        </p:txBody>
      </p:sp>
      <p:pic>
        <p:nvPicPr>
          <p:cNvPr id="30722" name="Picture 2" descr="IMG 39aa102862876d250f0723b63e9099c3 V">
            <a:extLst>
              <a:ext uri="{FF2B5EF4-FFF2-40B4-BE49-F238E27FC236}">
                <a16:creationId xmlns:a16="http://schemas.microsoft.com/office/drawing/2014/main" id="{9F10D072-9B92-6B29-FF3F-F0CBDB81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97310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G-8c555d4f756f00f993848f3b275d1fa3-V 1 (1)">
            <a:extLst>
              <a:ext uri="{FF2B5EF4-FFF2-40B4-BE49-F238E27FC236}">
                <a16:creationId xmlns:a16="http://schemas.microsoft.com/office/drawing/2014/main" id="{FE7E18CA-0AD0-F927-7008-E58EAFB3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97" y="2878727"/>
            <a:ext cx="2542974" cy="169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IMG-8efcab56a7122eaa0018ceb1b7b6d3b7-V">
            <a:extLst>
              <a:ext uri="{FF2B5EF4-FFF2-40B4-BE49-F238E27FC236}">
                <a16:creationId xmlns:a16="http://schemas.microsoft.com/office/drawing/2014/main" id="{6158A412-7908-BD77-CFF3-BB9BCFA2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3312"/>
            <a:ext cx="2628229" cy="17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FA823E-AB15-6B54-0D2A-D0D48BE583FF}"/>
              </a:ext>
            </a:extLst>
          </p:cNvPr>
          <p:cNvSpPr txBox="1"/>
          <p:nvPr/>
        </p:nvSpPr>
        <p:spPr>
          <a:xfrm>
            <a:off x="-23465" y="6342137"/>
            <a:ext cx="9420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https://www.grsu.by/component/k2/item/50526-fakultet-psikhologii-grgu-imeni-yanki-kupaly-podelilsya-znaniyami-s-kazanskim-innovatsionnym-universitetom-imeni-v-g-timiryasova-v-ramkakh-vesennej-shkoly.html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29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76022" y="105253"/>
            <a:ext cx="7114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_sans_bold"/>
              </a:rPr>
              <a:t>Визит делегации из Китая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1878" y="1036733"/>
            <a:ext cx="58351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444444"/>
                </a:solidFill>
                <a:latin typeface="pt_sans_bold"/>
              </a:rPr>
              <a:t>В ГрГУ имени Янки Купалы состоялась встреча с делегацией </a:t>
            </a:r>
            <a:r>
              <a:rPr lang="ru-RU" sz="1600" dirty="0" err="1">
                <a:solidFill>
                  <a:srgbClr val="444444"/>
                </a:solidFill>
                <a:latin typeface="pt_sans_bold"/>
              </a:rPr>
              <a:t>Ланьчжоуского</a:t>
            </a:r>
            <a:r>
              <a:rPr lang="ru-RU" sz="1600" dirty="0">
                <a:solidFill>
                  <a:srgbClr val="444444"/>
                </a:solidFill>
                <a:latin typeface="pt_sans_bold"/>
              </a:rPr>
              <a:t> профессионально-технического училища экспериментального искусства Ци Ай. Прием граждан Китайской Народной Республики завершился подписанием договора о сотрудничестве.</a:t>
            </a:r>
            <a:endParaRPr lang="ru-RU" sz="1600" dirty="0">
              <a:solidFill>
                <a:srgbClr val="444444"/>
              </a:solidFill>
              <a:latin typeface="Comic Sans MS" panose="030F0702030302020204" pitchFamily="66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Обе стороны выразили надежду на установление долгосрочного партнерства и обмен опытом в области образования и искусства. Подписание договора открывает новые перспективы для студентов и преподавателей двух учебных заведений и способствует расширению культурных и научных связей между Беларусью и Китаем.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Представители учреждений образования будут иметь возможность участвовать в обменах, стажировках и совместных проектах, что обогатит их профессиональный опыт и повысит уровень образования в целом. Договор о сотрудничестве открывает новые горизонты для будущего развития обеих учебных заведений и способствует укреплению дружественных отношений между странами.</a:t>
            </a:r>
          </a:p>
        </p:txBody>
      </p:sp>
      <p:pic>
        <p:nvPicPr>
          <p:cNvPr id="14338" name="Picture 2" descr="IMG_31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866677"/>
            <a:ext cx="2777870" cy="18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3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30" y="2725219"/>
            <a:ext cx="2765715" cy="1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_30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601876"/>
            <a:ext cx="2765715" cy="1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391004"/>
            <a:ext cx="9612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https://www.grsu.by/component/k2/item/48703-vizit-delegatsii-iz-kitaya-grgu-imeni-yanki-kupaly-ukreplyaet-svyazi-s-aziatskimi-partnerami.html</a:t>
            </a:r>
            <a:r>
              <a:rPr lang="en-US" sz="1100" dirty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75327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3F72E-87AC-69CB-F8A5-E7662023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706B5D7-0A1B-6C21-6585-669383D205D2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58623FB-5A73-2FA1-9924-D5E160E6194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E4B574F-4FBE-D8D2-28AE-182171F668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C3DDE13-2A39-71BD-5C28-FC8B0231075D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70B8C68-C357-3C0E-2BC2-F11092C27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3B399B-4E4D-E99A-886A-A3E15E059BBF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623DB70-36AA-8703-8FC9-55368DC56B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14C7E15-F458-59BE-A63E-1609C7358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B773CEF-10A9-C704-2591-F307ADA715A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0B7B2F7-21E8-203A-198B-1BD1C017E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27E650-A812-3271-3079-83113AD5948B}"/>
              </a:ext>
            </a:extLst>
          </p:cNvPr>
          <p:cNvSpPr txBox="1"/>
          <p:nvPr/>
        </p:nvSpPr>
        <p:spPr>
          <a:xfrm>
            <a:off x="451728" y="-13010"/>
            <a:ext cx="7287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Встреча с заместителем Председателя правительства Алтайского края – руководителем Администрации Губернатора и Правительства Алтайского края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140FB-B93E-3D4C-CB77-CDEE70A90158}"/>
              </a:ext>
            </a:extLst>
          </p:cNvPr>
          <p:cNvSpPr txBox="1"/>
          <p:nvPr/>
        </p:nvSpPr>
        <p:spPr>
          <a:xfrm>
            <a:off x="104876" y="981088"/>
            <a:ext cx="90391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С официальным визитом Республику Беларусь посещает делегация Алтайского края Российской Федерации. В его рамках Гродненский государственный университет имени Янки Купалы посетил заместитель Председателя правительства Алтайского края – руководитель Администрации Губернатора и Правительства Алтайского края Виталий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Снесарь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. Участие во встрече приняли купаловцы во главе с ректором Ириной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Китурко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, а также заместитель председателя Гродненского облисполкома Виктор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Пранюк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 и начальник управления спорта и туризма Гродненского облисполкома Максим Малаховский.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Участники встречи акцентировали внимание на значимости спортивных программ и проектов, которые способствуют развитию здорового образа жизни, поддержанию физической активности и формированию сильной спортивной культуры среди молодежи. Были определены общие интересы и точки соприкосновения между ГрГУ имени Янки Купалы и учреждениями образования Алтайского края в области спорта.</a:t>
            </a:r>
          </a:p>
        </p:txBody>
      </p:sp>
      <p:pic>
        <p:nvPicPr>
          <p:cNvPr id="31746" name="Picture 2" descr="IMG 9264 4">
            <a:extLst>
              <a:ext uri="{FF2B5EF4-FFF2-40B4-BE49-F238E27FC236}">
                <a16:creationId xmlns:a16="http://schemas.microsoft.com/office/drawing/2014/main" id="{0715EB26-BF86-0D0A-8BA9-43FC884B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" y="3572189"/>
            <a:ext cx="3661150" cy="24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G_9169-3">
            <a:extLst>
              <a:ext uri="{FF2B5EF4-FFF2-40B4-BE49-F238E27FC236}">
                <a16:creationId xmlns:a16="http://schemas.microsoft.com/office/drawing/2014/main" id="{1645AB47-CFD4-5AFD-2FAB-A20C8D63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67741"/>
            <a:ext cx="3663056" cy="24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2FB4C-C6F8-BE01-52D4-ADB961CDFCC5}"/>
              </a:ext>
            </a:extLst>
          </p:cNvPr>
          <p:cNvSpPr txBox="1"/>
          <p:nvPr/>
        </p:nvSpPr>
        <p:spPr>
          <a:xfrm>
            <a:off x="3685" y="6282501"/>
            <a:ext cx="93208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https://www.grsu.by/component/k2/item/50528-v-kupalovskom-universitete-sostoyalas-vstrecha-s-zamestitelem-predsedatelya-pravitelstva-altajskogo-kraya-rukovoditelem-administratsii-gubernatora-i-pravitelstva-altajskogo-kraya.html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992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16943-4CE1-B09E-A540-782C46A8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16C1C39-BCFA-B53A-7500-BD783AA7A938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BB7C653-76DC-FB80-1AFE-C86456AD32F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477F40B-F2A3-BA7E-C5CF-E8AC7572ED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8B101FD-20D2-B3CA-955E-57EF892EC52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4132CD6-F3EA-F449-2AF5-0677EE5AF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60FAF5-F832-C97A-5428-5C1BFEF7DAA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D9B85C93-086C-3E48-CC8C-AD81A39453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37DB9B67-65B5-FE4F-692D-D0FCDB1E9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E88C24D6-2C7B-CA97-54CC-5354D2166946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A375DB9-81EB-41EC-3239-D00EA5736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D85C2B-5913-B386-D861-3DCEC02603BA}"/>
              </a:ext>
            </a:extLst>
          </p:cNvPr>
          <p:cNvSpPr txBox="1"/>
          <p:nvPr/>
        </p:nvSpPr>
        <p:spPr>
          <a:xfrm>
            <a:off x="413076" y="10536"/>
            <a:ext cx="6912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Ректор ГрГУ имени Янки Купалы Ирина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Китурко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в Монголии: обмен опытом и сотрудничество в образовании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90043-5F50-D98C-4821-2904B2620655}"/>
              </a:ext>
            </a:extLst>
          </p:cNvPr>
          <p:cNvSpPr txBox="1"/>
          <p:nvPr/>
        </p:nvSpPr>
        <p:spPr>
          <a:xfrm>
            <a:off x="196503" y="1031798"/>
            <a:ext cx="8798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Ректор ГрГУ имени Янки Купалы Ирина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Китурко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находилась в рабочей поездке в Монголии в составе делегации системы образования Республики Беларусь. В рамках визита Ирина Федоровна посетила Монгольский национальный университет образования и Монгольский университет науки и технологий.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890" name="Picture 2" descr="photo_5400152412821510562_y">
            <a:extLst>
              <a:ext uri="{FF2B5EF4-FFF2-40B4-BE49-F238E27FC236}">
                <a16:creationId xmlns:a16="http://schemas.microsoft.com/office/drawing/2014/main" id="{3EFC71DE-25B6-2B8E-9EF4-5AB72B89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4" y="2522427"/>
            <a:ext cx="3109528" cy="20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photo 5400152412821510563 x">
            <a:extLst>
              <a:ext uri="{FF2B5EF4-FFF2-40B4-BE49-F238E27FC236}">
                <a16:creationId xmlns:a16="http://schemas.microsoft.com/office/drawing/2014/main" id="{3C1B9073-D2EA-1166-F0D4-F84C92B4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01" y="2488264"/>
            <a:ext cx="2756859" cy="20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1ED61-AC33-3B45-5258-33C9D812890B}"/>
              </a:ext>
            </a:extLst>
          </p:cNvPr>
          <p:cNvSpPr txBox="1"/>
          <p:nvPr/>
        </p:nvSpPr>
        <p:spPr>
          <a:xfrm>
            <a:off x="-49765" y="6096308"/>
            <a:ext cx="93022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https://www.grsu.by/component/k2/item/50547-rektor-grgu-imeni-yanki-kupaly-irina-kiturko-v-mongolii-obmen-opytom-i-sotrudnichestvo-v-obrazovanii.html</a:t>
            </a:r>
            <a:r>
              <a:rPr lang="ru-RU" sz="11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87F98-C77E-D15D-0E71-1779933AC759}"/>
              </a:ext>
            </a:extLst>
          </p:cNvPr>
          <p:cNvSpPr txBox="1"/>
          <p:nvPr/>
        </p:nvSpPr>
        <p:spPr>
          <a:xfrm>
            <a:off x="-23114" y="6345932"/>
            <a:ext cx="9248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0"/>
              </a:rPr>
              <a:t>https://www.grsu.by/component/k2/item/50551-po-itogam-peregovorov-v-ulan-batore-sostoyalas-tseremoniya-podpisaniya-ofitsialnykh-dokumentov-v-ramkakh-vizita-beloruskoj-delegatsii-v-mongoliyu.html</a:t>
            </a:r>
            <a:r>
              <a:rPr lang="ru-RU" sz="1050" dirty="0"/>
              <a:t> </a:t>
            </a:r>
          </a:p>
        </p:txBody>
      </p:sp>
      <p:pic>
        <p:nvPicPr>
          <p:cNvPr id="4" name="Picture 2" descr="photo 5400152412821510883 y">
            <a:extLst>
              <a:ext uri="{FF2B5EF4-FFF2-40B4-BE49-F238E27FC236}">
                <a16:creationId xmlns:a16="http://schemas.microsoft.com/office/drawing/2014/main" id="{F2C6E876-27F8-CA0C-13DD-0E42C3E0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19" y="2488264"/>
            <a:ext cx="2987080" cy="20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4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D79A-9143-419A-3C02-83587329D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9E04861-23E3-2F46-78A9-4241F9AC85AB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19A6964-0A04-2852-B95F-A109B8875A5C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E97AB12A-93C5-D0C6-97DA-D059133524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2F61F76-9205-6909-C7E7-05BE0C70DF75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732EE8F-D965-79C2-8801-33E359FBAA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6A8D10-A477-B0E7-1D8F-749B5DA3370B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6F5E1B6-6E1F-34C5-BBA4-A7E1C80EEB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8533B5C-05BA-5655-D023-E355C50EF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CE636AA-F5CE-F8B4-5636-030BA06D31FD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1332B87-24C9-99AC-0401-97C3AC2F6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EDE1A1-4021-96FB-295C-52A5FF81B5A7}"/>
              </a:ext>
            </a:extLst>
          </p:cNvPr>
          <p:cNvSpPr txBox="1"/>
          <p:nvPr/>
        </p:nvSpPr>
        <p:spPr>
          <a:xfrm>
            <a:off x="169988" y="11898"/>
            <a:ext cx="7545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Купаловский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 развивает сотрудничество с Инженерно-технологическим университетом Туркменистана имени Огуз Хана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F348D-E658-3CE6-3BA4-4BFA018BC105}"/>
              </a:ext>
            </a:extLst>
          </p:cNvPr>
          <p:cNvSpPr txBox="1"/>
          <p:nvPr/>
        </p:nvSpPr>
        <p:spPr>
          <a:xfrm>
            <a:off x="104876" y="911661"/>
            <a:ext cx="89316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Проректор по научной работе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Наталья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Башун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принимала участие в работе Международной научно-практической конференции «Основные направления «зеленой» экономики: эко-,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нано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-,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био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- и информационные технологии» в Ашхабаде.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Наталья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Башун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приняла активное участие в работе конференции: выступила с докладом, представила потенциал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университета. Участники и гости конференции активно интересовались «летними школами» ГрГУ имени Янки Купалы, условиями обучения в магистратуре, аспирантуре и докторантуре. Представители академического сообщества обсуждали возможные направления совместной научной и проектной деятельности.</a:t>
            </a:r>
          </a:p>
        </p:txBody>
      </p:sp>
      <p:pic>
        <p:nvPicPr>
          <p:cNvPr id="51202" name="Picture 2" descr="photo 5426933531071864194 y">
            <a:extLst>
              <a:ext uri="{FF2B5EF4-FFF2-40B4-BE49-F238E27FC236}">
                <a16:creationId xmlns:a16="http://schemas.microsoft.com/office/drawing/2014/main" id="{800D432C-BCF4-71E3-488B-594A1843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59" y="3453350"/>
            <a:ext cx="3591159" cy="26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photo_5426933531071864189_y">
            <a:extLst>
              <a:ext uri="{FF2B5EF4-FFF2-40B4-BE49-F238E27FC236}">
                <a16:creationId xmlns:a16="http://schemas.microsoft.com/office/drawing/2014/main" id="{6AF8B233-E97E-BBDB-FE5C-9DB872EF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9" y="3486076"/>
            <a:ext cx="3990965" cy="26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95F39-45B0-6F28-7D2A-1802E548291F}"/>
              </a:ext>
            </a:extLst>
          </p:cNvPr>
          <p:cNvSpPr txBox="1"/>
          <p:nvPr/>
        </p:nvSpPr>
        <p:spPr>
          <a:xfrm>
            <a:off x="0" y="6364211"/>
            <a:ext cx="92507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https://www.grsu.by/component/k2/item/50716-kupalovskij-universitet-razvivaet-sotrudnichestvo-s-inzhenerno-tekhnologicheskim-universitetom-turkmenistana-imeni-oguz-khana.html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93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E17E6-BA95-AA33-9E56-67F9E2A29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F82A07-C638-9843-B588-57E2AEB9FAB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0538A14-725F-D043-48EB-87453F6412D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F4895B37-51E6-36C5-3B31-341E22E659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D72ABA7-4735-36D9-6249-D9436C5C7BB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71968435-F8A8-CAC9-9E3C-7733F5D774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0BBBB8-4287-0B6D-87FD-86D6612716E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A450DE9-FF90-7E86-2B51-D709130C95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B77ABED-207B-7FC9-8880-9EC4D6284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A72387E-5A0C-A998-ED47-6037D16D4BD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E19AB98-2849-9536-6854-2A22ABE17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B8DBBD-536E-F0D5-6E93-BD329E33668B}"/>
              </a:ext>
            </a:extLst>
          </p:cNvPr>
          <p:cNvSpPr txBox="1"/>
          <p:nvPr/>
        </p:nvSpPr>
        <p:spPr>
          <a:xfrm>
            <a:off x="423361" y="-13010"/>
            <a:ext cx="6912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Ректор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Купаловского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университета Ирина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Китурко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принимает участие в форуме ректоров ведущих университетов Беларуси и Китая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4E1AD-CF2C-D9BC-B7B3-7059F4C3ED25}"/>
              </a:ext>
            </a:extLst>
          </p:cNvPr>
          <p:cNvSpPr txBox="1"/>
          <p:nvPr/>
        </p:nvSpPr>
        <p:spPr>
          <a:xfrm>
            <a:off x="159347" y="897310"/>
            <a:ext cx="534875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Участниками масштабной международной встречи, которая проходит в Минске, стали более 40 ректоров китайских и белорусских университетов. На мероприятии обсуждают вопросы развития сотрудничества между высшими учебными заведениями двух стран.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пленарном заседании форума присутствовали Чрезвычайный и Полномочный Посол КНР в Беларуси Се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Сяоюн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, министр образования Беларуси Андрей Иванец, секретарь партийного комитета Пекинского университета Хао Пин.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Участники обсуждали актуальные вопросы в области проведения научных перспективных исследований и внедрения инновационных методик преподавания для подготовки конкурентных и профессиональных специалистов в условиях текущей глобализации. Речь об этом шла в рамках секций «Инновационные модели сотрудничества между университетами Китая и Беларуси» и «Китайско-белорусское сотрудничество в области фундаментальных наук».</a:t>
            </a:r>
          </a:p>
        </p:txBody>
      </p:sp>
      <p:pic>
        <p:nvPicPr>
          <p:cNvPr id="2050" name="Picture 2" descr="photo 5467392127295151910 y">
            <a:extLst>
              <a:ext uri="{FF2B5EF4-FFF2-40B4-BE49-F238E27FC236}">
                <a16:creationId xmlns:a16="http://schemas.microsoft.com/office/drawing/2014/main" id="{177DA891-76AA-5596-6F8F-64197F8B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989856"/>
            <a:ext cx="3490409" cy="2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_5467665381704457169_y">
            <a:extLst>
              <a:ext uri="{FF2B5EF4-FFF2-40B4-BE49-F238E27FC236}">
                <a16:creationId xmlns:a16="http://schemas.microsoft.com/office/drawing/2014/main" id="{382938D1-F399-6DD4-12B7-CCB30D51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67" y="3394632"/>
            <a:ext cx="3489500" cy="2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C9DB07-F8A2-B762-1B40-C976257A7ACB}"/>
              </a:ext>
            </a:extLst>
          </p:cNvPr>
          <p:cNvSpPr txBox="1"/>
          <p:nvPr/>
        </p:nvSpPr>
        <p:spPr>
          <a:xfrm>
            <a:off x="82801" y="6304634"/>
            <a:ext cx="9143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https://www.grsu.by/component/k2/item/50901-rektor-kupalovskogo-universiteta-irina-kiturko-prinimaet-uchastie-v-forume-rektorov-vedushchikh-universitetov-belarusi-i-kitaya.html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897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7C97-3DBC-15FC-22FC-6D836A6F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38C3167-3D67-BC25-7DEC-872A8E74AE2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1A39DB5-D9F0-E40D-4FD3-D20ACE1D5FD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12769F4-4073-99F3-5091-B0DCCE6524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F0F329F-25E6-EEB8-7405-477854B6E115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E510640E-F7DE-4442-33C7-1DED9F2AD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9D18E0-A7DB-5678-703C-7195242DF70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8815C91-25DF-24A4-D6DC-46625AF43F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486995A-399C-8A88-0087-4C7BF015F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63D79B8-D143-033A-CE04-B3EE59B35FC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C4E8A96-B52F-38E1-C9A8-B13C03EC2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34BF6D-5EC5-AC1F-9E9D-BFB379BFFB2D}"/>
              </a:ext>
            </a:extLst>
          </p:cNvPr>
          <p:cNvSpPr txBox="1"/>
          <p:nvPr/>
        </p:nvSpPr>
        <p:spPr>
          <a:xfrm>
            <a:off x="386033" y="-24659"/>
            <a:ext cx="7200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ГрГУ имени Яник Купалы и Ташкентский химико-технологический институт подписали соглашение о совместных образовательных программах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E29939-3F75-1C11-1219-99184F6A7DBF}"/>
              </a:ext>
            </a:extLst>
          </p:cNvPr>
          <p:cNvSpPr txBox="1"/>
          <p:nvPr/>
        </p:nvSpPr>
        <p:spPr>
          <a:xfrm>
            <a:off x="47283" y="966558"/>
            <a:ext cx="9096716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Ректор Гродненского государственного университета имени Янки Купалы Ирина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Китурко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и проректор по работе с предприятиями и высшими учебными заведениями Ташкентского химико-технологического института Анвар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Шернаев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подписали соглашение о совместной реализации образовательных программ бакалавриата по двум направлениям подготовки: «Биотехнология» и «Менеджмент».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Это стратегическое сотрудничество открывает новые возможности для студентов обоих университетов в получении образования по актуальным и востребованным на рынке труда специальностям. Совместные программы предусматривают обмен лучшими практиками преподавания, а также возможность прохождения стажировок и обучения вузе-партнере.</a:t>
            </a:r>
          </a:p>
        </p:txBody>
      </p:sp>
      <p:pic>
        <p:nvPicPr>
          <p:cNvPr id="5122" name="Picture 2" descr="IMG 2667 2">
            <a:extLst>
              <a:ext uri="{FF2B5EF4-FFF2-40B4-BE49-F238E27FC236}">
                <a16:creationId xmlns:a16="http://schemas.microsoft.com/office/drawing/2014/main" id="{E854C017-3C72-FB75-F8C8-672C19A9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0" y="3262080"/>
            <a:ext cx="4038918" cy="26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651-2">
            <a:extLst>
              <a:ext uri="{FF2B5EF4-FFF2-40B4-BE49-F238E27FC236}">
                <a16:creationId xmlns:a16="http://schemas.microsoft.com/office/drawing/2014/main" id="{065C22D2-AD1E-04C1-A13C-ABFB5604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2" y="3234494"/>
            <a:ext cx="4038919" cy="26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9C7DF-BE24-5D65-9C1E-9073416B7048}"/>
              </a:ext>
            </a:extLst>
          </p:cNvPr>
          <p:cNvSpPr txBox="1"/>
          <p:nvPr/>
        </p:nvSpPr>
        <p:spPr>
          <a:xfrm>
            <a:off x="-27034" y="6315318"/>
            <a:ext cx="93636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https://www.grsu.by/component/k2/item/51011-grgu-imeni-yanik-kupaly-i-tashkentskij-khimiko-tekhnologicheskij-institut-podpisali-soglashenie-o-sovmestnykh-obrazovatelnykh-programmakh.html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72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3D6A3-9DFB-1BE1-7F28-DECB22FF3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112674D-478F-EF2C-CAD9-92BBBDC28205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F1876-FC2B-627C-B94B-023F8A6D421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D1631A6-872D-3519-DC9D-0AA5E9E23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36A0208-71D1-4E03-6DEE-6FC6C42F517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6AEB8D5-83E2-6D62-840F-02E3BFBF13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5BC0C4-92C8-7DF1-C932-A680F48BECA8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30DA77B-C90E-2EEF-2847-0263B80CCB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51A1FDD-3EEA-F9FD-EC6F-3871EF1B6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CD25FED-90FC-56ED-B09A-AFD8D45C57E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4B5167C-C0B0-0BCF-2565-71F0EAD8F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BF1C95-BC17-C0F4-CE16-DBCC38CF7690}"/>
              </a:ext>
            </a:extLst>
          </p:cNvPr>
          <p:cNvSpPr txBox="1"/>
          <p:nvPr/>
        </p:nvSpPr>
        <p:spPr>
          <a:xfrm>
            <a:off x="603705" y="128559"/>
            <a:ext cx="672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Договор о сотрудничестве </a:t>
            </a:r>
            <a:r>
              <a:rPr lang="ru-RU" b="1" dirty="0">
                <a:solidFill>
                  <a:schemeClr val="bg1"/>
                </a:solidFill>
                <a:latin typeface="pt_sans_bold"/>
              </a:rPr>
              <a:t>с Университетом искусств и наук Внутренней Монголии </a:t>
            </a:r>
            <a:r>
              <a:rPr lang="ru-RU" b="1" dirty="0" err="1">
                <a:solidFill>
                  <a:schemeClr val="bg1"/>
                </a:solidFill>
                <a:latin typeface="pt_sans_bold"/>
              </a:rPr>
              <a:t>Хундэ</a:t>
            </a:r>
            <a:r>
              <a:rPr lang="ru-RU" b="1" dirty="0">
                <a:solidFill>
                  <a:schemeClr val="bg1"/>
                </a:solidFill>
                <a:latin typeface="pt_sans_bold"/>
              </a:rPr>
              <a:t>(КНР). </a:t>
            </a:r>
            <a:endParaRPr lang="ru-RU" sz="1800" b="1" i="0" dirty="0">
              <a:solidFill>
                <a:schemeClr val="bg1"/>
              </a:solidFill>
              <a:effectLst/>
              <a:latin typeface="pt_sans_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38704-1626-ADF8-76F4-57789F0540C5}"/>
              </a:ext>
            </a:extLst>
          </p:cNvPr>
          <p:cNvSpPr txBox="1"/>
          <p:nvPr/>
        </p:nvSpPr>
        <p:spPr>
          <a:xfrm>
            <a:off x="0" y="959115"/>
            <a:ext cx="6198997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Важное событие произошло в Гродненском государственном университете имени Янки Купалы – был подписан международный договор о сотрудничестве с Университетом искусств и наук Внутренней Монголии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Хундэ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(КНР). Подписание договора состоялось во время онлайн-встречи, на которой присутствовали представители обоих университетов.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Сотрудничество с Университетом искусств и наук Внутренней Монголии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Хундэ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открывает перед ГрГУ имени Янки Купалы новые перспективы в различных областях образования и научных исследований. Договор предусматривает совместное получение образования, включая магистратуру, что представляет большой интерес для студентов обоих вузов.</a:t>
            </a:r>
          </a:p>
        </p:txBody>
      </p:sp>
      <p:pic>
        <p:nvPicPr>
          <p:cNvPr id="14338" name="Picture 2" descr="IMG 6279 2">
            <a:extLst>
              <a:ext uri="{FF2B5EF4-FFF2-40B4-BE49-F238E27FC236}">
                <a16:creationId xmlns:a16="http://schemas.microsoft.com/office/drawing/2014/main" id="{7893FE62-65B6-FD28-23B1-FF56F3DE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33646"/>
            <a:ext cx="2590773" cy="172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6230-2">
            <a:extLst>
              <a:ext uri="{FF2B5EF4-FFF2-40B4-BE49-F238E27FC236}">
                <a16:creationId xmlns:a16="http://schemas.microsoft.com/office/drawing/2014/main" id="{825D4291-C83D-F0F1-F3EF-DEDF03A1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27" y="2693588"/>
            <a:ext cx="2590773" cy="17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_6236-2">
            <a:extLst>
              <a:ext uri="{FF2B5EF4-FFF2-40B4-BE49-F238E27FC236}">
                <a16:creationId xmlns:a16="http://schemas.microsoft.com/office/drawing/2014/main" id="{3E878465-6251-624E-033C-C73EDD8F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56" y="4452630"/>
            <a:ext cx="2590773" cy="17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7B22EC-27C3-EC8E-EFE7-5A7A548107C1}"/>
              </a:ext>
            </a:extLst>
          </p:cNvPr>
          <p:cNvSpPr txBox="1"/>
          <p:nvPr/>
        </p:nvSpPr>
        <p:spPr>
          <a:xfrm>
            <a:off x="115533" y="6269827"/>
            <a:ext cx="9028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https://www.grsu.by/component/k2/item/51177-v-grgu-imeni-yanki-kupaly-sostoyalos-podpisanie-mezhdunarodnogo-dogovora-o-sotrudnichestve.html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0981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4DFE-E468-665B-27AF-50E08E9D9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AACA1EA-988E-F136-C744-A76A8F7DC49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996511D-8E38-B074-1B7F-EE446614F493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AC42A563-ED36-1C80-8094-A464D6AEAD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F7FF7A9-DD46-5A21-5038-E9B2B6AB777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A631DCEE-5493-8243-CAE8-B8F448B3E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A8EC87-64D4-20FC-1638-A63E4CCD97A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2695B2D-0BFD-7776-D938-0195AB4AA4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45DB0D87-C2C5-1EE5-6A4A-8C36503AD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4E3B77F-1FCF-10F3-2DC1-817C0A3F550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A0B7FA3-F7B4-8886-52AD-C09717569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BE77FC-4277-6999-0B9A-B9AB9905E9AE}"/>
              </a:ext>
            </a:extLst>
          </p:cNvPr>
          <p:cNvSpPr txBox="1"/>
          <p:nvPr/>
        </p:nvSpPr>
        <p:spPr>
          <a:xfrm>
            <a:off x="104876" y="139345"/>
            <a:ext cx="7714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Купаловский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 и Алтайский педагогический университет заключили стратегическое соглашение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19444-DFC6-16C9-293D-FEBB346BA9A2}"/>
              </a:ext>
            </a:extLst>
          </p:cNvPr>
          <p:cNvSpPr txBox="1"/>
          <p:nvPr/>
        </p:nvSpPr>
        <p:spPr>
          <a:xfrm>
            <a:off x="0" y="871920"/>
            <a:ext cx="9062548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онлайн-переговоров и дружественного диалога два учебных заведения – Гродненский государственный университет имени Янки Купалы и Алтайский государственный педагогический университет – закрепили свою готовность к активному взаимодействию, подписав Соглашение о сотрудничестве и Дорожную карту развития на 2024-2025 годы.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Этот исторический момент стал важным шагом в направлении укрепления образовательных связей между Беларусью и Россией. Соглашение обозначает начало новой главы в развитии образования, науки и культуры, объединяя усилия и опыт обеих университетских команд в целях достижения общих стратегических целей.</a:t>
            </a:r>
          </a:p>
        </p:txBody>
      </p:sp>
      <p:pic>
        <p:nvPicPr>
          <p:cNvPr id="9218" name="Picture 2" descr="IMG_9999">
            <a:extLst>
              <a:ext uri="{FF2B5EF4-FFF2-40B4-BE49-F238E27FC236}">
                <a16:creationId xmlns:a16="http://schemas.microsoft.com/office/drawing/2014/main" id="{C5BC9F94-EAED-DDC7-8904-557E758C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25" y="3195506"/>
            <a:ext cx="4032451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9947">
            <a:extLst>
              <a:ext uri="{FF2B5EF4-FFF2-40B4-BE49-F238E27FC236}">
                <a16:creationId xmlns:a16="http://schemas.microsoft.com/office/drawing/2014/main" id="{6DCBDEE9-3677-906D-620B-13C6455E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95506"/>
            <a:ext cx="4032448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9E963-8489-F1EB-3D96-E82FAE8D0AB0}"/>
              </a:ext>
            </a:extLst>
          </p:cNvPr>
          <p:cNvSpPr txBox="1"/>
          <p:nvPr/>
        </p:nvSpPr>
        <p:spPr>
          <a:xfrm>
            <a:off x="-48430" y="6412143"/>
            <a:ext cx="96493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https://www.grsu.by/component/k2/item/52182-novyj-etap-razvitiya-kupalovskij-universitet-i-altajskij-pedagogicheskij-universitet-zaklyuchili-strategicheskoe-soglashenie.html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962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F4E4F-E054-BE41-7B5A-57C8DBB19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FC942B5-7F70-FFD3-B8F6-AC2D83716BC0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60FBDFC-0532-C5D0-6CE0-38AFED83956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3E472032-6D13-9608-552B-6E61923A64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EADD925-8A2E-DE9A-B7CD-09E10959784C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158504E-2EF9-91EA-3A51-36D08EFE3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C4D9A2-1073-9D3D-E8B7-F9E438936EE4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7DEFB98-8F71-2E84-308D-FEF6B61CF0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178C9BC-DBD6-F71D-5B15-FAAD045CA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D0654DB-ACF2-2FA0-B562-06B35573E14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7AC737D-0AE5-D582-B4E1-F847A86A8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12196C-0C0B-24AF-E366-F2DD8557C4BC}"/>
              </a:ext>
            </a:extLst>
          </p:cNvPr>
          <p:cNvSpPr txBox="1"/>
          <p:nvPr/>
        </p:nvSpPr>
        <p:spPr>
          <a:xfrm>
            <a:off x="458850" y="-5404"/>
            <a:ext cx="67687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Образовательные программы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Купаловского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университета представили на Национальной выставке-ярмарке в Туркменистане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2785C-AE8D-D2C8-99AA-B10698F515FB}"/>
              </a:ext>
            </a:extLst>
          </p:cNvPr>
          <p:cNvSpPr txBox="1"/>
          <p:nvPr/>
        </p:nvSpPr>
        <p:spPr>
          <a:xfrm>
            <a:off x="71549" y="929320"/>
            <a:ext cx="55085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Гродненский государственный университет имени Янки Купалы продолжает активную работу по продвижению своих образовательных программ на международной арене. 10 и 11 октября текущего года университет принимал участие в Национальной выставке-ярмарке в столице Туркменистана – Ашхабад.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pt_sans_caption"/>
              </a:rPr>
              <a:t>ГрГУ имени Янки Купалы специализируется на качественном образовании, инновационных методах преподавания и поддержке иностранных студентов в процессе обучения. Программы учебного заведения охватывают широкий спектр областей знаний, от гуманитарных до естественных наук, позволяя студентам выбирать направление, соответствующее их интересам и карьерным амбициям.</a:t>
            </a:r>
          </a:p>
        </p:txBody>
      </p:sp>
      <p:pic>
        <p:nvPicPr>
          <p:cNvPr id="18434" name="Picture 2" descr="5204268815695865420">
            <a:extLst>
              <a:ext uri="{FF2B5EF4-FFF2-40B4-BE49-F238E27FC236}">
                <a16:creationId xmlns:a16="http://schemas.microsoft.com/office/drawing/2014/main" id="{A3666419-50EE-26FB-DFE9-27FD8BE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87" y="988815"/>
            <a:ext cx="3347864" cy="21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5206520615509550654">
            <a:extLst>
              <a:ext uri="{FF2B5EF4-FFF2-40B4-BE49-F238E27FC236}">
                <a16:creationId xmlns:a16="http://schemas.microsoft.com/office/drawing/2014/main" id="{D334900A-111F-E136-2F1A-2106CC0E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295509"/>
            <a:ext cx="3347863" cy="22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F79F9-0673-F79B-CF3A-304A779DAAB3}"/>
              </a:ext>
            </a:extLst>
          </p:cNvPr>
          <p:cNvSpPr txBox="1"/>
          <p:nvPr/>
        </p:nvSpPr>
        <p:spPr>
          <a:xfrm>
            <a:off x="7272" y="6248922"/>
            <a:ext cx="9245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https://www.grsu.by/component/k2/item/52278-obrazovatelnye-programmy-kupalovskogo-universiteta-predstavili-na-natsionalnoj-vystavke-yarmarke-v-turkmenistane.html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239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E01C6-259C-DF3E-7FCE-7147E15CC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1202B99-14E4-28D5-EFD8-AFCDDA98598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4EECEB5-C2A4-FD9D-8093-BF7BD39A5C1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8F5E2E0-375F-6F5A-CB7C-AF8450E724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5B3C147-2499-C004-C485-A6522D8180FC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F6982BF-6018-5A9D-8D44-437334A485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5400AC-8287-EF25-B994-D4C24A39E748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168981B-C26A-B1D4-CE4B-463D7D8F4A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ED8D3D2-A212-827B-7896-EBDE06A46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EB0D241-4A54-EA12-AF14-5381F9E9CCD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74D5FAE-C607-963C-89FF-A4A7ECA44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53B55F-FEE2-CDDB-5EB1-E22922EDC289}"/>
              </a:ext>
            </a:extLst>
          </p:cNvPr>
          <p:cNvSpPr txBox="1"/>
          <p:nvPr/>
        </p:nvSpPr>
        <p:spPr>
          <a:xfrm>
            <a:off x="600783" y="189094"/>
            <a:ext cx="649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Форум ректоров университетов стран БРИКС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DF72E-4572-9745-864D-AAE4ED7AA363}"/>
              </a:ext>
            </a:extLst>
          </p:cNvPr>
          <p:cNvSpPr txBox="1"/>
          <p:nvPr/>
        </p:nvSpPr>
        <p:spPr>
          <a:xfrm>
            <a:off x="154080" y="959553"/>
            <a:ext cx="51864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17 октября стал знаковой датой для мирового образования, поскольку в этот день стартовал Форум ректоров университетов стран БРИКС. Собравшиеся представители высших учебных заведений из России, Бразилии, Беларуси, Индии, Китая, ЮАР, Египта, Ирана, ОАЭ, Саудовской Аравии и Эфиопии собрались в Москве, чтобы обсудить актуальные вопросы сотрудничества в области образования и науки.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Среди участников Форума ректор Гродненского государственного университета имени Янки Купалы Ирина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. Её активное участие в мероприятии свидетельствует о важности и значимости обсуждаемых тем для белорусского образования и его интеграции в международное академическое пространство.</a:t>
            </a:r>
          </a:p>
          <a:p>
            <a:pPr indent="450215" algn="just">
              <a:buNone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17 октября в рамках Форума ректоров университетов стран БРИКС состоялось подписание соглашения о сотрудничестве между учреждением образования «Гродненский государственный университет имени Янки Купалы» и ФГАОУ ВО «Белгородский государственный национальный исследовательский университет»</a:t>
            </a:r>
          </a:p>
        </p:txBody>
      </p:sp>
      <p:pic>
        <p:nvPicPr>
          <p:cNvPr id="25602" name="Picture 2" descr="IMG 6251">
            <a:extLst>
              <a:ext uri="{FF2B5EF4-FFF2-40B4-BE49-F238E27FC236}">
                <a16:creationId xmlns:a16="http://schemas.microsoft.com/office/drawing/2014/main" id="{72457D6A-4244-7BC2-A39E-B78972CB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55" y="1032652"/>
            <a:ext cx="3456384" cy="23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721F19-F45A-9668-53F0-D87C2C428DD8}"/>
              </a:ext>
            </a:extLst>
          </p:cNvPr>
          <p:cNvSpPr txBox="1"/>
          <p:nvPr/>
        </p:nvSpPr>
        <p:spPr>
          <a:xfrm>
            <a:off x="44178" y="6072662"/>
            <a:ext cx="9143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8"/>
              </a:rPr>
              <a:t>https://www.grsu.by/component/k2/item/52387-rektor-kupalovskogo-universiteta-prinimaet-uchastie-v-forume-rektorov-universitetov-stran-briks.html</a:t>
            </a:r>
            <a:r>
              <a:rPr lang="ru-RU" sz="11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2961E-D428-27EE-5AC3-394FDD8B31D8}"/>
              </a:ext>
            </a:extLst>
          </p:cNvPr>
          <p:cNvSpPr txBox="1"/>
          <p:nvPr/>
        </p:nvSpPr>
        <p:spPr>
          <a:xfrm>
            <a:off x="44178" y="6270600"/>
            <a:ext cx="9143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https://www.grsu.by/component/k2/item/52377-rektor-grgu-imeni-yanki-kupaly-irina-kiturko-podpisala-ryad-dokumentov-na-forume-rektorov-universitetov-rossii-brazilii-i-belarusi.html</a:t>
            </a:r>
            <a:r>
              <a:rPr lang="ru-RU" sz="1050" dirty="0"/>
              <a:t> </a:t>
            </a:r>
          </a:p>
        </p:txBody>
      </p:sp>
      <p:pic>
        <p:nvPicPr>
          <p:cNvPr id="4" name="Picture 4" descr="photo_5224374687184839951_y">
            <a:extLst>
              <a:ext uri="{FF2B5EF4-FFF2-40B4-BE49-F238E27FC236}">
                <a16:creationId xmlns:a16="http://schemas.microsoft.com/office/drawing/2014/main" id="{BCAC1BAB-C5F2-EC5B-6786-87EBAFB8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55" y="3414875"/>
            <a:ext cx="3435858" cy="229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92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24A3-79B7-7B1A-2056-C7CA7641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4A854C-678A-0914-7260-BD9EEB1E0D28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76D91C1-2661-E2DB-F160-363C9F20D90B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A0F068E-0A94-C0EC-68EE-FB4056DCCE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0A308AD-44B4-4FAC-9136-84F8488AB1D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F90FF1F-B489-3D11-7090-8E1F1DD4A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6C81E9-87E7-EDE2-AB1A-82EC96B06CD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DF6CDF6E-B6EA-66E4-AB1A-8EA679CD8E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EDB4F5D-CCFD-E8D6-4B51-A62DE09F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3FB8908C-2CAF-A8AB-3F1F-D0B94682AF38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D00043B-D7BF-39C6-E7CA-72D79CBE0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E9EEFC-DA83-02F6-0086-B87FAAFC5D2B}"/>
              </a:ext>
            </a:extLst>
          </p:cNvPr>
          <p:cNvSpPr txBox="1"/>
          <p:nvPr/>
        </p:nvSpPr>
        <p:spPr>
          <a:xfrm>
            <a:off x="760766" y="89838"/>
            <a:ext cx="628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Договор о сотрудничестве с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Ланьчжоуским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современным профессиональным колледжем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A33F8-D66C-D577-C0A3-CA2C9F323E48}"/>
              </a:ext>
            </a:extLst>
          </p:cNvPr>
          <p:cNvSpPr txBox="1"/>
          <p:nvPr/>
        </p:nvSpPr>
        <p:spPr>
          <a:xfrm>
            <a:off x="86896" y="931489"/>
            <a:ext cx="89496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В Гродненском государственном университете имени Янки Купалы 20 октября состоялся прием граждан Китайской Народной Республики, делегации города Ланьчжоу провинции Ганьсу. Это событие стало значимым шагом в укреплении международных связей и культурного обмена между Беларусью и Китаем.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 посетили член Постоянного комитета провинциального комитета партии Ганьсу, секретарь городского комитета партии Ланьчжоу и секретарь партийного рабочего комитета Нового района Ланьчжоу Чжан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Сяоцян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заместитель генерального секретаря городского комитета партии Ланьчжоу Ли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Цзисинь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начальник коммерческого управления народного правительства города Ланьчжоу Ян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Роньгуан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начальник управления внешних связей народного правительства города Ланьчжоу Дэн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Сяоянь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переводчица управления внешних связей народного правительства города Ланьчжоу Ван Доу, генеральный директор Пекинской международной выставочной компании «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Shengda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» Лю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Яньсинь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генеральный директор CGICO Ли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Вэнэн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, глава коммерческого представительства провинции Ганьсу в Республике Беларусь Лу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pt_sans_caption"/>
              </a:rPr>
              <a:t>Гопин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28674" name="Picture 2" descr="IMG 2127">
            <a:extLst>
              <a:ext uri="{FF2B5EF4-FFF2-40B4-BE49-F238E27FC236}">
                <a16:creationId xmlns:a16="http://schemas.microsoft.com/office/drawing/2014/main" id="{63654858-8E7B-A34E-79CD-0261D8F24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5436"/>
            <a:ext cx="3782194" cy="25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G_1941">
            <a:extLst>
              <a:ext uri="{FF2B5EF4-FFF2-40B4-BE49-F238E27FC236}">
                <a16:creationId xmlns:a16="http://schemas.microsoft.com/office/drawing/2014/main" id="{C1261DD2-9CE0-94DD-3B94-3F2C65A9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00" y="3895636"/>
            <a:ext cx="3721596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11343-8062-E743-5B06-52C4D40BF00D}"/>
              </a:ext>
            </a:extLst>
          </p:cNvPr>
          <p:cNvSpPr txBox="1"/>
          <p:nvPr/>
        </p:nvSpPr>
        <p:spPr>
          <a:xfrm>
            <a:off x="104876" y="6367557"/>
            <a:ext cx="86542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https://www.grsu.by/component/k2/item/52418-grgu-imeni-yanki-kupaly-zaklyuchil-dogovor-o-sotrudnichestve-s-lanchzhouskim-sovremennym-professionalnym-kolledzhem.html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336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5D678-43CE-B756-CE18-D7185DD6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E7114A9-0DAA-C666-1167-A471A69CADCB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08D82BF-29B0-5B0C-9BC7-9040942158A5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039E01E5-465A-2814-EA7A-B5EA1BCC3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90E5368-918B-0344-3DFF-4C3A69746ED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6977225-B866-97E7-1E0B-F707415A86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0D2642-647D-40C5-79E9-671E7811AA1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F5F82B7-4C7B-4831-01DF-9DFDF5E5A3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B038D76E-CEF6-C1DE-70A2-2372B9D0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A56A160-D7A8-FC70-6631-701574A8D5CF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1A20D05-7AF0-2CC1-B930-CE7970995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1D71BF8-D478-83E7-EB14-D309D7440552}"/>
              </a:ext>
            </a:extLst>
          </p:cNvPr>
          <p:cNvSpPr txBox="1"/>
          <p:nvPr/>
        </p:nvSpPr>
        <p:spPr>
          <a:xfrm>
            <a:off x="104876" y="39796"/>
            <a:ext cx="799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i="0" dirty="0">
                <a:solidFill>
                  <a:schemeClr val="bg1"/>
                </a:solidFill>
                <a:effectLst/>
                <a:latin typeface="pt_sans_bold"/>
              </a:rPr>
              <a:t>Деловая встреча с представителями Дипломатического Альянса экономических советников в Китае и директором Центра международных связей Министерства образования Республики Беларусь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DCCB4-7E66-D9B4-BEC0-910112E8C139}"/>
              </a:ext>
            </a:extLst>
          </p:cNvPr>
          <p:cNvSpPr txBox="1"/>
          <p:nvPr/>
        </p:nvSpPr>
        <p:spPr>
          <a:xfrm>
            <a:off x="0" y="864398"/>
            <a:ext cx="902700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стенах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состоялась деловая встреча с представителями Дипломатического Альянса экономических советников в Китайской Народной Республике и директором ГОРУП «Центр международных связей» Министерства образования Республики Беларусь.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встрече присутствовали руководство университета и представители вуза, а также гости из КНР. 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мероприятии обсуждались вопросы, связанные с возможностями обучения китайских студентов в Республике Беларусь и качеством предоставления образовательных услуг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Купаловским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университетом. Так, ГрГУ имени Янки Купалы совместно с Дипломатическим Альянсом экономических советников в Китайской Народной Республике и Центром международных связей Министерства образования Республики Беларусь планируют реализовать образовательный проект.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04EB5-FA7C-3124-6C01-94E65107DAF6}"/>
              </a:ext>
            </a:extLst>
          </p:cNvPr>
          <p:cNvSpPr txBox="1"/>
          <p:nvPr/>
        </p:nvSpPr>
        <p:spPr>
          <a:xfrm>
            <a:off x="-43468" y="6382489"/>
            <a:ext cx="9396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7"/>
              </a:rPr>
              <a:t>https://www.grsu.by/component/k2/item/48857-delovaya-vstrecha-s-predstavitelyami-diplomaticheskogo-alyansa-ekonomicheskikh-sovetnikov-v-kitae-i-direktorom-tsentra-mezhdunarodnykh-svyazej-ministerstva-obrazovaniya-respubliki-belarus.html</a:t>
            </a:r>
            <a:r>
              <a:rPr lang="ru-RU" sz="1100" dirty="0"/>
              <a:t> </a:t>
            </a:r>
          </a:p>
        </p:txBody>
      </p:sp>
      <p:pic>
        <p:nvPicPr>
          <p:cNvPr id="16386" name="Picture 2" descr="IMG 5185">
            <a:extLst>
              <a:ext uri="{FF2B5EF4-FFF2-40B4-BE49-F238E27FC236}">
                <a16:creationId xmlns:a16="http://schemas.microsoft.com/office/drawing/2014/main" id="{F00DA5CB-66A0-12D6-7561-9494C449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59" y="3928922"/>
            <a:ext cx="3364976" cy="22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_5069">
            <a:extLst>
              <a:ext uri="{FF2B5EF4-FFF2-40B4-BE49-F238E27FC236}">
                <a16:creationId xmlns:a16="http://schemas.microsoft.com/office/drawing/2014/main" id="{E4CE0B02-9AE0-871A-8BD9-598A7630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13" y="3928923"/>
            <a:ext cx="3364976" cy="22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73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E1CE4-B3D6-453B-4A1E-0ADE19ED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9D9B785-1287-9595-EA11-E7ECEA09995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179C2A3-782A-8138-0984-73BC6483DEFA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264374E-FC0A-7174-C583-3F4050ED1B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B05D0F7-284F-0EED-1645-EF005995A36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254B550-6580-38E7-0DC1-DEC66A2F65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C5E32B-ED66-2B47-7F02-CCDF2B018BC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EA48FA5-5125-510E-8BAC-EDAD4CFB14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E5C06C8-75D2-007E-9BDC-D84661E4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DC8E5C6-7850-DE6D-F53B-7C9329CEBCDF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7BDD422-A254-70DD-A09C-9D1A44425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3398B2-89A9-0932-0356-AF6D923E31D7}"/>
              </a:ext>
            </a:extLst>
          </p:cNvPr>
          <p:cNvSpPr txBox="1"/>
          <p:nvPr/>
        </p:nvSpPr>
        <p:spPr>
          <a:xfrm>
            <a:off x="735381" y="92142"/>
            <a:ext cx="5870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Прием представителей Ассоциации ЮНЕСКО провинции Ганьсу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AE33F-BA50-615F-1663-35BEC844587B}"/>
              </a:ext>
            </a:extLst>
          </p:cNvPr>
          <p:cNvSpPr txBox="1"/>
          <p:nvPr/>
        </p:nvSpPr>
        <p:spPr>
          <a:xfrm>
            <a:off x="104876" y="945959"/>
            <a:ext cx="6146112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Гродненском государственном университете имени Янки Купалы состоялась встреча с представителями Ассоциации ЮНЕСКО провинции Ганьсу и заместителем директора Представительства Ассоциации ЮНЕСКО провинции Ганьсу в Беларуси.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Визит делегации начался со встречи с ректором ГрГУ имени Янки Купалы Ириной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 Ректор выразила глубокую признательность гостям за интерес к сотрудничеству и подчеркнула важность подобных встреч для обогащения образовательной среды и культурного обмена. Ирина Федоровна и представители делегации обсуждали значимые аспекты сотрудничества и планы будущих проектов между университетом и Ассоциацией ЮНЕСКО провинции Ганьсу.</a:t>
            </a:r>
          </a:p>
        </p:txBody>
      </p:sp>
      <p:pic>
        <p:nvPicPr>
          <p:cNvPr id="38918" name="Picture 6" descr="IMG_7765">
            <a:extLst>
              <a:ext uri="{FF2B5EF4-FFF2-40B4-BE49-F238E27FC236}">
                <a16:creationId xmlns:a16="http://schemas.microsoft.com/office/drawing/2014/main" id="{0BDC7FCE-89ED-C37E-DCF7-996B939D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45" y="4687251"/>
            <a:ext cx="2782115" cy="18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IMG_7780">
            <a:extLst>
              <a:ext uri="{FF2B5EF4-FFF2-40B4-BE49-F238E27FC236}">
                <a16:creationId xmlns:a16="http://schemas.microsoft.com/office/drawing/2014/main" id="{BC543316-A532-15FC-42AA-0CA0A39F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46" y="2776571"/>
            <a:ext cx="2782114" cy="18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38094-5D38-3677-48A6-19C9F4C5D9CF}"/>
              </a:ext>
            </a:extLst>
          </p:cNvPr>
          <p:cNvSpPr txBox="1"/>
          <p:nvPr/>
        </p:nvSpPr>
        <p:spPr>
          <a:xfrm>
            <a:off x="-1216" y="5923633"/>
            <a:ext cx="64083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https://www.grsu.by/component/k2/item/52514-v-grgu-imeni-yanki-kupaly-prokhodit-priem-predstavitelej-assotsiatsii-yunesko-provintsii-gansu.html</a:t>
            </a:r>
            <a:r>
              <a:rPr lang="ru-RU" sz="11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C106B-3EF7-3FA7-6BBC-04BEC2B72969}"/>
              </a:ext>
            </a:extLst>
          </p:cNvPr>
          <p:cNvSpPr txBox="1"/>
          <p:nvPr/>
        </p:nvSpPr>
        <p:spPr>
          <a:xfrm>
            <a:off x="-1216" y="6269827"/>
            <a:ext cx="6253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https://www.grsu.by/component/k2/item/52546-grgu-imeni-yanki-kupaly-zaklyuchil-dogovor-o-sotrudnichestve-s-assotsiatsiej-yunesko-provintsii-gansu.html</a:t>
            </a:r>
            <a:r>
              <a:rPr lang="ru-RU" sz="1100" dirty="0"/>
              <a:t> </a:t>
            </a:r>
          </a:p>
        </p:txBody>
      </p:sp>
      <p:pic>
        <p:nvPicPr>
          <p:cNvPr id="4" name="Picture 4" descr="IMG_8124">
            <a:extLst>
              <a:ext uri="{FF2B5EF4-FFF2-40B4-BE49-F238E27FC236}">
                <a16:creationId xmlns:a16="http://schemas.microsoft.com/office/drawing/2014/main" id="{3F719D79-E122-F1AC-82F8-DCBE5862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46" y="909508"/>
            <a:ext cx="2733759" cy="18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67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589C-DDE4-0196-8C97-8425EE9B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D5AFA1F-C673-7B9C-901A-D6B4AA0EC39B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A5E3503-BD35-9E61-1927-381B7357A9FB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FC1E820-1F3F-784D-5453-857754D016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811D1B8-1432-281F-6761-44E64EE17F59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E02D1A2-73C5-0243-396F-AB077146C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388B0A-42CF-D79E-B97F-F3240C7EDD23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EFD0643-6368-8634-86F2-11050BAC49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54411DF-7424-8AD0-60F2-FF13841C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95FF707A-657F-2BB2-973C-80C8075DB7A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4D72FCE-6214-6C48-B14A-89FE2391E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71279A-30B6-6602-C8D0-152DD0B67D92}"/>
              </a:ext>
            </a:extLst>
          </p:cNvPr>
          <p:cNvSpPr txBox="1"/>
          <p:nvPr/>
        </p:nvSpPr>
        <p:spPr>
          <a:xfrm>
            <a:off x="991409" y="-13010"/>
            <a:ext cx="6192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Студенты ГрГУ имени Янки Купалы – лауреаты премии Посла Китайской Народной Республики в Республике Беларусь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074AB-D718-D636-92ED-0F7F4781470D}"/>
              </a:ext>
            </a:extLst>
          </p:cNvPr>
          <p:cNvSpPr txBox="1"/>
          <p:nvPr/>
        </p:nvSpPr>
        <p:spPr>
          <a:xfrm>
            <a:off x="87592" y="919250"/>
            <a:ext cx="888241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12 ноября состоялась торжественная церемония вручения премии Чрезвычайного и Полномочного Посла Китайской Народной Республики в Республике Беларусь. Данная премия учреждена Посольством КНР для белорусских студентов и школьников, которые добились высоких результатов в изучении китайского языка и культуры.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Лауреатами премии стали студенты факультета истории, коммуникации и туризма специальности «Лингвистическое обеспечение межкультурных коммуникаций» Софья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Дечко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и Дмитрий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Семуха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Отметим, что студент 5 курса Дмитрий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Семуха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уже во второй раз становится лауреатом премии. Молодой человек достиг выдающихся результатов в изучении китайского языка и культуры, что является важным вкладом в развитие культурных связей между Беларусью и Китаем.</a:t>
            </a:r>
          </a:p>
        </p:txBody>
      </p:sp>
      <p:pic>
        <p:nvPicPr>
          <p:cNvPr id="7170" name="Picture 2" descr="photo 5310224164239565053 y">
            <a:extLst>
              <a:ext uri="{FF2B5EF4-FFF2-40B4-BE49-F238E27FC236}">
                <a16:creationId xmlns:a16="http://schemas.microsoft.com/office/drawing/2014/main" id="{118D30E0-587C-E6F2-CA53-EC72FE28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7" y="3695017"/>
            <a:ext cx="3583383" cy="23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_5310224164239565051_y">
            <a:extLst>
              <a:ext uri="{FF2B5EF4-FFF2-40B4-BE49-F238E27FC236}">
                <a16:creationId xmlns:a16="http://schemas.microsoft.com/office/drawing/2014/main" id="{C2DDF1C0-AFE0-5EAA-F717-56466FFF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02" y="3706909"/>
            <a:ext cx="3538600" cy="235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8FED2F-9D64-BDC4-30D3-6BBA6E3FC739}"/>
              </a:ext>
            </a:extLst>
          </p:cNvPr>
          <p:cNvSpPr txBox="1"/>
          <p:nvPr/>
        </p:nvSpPr>
        <p:spPr>
          <a:xfrm>
            <a:off x="31960" y="6134898"/>
            <a:ext cx="91120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https://www.grsu.by/component/k2/item/52812-studenty-grgu-imeni-yanki-kupaly-laureaty-premii-posla-kitajskoj-narodnoj-respubliki-v-respublike-belarus.html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12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58D2F-30AB-06C4-A1BB-2FD694B02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65644E3-9E2C-9E51-0E1A-DF208301336C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38362FB-5717-AEA0-7300-BD134D7F1E9B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EC3B9FFE-E0EB-C371-A2F1-D9AAEAE41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C43E9C3-3C33-A0A0-5A33-74C4AD68B0DE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D16BE2A-298C-AB5F-27E7-F4CB7A80E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AA144A-4E49-962C-53CF-49D8B67737B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173C0DE-5DD0-7F8E-B82C-7708847B0D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58EA1BD-14DE-EEE7-6A40-5B1CC0419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A2088A8-EF6D-6B59-6115-633E78BAEB4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1CAD55A-B65F-4116-D508-A5819C2EC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01911F-9082-A2E9-45AC-2CFDB6F46B66}"/>
              </a:ext>
            </a:extLst>
          </p:cNvPr>
          <p:cNvSpPr txBox="1"/>
          <p:nvPr/>
        </p:nvSpPr>
        <p:spPr>
          <a:xfrm>
            <a:off x="421579" y="10690"/>
            <a:ext cx="6944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Делегация Наманганского государственного педагогического института посетила ГрГУ имени Янки Купалы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C9644-54B6-7EC5-1369-A5E0B6834A87}"/>
              </a:ext>
            </a:extLst>
          </p:cNvPr>
          <p:cNvSpPr txBox="1"/>
          <p:nvPr/>
        </p:nvSpPr>
        <p:spPr>
          <a:xfrm>
            <a:off x="104876" y="932377"/>
            <a:ext cx="597929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Делегацию Наманганского государственного педагогического института возглавил проректор по научной работе и инновациям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Муродхон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Рашидхонович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Кодирхонов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. Цель визита – укрепление взаимовыгодных отношений и обмен опытом в области образования и науки.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На встрече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Купаловский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университет представляли проректоры, деканы и руководители структурных подразделений, которые были готовы обсудить перспективы сотрудничества. 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Центральной темой встречи стало обсуждение вопросов научного сотрудничества, академической мобильности студентов и преподавателей, а также совместных научных проектов. Участники обменялись мнениями о современных тенденциях в образовании, обсудили возможности организации совместных конференций и семинаров, а также программы обмена студентами.</a:t>
            </a:r>
          </a:p>
        </p:txBody>
      </p:sp>
      <p:pic>
        <p:nvPicPr>
          <p:cNvPr id="28674" name="Picture 2" descr="IMG 4735">
            <a:extLst>
              <a:ext uri="{FF2B5EF4-FFF2-40B4-BE49-F238E27FC236}">
                <a16:creationId xmlns:a16="http://schemas.microsoft.com/office/drawing/2014/main" id="{0DF820B8-9358-7498-CAAF-FB50B7EB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74862"/>
            <a:ext cx="2808536" cy="18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G_4695">
            <a:extLst>
              <a:ext uri="{FF2B5EF4-FFF2-40B4-BE49-F238E27FC236}">
                <a16:creationId xmlns:a16="http://schemas.microsoft.com/office/drawing/2014/main" id="{B7A42A6E-7E00-7203-E9A2-13FF3C56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14" y="2896329"/>
            <a:ext cx="2809998" cy="18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G_4717">
            <a:extLst>
              <a:ext uri="{FF2B5EF4-FFF2-40B4-BE49-F238E27FC236}">
                <a16:creationId xmlns:a16="http://schemas.microsoft.com/office/drawing/2014/main" id="{FC4F91D2-6222-9F31-B07B-7E930B1B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22" y="4795574"/>
            <a:ext cx="2809998" cy="18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5179B-1331-A261-D2D0-3EB4A09AD4F1}"/>
              </a:ext>
            </a:extLst>
          </p:cNvPr>
          <p:cNvSpPr txBox="1"/>
          <p:nvPr/>
        </p:nvSpPr>
        <p:spPr>
          <a:xfrm>
            <a:off x="57470" y="6312006"/>
            <a:ext cx="60741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https://www.grsu.by/component/k2/item/53092-perspektivy-sotrudnichestva-delegatsiya-namanganskogo-gosudarstvennogo-pedagogicheskogo-instituta-posetila-grgu-imeni-yanki-kupaly.html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4075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14B47-D7F7-BF62-A39A-877BA7237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734599-F7CA-CBA8-8628-9709F9619EA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AE6B657-EF19-6205-C62A-27AFD732957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21FE2C4-871D-62DB-F314-A08F92CA2B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04F1C8B-05BE-3682-8775-38A73C7B3BE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C1A7232-4A4D-CDB8-63F9-47FAFD8A2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AB5ABC-1D9E-C7F2-7BDB-BC79E903E59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73EF49C-6F9F-2099-E40C-CE3CF576C4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03B2335-A98E-389D-AFFC-513E685FF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EA19965-6BA8-5868-4CDF-3B8D7550992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F7769F6-7579-F803-343F-36AC8220A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DADE89-01D2-3E1C-AA22-FF059370EC1B}"/>
              </a:ext>
            </a:extLst>
          </p:cNvPr>
          <p:cNvSpPr txBox="1"/>
          <p:nvPr/>
        </p:nvSpPr>
        <p:spPr>
          <a:xfrm>
            <a:off x="260483" y="270629"/>
            <a:ext cx="741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Делегация из Туркменистана в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Купаловском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DD172-2431-B110-CDA4-B4E7045EF667}"/>
              </a:ext>
            </a:extLst>
          </p:cNvPr>
          <p:cNvSpPr txBox="1"/>
          <p:nvPr/>
        </p:nvSpPr>
        <p:spPr>
          <a:xfrm>
            <a:off x="62990" y="1000845"/>
            <a:ext cx="8931620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3 декабря в Гродненский государственный университет имени Янки Купалы прибыла делегация из Туркменистана. В результате визита были подписаны договоры о сотрудничестве.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Основной целью визита стало обсуждение перспективных направлений сотрудничества в области образования и науки.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Подписание документов прошло в присутствии проректора по учебной работе ГрГУ имени Янки Купалы Леонтия Павлова, который подчеркнул значимость данного события для университета и для региона в целом. Он отметил, что сотрудничество с Туркменистаном будет способствовать не только развитию образования, но и культурному обмену, что важно в условиях глобальных изменений.</a:t>
            </a:r>
          </a:p>
        </p:txBody>
      </p:sp>
      <p:pic>
        <p:nvPicPr>
          <p:cNvPr id="29698" name="Picture 2" descr="IMG 4776">
            <a:extLst>
              <a:ext uri="{FF2B5EF4-FFF2-40B4-BE49-F238E27FC236}">
                <a16:creationId xmlns:a16="http://schemas.microsoft.com/office/drawing/2014/main" id="{7D6A23B2-0CA3-F3FD-E466-7BBB6D4E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3" y="3825571"/>
            <a:ext cx="2791732" cy="18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G_4762">
            <a:extLst>
              <a:ext uri="{FF2B5EF4-FFF2-40B4-BE49-F238E27FC236}">
                <a16:creationId xmlns:a16="http://schemas.microsoft.com/office/drawing/2014/main" id="{5AC8869E-8316-9101-40D3-52C0E2B7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06" y="3825571"/>
            <a:ext cx="2793187" cy="18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G_4770">
            <a:extLst>
              <a:ext uri="{FF2B5EF4-FFF2-40B4-BE49-F238E27FC236}">
                <a16:creationId xmlns:a16="http://schemas.microsoft.com/office/drawing/2014/main" id="{68A44564-FAAA-29FB-277E-91E49878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10" y="3825571"/>
            <a:ext cx="2774700" cy="18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8747D-3D06-60C9-4E9B-9B6347E198C1}"/>
              </a:ext>
            </a:extLst>
          </p:cNvPr>
          <p:cNvSpPr txBox="1"/>
          <p:nvPr/>
        </p:nvSpPr>
        <p:spPr>
          <a:xfrm>
            <a:off x="79448" y="6299766"/>
            <a:ext cx="85822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https://www.grsu.by/component/k2/item/53099-novye-gorizonty-sotrudnichestva-delegatsiya-iz-turkmenistana-v-kupalovskom-universitete.html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8578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75DA-17D6-926D-1E68-32E52FC2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F33B590-3B18-55BD-DDCF-81842E8C25A0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542DB9C-4F9B-A457-F07A-2C2C50D716A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EB9FF0F4-4C5F-30B9-040D-A702EABDA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C3B95E0-144C-F55D-777A-E10F45BEF7F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711787D-BFEA-B878-61DF-497224DFF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6B1188-CCBF-E0D9-1A26-DCD1FC03F9DF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CB9BD97-85CC-A658-DFE6-FCA9853443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6A5A055-F269-4E84-81C6-2549EC648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CF0E890-2936-44C3-7C4E-E1766E3C63E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E5276DA-7766-DAF1-3F7F-EA4E2E3EF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D64DB2-0C5F-FB31-3207-0C44447C783A}"/>
              </a:ext>
            </a:extLst>
          </p:cNvPr>
          <p:cNvSpPr txBox="1"/>
          <p:nvPr/>
        </p:nvSpPr>
        <p:spPr>
          <a:xfrm>
            <a:off x="56733" y="99795"/>
            <a:ext cx="77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Онлайн-встреча с представителями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Ганьнаньского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педагогического университета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2E4BE-67AF-3F36-BD2D-1DBAF6CD5D93}"/>
              </a:ext>
            </a:extLst>
          </p:cNvPr>
          <p:cNvSpPr txBox="1"/>
          <p:nvPr/>
        </p:nvSpPr>
        <p:spPr>
          <a:xfrm>
            <a:off x="211441" y="980036"/>
            <a:ext cx="5103026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Онлайн-встреча с представителями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Ганьнаньского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педагогического университета состоялась 27 декабря. Это событие стало значимым шагом в укреплении международного сотрудничества в сфере образования и науки.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ходе беседы основное внимание уделили актуальным направлениям сотрудничества между двумя университетами. Одной из ключевых тем стало получение степени бакалавра, которое может быть осуществлено в рамках совместных программ. Участники встречи обсудили возможность создания одногодичных магистерских программ, что позволит студентам углубить свои знания и повысить конкурентоспособность на рынке труда.</a:t>
            </a:r>
          </a:p>
        </p:txBody>
      </p:sp>
      <p:pic>
        <p:nvPicPr>
          <p:cNvPr id="1028" name="Picture 4" descr="IMG_8079-2">
            <a:extLst>
              <a:ext uri="{FF2B5EF4-FFF2-40B4-BE49-F238E27FC236}">
                <a16:creationId xmlns:a16="http://schemas.microsoft.com/office/drawing/2014/main" id="{570A50D0-2F66-F851-B0C3-80C2ECC5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99" y="960858"/>
            <a:ext cx="3312688" cy="22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_8101-2">
            <a:extLst>
              <a:ext uri="{FF2B5EF4-FFF2-40B4-BE49-F238E27FC236}">
                <a16:creationId xmlns:a16="http://schemas.microsoft.com/office/drawing/2014/main" id="{8E6A3CE4-F66C-22FB-BC13-E95B8A4C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65" y="3284984"/>
            <a:ext cx="3407928" cy="22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856C7-B859-FDAA-6A91-095F5959A533}"/>
              </a:ext>
            </a:extLst>
          </p:cNvPr>
          <p:cNvSpPr txBox="1"/>
          <p:nvPr/>
        </p:nvSpPr>
        <p:spPr>
          <a:xfrm>
            <a:off x="11711" y="6227009"/>
            <a:ext cx="93471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https://www.grsu.by/component/k2/item/53502-v-grgu-imeni-yanki-kupaly-proshla-onlajn-vstrecha-s-predstavitelyami-gannanskogo-pedagogicheskogo-universiteta.html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3353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16699-708A-C2D6-50FA-342972CCB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7020CFC-1C1D-13FC-6BD0-808819EAF7F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FE9458F-9311-B483-FC86-D4E6771DF4D3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28C535E-62A8-11FF-ECF0-0C4381E54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FA395D9-3C13-8651-381A-91F3387260A9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CF7C988A-4521-79FC-3D31-EE0CF38C8A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090337-32E3-D95A-8CCF-F9C01DEB293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4D1B41B6-ADFC-62F9-B8BE-BF589C8236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02EE887-595F-6206-A9A8-0B2D342D0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8A46807-D8FB-E1A6-CEB6-F86D5AE4B6A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DF79E8C-67A3-A4D4-2DBE-F52EC8B76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8F3E7D-A686-4698-164F-137098F31D15}"/>
              </a:ext>
            </a:extLst>
          </p:cNvPr>
          <p:cNvSpPr txBox="1"/>
          <p:nvPr/>
        </p:nvSpPr>
        <p:spPr>
          <a:xfrm>
            <a:off x="634926" y="28909"/>
            <a:ext cx="6636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Рабочий визит в Ташкентский государственный юридический университет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CF55-6FB6-9411-D514-ACC09AB15C0B}"/>
              </a:ext>
            </a:extLst>
          </p:cNvPr>
          <p:cNvSpPr txBox="1"/>
          <p:nvPr/>
        </p:nvSpPr>
        <p:spPr>
          <a:xfrm>
            <a:off x="38164" y="940556"/>
            <a:ext cx="898127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Декан юридического факультета Светлана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Чебуранова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и доцент кафедры уголовного права, уголовного процесса и криминалистики Мария Жук посетили Ташкентский государственный юридический университет. Сотрудничество с данным вузом осуществляется по многим направлениям: учебный процесс, студенческая наука, совместные проекты, академическая мобильность преподавателей и студентов.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lnSpc>
                <a:spcPts val="18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встрече с представителями управления по международному сотрудничеству ТГЮУ обсудили вопросы дальнейшего развития взаимодействия между двумя вузами, перспективы подготовки по совместной образовательной программе по специальности «Международное право».</a:t>
            </a:r>
          </a:p>
        </p:txBody>
      </p:sp>
      <p:pic>
        <p:nvPicPr>
          <p:cNvPr id="23554" name="Picture 2" descr="43211 0">
            <a:extLst>
              <a:ext uri="{FF2B5EF4-FFF2-40B4-BE49-F238E27FC236}">
                <a16:creationId xmlns:a16="http://schemas.microsoft.com/office/drawing/2014/main" id="{3DC9B1AC-F21F-F7A2-6085-360C2696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98282"/>
            <a:ext cx="3445915" cy="25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43211_1">
            <a:extLst>
              <a:ext uri="{FF2B5EF4-FFF2-40B4-BE49-F238E27FC236}">
                <a16:creationId xmlns:a16="http://schemas.microsoft.com/office/drawing/2014/main" id="{02801B63-E581-C0D5-993A-E4EFE435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19" y="3292835"/>
            <a:ext cx="3876656" cy="25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1BEC6-2D22-4576-7521-67B1FD1F8D1F}"/>
              </a:ext>
            </a:extLst>
          </p:cNvPr>
          <p:cNvSpPr txBox="1"/>
          <p:nvPr/>
        </p:nvSpPr>
        <p:spPr>
          <a:xfrm>
            <a:off x="95159" y="6340961"/>
            <a:ext cx="92302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https://www.grsu.by/component/k2/item/48948-kupalovtsy-posetili-s-rabochim-vizitom-tashkentskij-gosudarstvennyj-yuridicheskij-universitet.html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32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DCE92-98C7-2096-ECD7-DE09675CE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7E32E5D-31F8-BF90-ACD5-3120A45CC3D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04AAEEF-1CA4-95BA-5AC9-3942E9BE0AE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865DBA7-9FF5-AADD-E825-7BDF1CAD6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92245B4-0EAE-24AD-C726-BA84A9ADD36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319A853-956C-3C0B-61C4-944126125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E60BDE-E5B4-054A-9AAF-3AB02A1579F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EAAF2CB-C2BE-9F60-5CA4-7C9B12F73C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6466F1B-80F4-F97A-8096-036D31A53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A46CAF2-0A4A-7FA1-A5E5-2BA9DDB7E2C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DE9ABDE-5BF3-B31D-7AC5-3CD13C8DA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A3EACE-56AC-9241-FA95-33F27CDCC02E}"/>
              </a:ext>
            </a:extLst>
          </p:cNvPr>
          <p:cNvSpPr txBox="1"/>
          <p:nvPr/>
        </p:nvSpPr>
        <p:spPr>
          <a:xfrm>
            <a:off x="911042" y="98614"/>
            <a:ext cx="6133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Соглашение о сотрудничестве с университетами Узбекистана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4F838-5767-421F-A251-271BEE5E17BD}"/>
              </a:ext>
            </a:extLst>
          </p:cNvPr>
          <p:cNvSpPr txBox="1"/>
          <p:nvPr/>
        </p:nvSpPr>
        <p:spPr>
          <a:xfrm>
            <a:off x="88967" y="907210"/>
            <a:ext cx="8963234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Подписание состоялось в рамках официального визита делегации Министерства образования Республики Беларусь в Республику Узбекистан. Программа участников визита насыщенная, важной ее частью стал круглый стол, где и были подписаны соглашения между университетами двух стран, что позволит более продуктивно реализовать сотрудничество в образовательно среде.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Подписанные договоры позволят расширить поле для сотрудничества и наладить более тесное взаимодействие в научной и образовательной сферах, совершать академический обмен студентами и сотрудниками. Это позволит обогатить учебный процесс сторон и откроет новые возможности как перед купаловцами, так и перед зарубежными коллегами.</a:t>
            </a:r>
          </a:p>
        </p:txBody>
      </p:sp>
      <p:pic>
        <p:nvPicPr>
          <p:cNvPr id="28674" name="Picture 2" descr="photo_5339568952763864197_y">
            <a:extLst>
              <a:ext uri="{FF2B5EF4-FFF2-40B4-BE49-F238E27FC236}">
                <a16:creationId xmlns:a16="http://schemas.microsoft.com/office/drawing/2014/main" id="{5143CC5E-1D5F-A733-C5E0-B9B38E6E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48254"/>
            <a:ext cx="3518130" cy="23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photo_5341274428442531287_y">
            <a:extLst>
              <a:ext uri="{FF2B5EF4-FFF2-40B4-BE49-F238E27FC236}">
                <a16:creationId xmlns:a16="http://schemas.microsoft.com/office/drawing/2014/main" id="{58C63C2E-B382-F1A8-DD6B-690F998E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16" y="3348254"/>
            <a:ext cx="3518130" cy="23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2E69E-C67D-313B-13EC-7719CE8D1C5F}"/>
              </a:ext>
            </a:extLst>
          </p:cNvPr>
          <p:cNvSpPr txBox="1"/>
          <p:nvPr/>
        </p:nvSpPr>
        <p:spPr>
          <a:xfrm>
            <a:off x="91799" y="5926064"/>
            <a:ext cx="9230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https://www.grsu.by/component/k2/item/48965-grgu-imeni-yanki-kupaly-podpisal-dogovor-o-sotrudnichestve-s-urgenchskim-innovatsionnym-universitetom.html</a:t>
            </a:r>
            <a:r>
              <a:rPr lang="ru-RU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4BAAF6-F47C-51F9-BA2B-AA6BA871646F}"/>
              </a:ext>
            </a:extLst>
          </p:cNvPr>
          <p:cNvSpPr txBox="1"/>
          <p:nvPr/>
        </p:nvSpPr>
        <p:spPr>
          <a:xfrm>
            <a:off x="154080" y="6287504"/>
            <a:ext cx="90783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https://www.grsu.by/component/k2/item/48999-grgu-imeni-yanki-kupaly-rasshiryaet-granitsy-sotrudnichestva-s-universitetami-respubliki-uzbekistan.html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3A348-8F0B-1FA3-3B77-EAA2B8D2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8D9A0AA-6704-46BC-47BC-DD77D966A20E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35C2E85-E968-9C8D-7E42-EC2F4D9BFB2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3C604637-39ED-14B4-DFBF-A763F89E4C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7BEE811-4216-4A99-EB79-34AB368890F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75258C04-5494-89E6-A389-21BAC6CAB1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1B9676-D523-9D19-F54F-7089DBE8176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D64F5D8-55A2-9F2F-BC46-B5832DB3AA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3C5FFB2-0B15-7338-D31A-F26DDCEFF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ED0D98D6-4D62-7189-F4A2-93DB9F2DFF6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60E2D58-5A42-5C01-8326-5954070DA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395C81-9892-9FDA-5C27-2DAF8B7CC444}"/>
              </a:ext>
            </a:extLst>
          </p:cNvPr>
          <p:cNvSpPr txBox="1"/>
          <p:nvPr/>
        </p:nvSpPr>
        <p:spPr>
          <a:xfrm>
            <a:off x="505334" y="221725"/>
            <a:ext cx="6905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 err="1">
                <a:solidFill>
                  <a:schemeClr val="bg1"/>
                </a:solidFill>
                <a:effectLst/>
                <a:latin typeface="pt_sans_bold"/>
              </a:rPr>
              <a:t>Зимбабвийско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-Белорусский бизнес форум в Хараре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548FA-89A7-88C9-9BAE-946658B329BD}"/>
              </a:ext>
            </a:extLst>
          </p:cNvPr>
          <p:cNvSpPr txBox="1"/>
          <p:nvPr/>
        </p:nvSpPr>
        <p:spPr>
          <a:xfrm>
            <a:off x="69051" y="956016"/>
            <a:ext cx="4723372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визита белорусской делегации из ведущих университетов страны в период с 19 по 22 февраля в город Хараре, столицу Республики Зимбабве, состоялся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Зимбабвийско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-Белорусский бизнес форум «Построение прочного партнёрства: Использование общего видения устойчивого будущего». В форуме принимал участие начальник НИЧ ГрГУ имени Янки Купалы Антон Глазев.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заседании экспертной группы проводилась активная работа по определению перспективных направлений сотрудничества с Республикой Зимбабве в области образования и научных исследований университетского уровня. Это важное событие позволило  укрепить связи между образовательными учреждениями двух стран и способствовало развитию образования и науки в мировом масштабе.</a:t>
            </a:r>
          </a:p>
        </p:txBody>
      </p:sp>
      <p:pic>
        <p:nvPicPr>
          <p:cNvPr id="12290" name="Picture 2" descr="IMG 9e92512ea9a6c4709fdacb5c4b2e88be V">
            <a:extLst>
              <a:ext uri="{FF2B5EF4-FFF2-40B4-BE49-F238E27FC236}">
                <a16:creationId xmlns:a16="http://schemas.microsoft.com/office/drawing/2014/main" id="{25C8F6D9-9847-FBB2-737C-9A0C8C32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45" y="989856"/>
            <a:ext cx="4059943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hoto_5377744958552923247_y">
            <a:extLst>
              <a:ext uri="{FF2B5EF4-FFF2-40B4-BE49-F238E27FC236}">
                <a16:creationId xmlns:a16="http://schemas.microsoft.com/office/drawing/2014/main" id="{8223F912-4F52-E943-31C6-376EC7DE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44" y="3368992"/>
            <a:ext cx="4059942" cy="27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5487D-9C3E-3D6A-9BF0-8EEE03304851}"/>
              </a:ext>
            </a:extLst>
          </p:cNvPr>
          <p:cNvSpPr txBox="1"/>
          <p:nvPr/>
        </p:nvSpPr>
        <p:spPr>
          <a:xfrm>
            <a:off x="154080" y="6294725"/>
            <a:ext cx="9230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https://www.grsu.by/component/k2/item/49140-ukreplenie-partnerskikh-otnoshenij-zimbabvijsko-belorusskij-biznes-forum-v-kharare.html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14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3518-CF98-2560-3B76-D0B58A28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E1C3CD1-0C2D-A30A-441E-CDAD1A36639E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8DB6E15-DFBE-A065-7CEF-C4E2112CC5EB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B5E0C3E4-92BE-4CB8-C2B8-CE6F10CE52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E5FA969-88EA-DBCD-B452-655F36CC605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BC1C36C-49C4-572B-784F-DB7E9C0D4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A5D46D-2547-0E41-077A-C4129086018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41547C03-6130-780F-2FAD-A739A41034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A645F1F-276E-554E-61E2-A5A36D9AE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B4A8CB9-3B4C-7533-FDA3-E2B56E83E8D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1055410-B50C-3787-0A5E-D7EC03505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9FEAB4-9F14-CC63-D089-550D6AA37834}"/>
              </a:ext>
            </a:extLst>
          </p:cNvPr>
          <p:cNvSpPr txBox="1"/>
          <p:nvPr/>
        </p:nvSpPr>
        <p:spPr>
          <a:xfrm>
            <a:off x="762131" y="220243"/>
            <a:ext cx="6421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Подписание договора с партнером из Китая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06653D-B375-484B-63FA-722B049B4AA4}"/>
              </a:ext>
            </a:extLst>
          </p:cNvPr>
          <p:cNvSpPr txBox="1"/>
          <p:nvPr/>
        </p:nvSpPr>
        <p:spPr>
          <a:xfrm>
            <a:off x="104876" y="983388"/>
            <a:ext cx="541712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Гродненский государственный университет имени Янки Купалы расширяет сотрудничество с Китайской Народной Республикой. Среди новых партнеров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Циндаоское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высшее педагогическое специальное училище дошкольного образования. Встреча с коллегами прошла в онлайн-формате.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ГрГУ имени Янки Купалы уже на протяжении многих лет сотрудничает с Китайской Народной Республикой. История взаимодействия началась в 2001 году, когда был подписан первый договор о сотрудничестве, и сегодня с учреждениями образования КНР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Купаловский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 работает в рамках 21 договора. В университете реализуется Стратегия по развитию сотрудничества с КНР в сфере образования, которая является составной частью общей стратегии университета – Стратегии опережающего развития.</a:t>
            </a:r>
          </a:p>
        </p:txBody>
      </p:sp>
      <p:pic>
        <p:nvPicPr>
          <p:cNvPr id="32770" name="Picture 2" descr="IMG_9657">
            <a:extLst>
              <a:ext uri="{FF2B5EF4-FFF2-40B4-BE49-F238E27FC236}">
                <a16:creationId xmlns:a16="http://schemas.microsoft.com/office/drawing/2014/main" id="{AC0E35BD-E899-1748-949A-F4277515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16203"/>
            <a:ext cx="3073524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G_9644-2">
            <a:extLst>
              <a:ext uri="{FF2B5EF4-FFF2-40B4-BE49-F238E27FC236}">
                <a16:creationId xmlns:a16="http://schemas.microsoft.com/office/drawing/2014/main" id="{BEDF38FE-2333-1D9B-C81C-DFAB925E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1123"/>
            <a:ext cx="3073524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53A7F-BA01-1867-334D-1EF3142E1EA8}"/>
              </a:ext>
            </a:extLst>
          </p:cNvPr>
          <p:cNvSpPr txBox="1"/>
          <p:nvPr/>
        </p:nvSpPr>
        <p:spPr>
          <a:xfrm>
            <a:off x="154080" y="6266099"/>
            <a:ext cx="9230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https://www.grsu.by/component/k2/item/49361-v-kupalovskom-universitete-sostoyalos-podpisanie-dogovora-s-partnerom-iz-kitaya.html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8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2FA7F-D0E7-B9E1-4B1E-6C8488EB5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0B0810B-2B8D-11EA-6182-1EFA517D1B4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5FD4CFB-6CD8-2473-5143-0EA4B778107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1613F61-44E4-E7F4-336D-E010A7966E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6BEDF5B-7E47-44D5-D5AF-944E9AF2783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4CD377F-3971-A372-332E-EAA317314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7C43A-4800-0196-29CD-9DF029049AE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33F1DA8A-1A12-DD3A-9E57-47EB2D3A40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084FF97-2C5C-6E93-E2ED-8B902E745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F30370AB-FD59-1963-A63D-C1DEF367D2A8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65E2E14-8CB3-A42D-8E48-DB21A9F69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3BF6B4-0ABD-2BA5-FAD7-9D76B079AB56}"/>
              </a:ext>
            </a:extLst>
          </p:cNvPr>
          <p:cNvSpPr txBox="1"/>
          <p:nvPr/>
        </p:nvSpPr>
        <p:spPr>
          <a:xfrm>
            <a:off x="504016" y="44624"/>
            <a:ext cx="7020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Онлайн-встреча с представителями Уханьского университета технологий и бизнеса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F0399-6924-B59A-C290-ABE07C7B29F6}"/>
              </a:ext>
            </a:extLst>
          </p:cNvPr>
          <p:cNvSpPr txBox="1"/>
          <p:nvPr/>
        </p:nvSpPr>
        <p:spPr>
          <a:xfrm>
            <a:off x="104876" y="970735"/>
            <a:ext cx="89316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В ГрГУ имени Янки Купалы состоялась онлайн-встреча с представителями Уханьского университета технологий и бизнеса из КНР. Это мероприятие стало значимым шагом в развитии межуниверситетского сотрудничества и обмена опытом между двумя учебными заведениями.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pt_sans_caption"/>
              </a:rPr>
              <a:t>Участники встречи, представители обоих университетов, проявили огромный интерес к сотрудничеству и обмену знаниями. В ходе мероприятия были обсуждены актуальные темы в области технологий и бизнеса, а также выявлены потенциальные направления для совместных научных и образовательных проектов.</a:t>
            </a:r>
          </a:p>
        </p:txBody>
      </p:sp>
      <p:pic>
        <p:nvPicPr>
          <p:cNvPr id="38914" name="Picture 2" descr="IMG 9252">
            <a:extLst>
              <a:ext uri="{FF2B5EF4-FFF2-40B4-BE49-F238E27FC236}">
                <a16:creationId xmlns:a16="http://schemas.microsoft.com/office/drawing/2014/main" id="{34F76531-2603-EBB4-57EF-0BA73C18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1" y="3485358"/>
            <a:ext cx="3600985" cy="240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IMG_9257">
            <a:extLst>
              <a:ext uri="{FF2B5EF4-FFF2-40B4-BE49-F238E27FC236}">
                <a16:creationId xmlns:a16="http://schemas.microsoft.com/office/drawing/2014/main" id="{76AAECE9-B329-1ED8-CF2E-DBB4C2DB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38" y="3423006"/>
            <a:ext cx="3600986" cy="24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F88D2-2153-C908-56C0-43FEFF449614}"/>
              </a:ext>
            </a:extLst>
          </p:cNvPr>
          <p:cNvSpPr txBox="1"/>
          <p:nvPr/>
        </p:nvSpPr>
        <p:spPr>
          <a:xfrm>
            <a:off x="0" y="6299117"/>
            <a:ext cx="91805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https://www.grsu.by/component/k2/item/49479-v-grgu-imeni-yanki-kupaly-proshla-onlajn-vstrecha-s-predstavitelyami-ukhanskogo-universiteta-tekhnologij-i-biznesa.html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01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FBFF-79CC-E4EC-2B1E-F376BEE7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349441-82C9-D116-F325-0699C8C54F80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0574C4D-960D-8605-09E7-36CFB7CD523C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04B72C96-9538-578A-967F-A9FA66E5B2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23A9326-63AD-384D-FE78-D68DD00F4E45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5F6E30A-0715-FFEF-BD1F-9230289ADC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BFC110-4121-5EE2-8924-5AAF98A2DD6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19CF7A4-E3E2-37C0-2920-FDF4FDC681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4B27EA8-444D-24CA-84FB-C6A46FEC7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2AD6BF2-2B2C-0986-B2BF-655ED4E6EC2B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E834029-36BC-77E2-37D0-82AA9B48E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7E332C-33D3-BC15-BE82-EE90ED40F6F4}"/>
              </a:ext>
            </a:extLst>
          </p:cNvPr>
          <p:cNvSpPr txBox="1"/>
          <p:nvPr/>
        </p:nvSpPr>
        <p:spPr>
          <a:xfrm>
            <a:off x="363691" y="105253"/>
            <a:ext cx="735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Прием делегации Китайской торгово-промышленной ассоциации «Хэнань» в ГрГУ имени Янки Купалы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CA9F0-4991-86E4-1E68-94F05DE14CC6}"/>
              </a:ext>
            </a:extLst>
          </p:cNvPr>
          <p:cNvSpPr txBox="1"/>
          <p:nvPr/>
        </p:nvSpPr>
        <p:spPr>
          <a:xfrm>
            <a:off x="89153" y="1036661"/>
            <a:ext cx="52826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Важное событие произошло 15 марта в Гродненском государственном университете имени Янки Купалы – прием делегации Китайской торгово-промышленной ассоциации «Хэнань». Этот визит свидетельствовал о заинтересованности в развитии сотрудничества и партнерства между образовательными и деловыми учреждениями двух стран.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Китайскую сторону представили глава Китайской торгово-промышленной ассоциации «Хэнань» Ван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Цинфэн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, помощник главы Китайской торгово-промышленной ассоциации «Хэнань» Александра Кононович.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Представители университета и деловой ассоциации провели переговоры о перспективах сотрудничества в области образования, науки и бизнеса, подчеркнуть важность взаимовыгодного партнерства и обмена опытом.</a:t>
            </a:r>
          </a:p>
        </p:txBody>
      </p:sp>
      <p:pic>
        <p:nvPicPr>
          <p:cNvPr id="41986" name="Picture 2" descr="IMG 9373">
            <a:extLst>
              <a:ext uri="{FF2B5EF4-FFF2-40B4-BE49-F238E27FC236}">
                <a16:creationId xmlns:a16="http://schemas.microsoft.com/office/drawing/2014/main" id="{0599A453-D91A-840F-37F3-9A1751E5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25" y="1032652"/>
            <a:ext cx="3512066" cy="23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G_9364">
            <a:extLst>
              <a:ext uri="{FF2B5EF4-FFF2-40B4-BE49-F238E27FC236}">
                <a16:creationId xmlns:a16="http://schemas.microsoft.com/office/drawing/2014/main" id="{5860D30A-A131-AAA5-3DCE-63B8EA81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25" y="3557572"/>
            <a:ext cx="3458290" cy="23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A50B4-330D-01F6-984C-B020E14A2225}"/>
              </a:ext>
            </a:extLst>
          </p:cNvPr>
          <p:cNvSpPr txBox="1"/>
          <p:nvPr/>
        </p:nvSpPr>
        <p:spPr>
          <a:xfrm>
            <a:off x="35684" y="6291082"/>
            <a:ext cx="9288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https://www.grsu.by/component/k2/item/49491-priem-delegatsii-kitajskoj-torgovo-promyshlennoj-assotsiatsii-khenan-v-grgu-imeni-yanki-kupaly.html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502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9326</TotalTime>
  <Words>4423</Words>
  <Application>Microsoft Office PowerPoint</Application>
  <PresentationFormat>Экран (4:3)</PresentationFormat>
  <Paragraphs>222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Comic Sans MS</vt:lpstr>
      <vt:lpstr>Impact</vt:lpstr>
      <vt:lpstr>pt_sans_bold</vt:lpstr>
      <vt:lpstr>pt_sans_caption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Лисовская АНАСТАСИЯ КАЗИМИРОВНА</cp:lastModifiedBy>
  <cp:revision>758</cp:revision>
  <cp:lastPrinted>2022-08-31T19:27:54Z</cp:lastPrinted>
  <dcterms:created xsi:type="dcterms:W3CDTF">2022-08-29T06:47:08Z</dcterms:created>
  <dcterms:modified xsi:type="dcterms:W3CDTF">2026-04-14T07:26:34Z</dcterms:modified>
</cp:coreProperties>
</file>