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410" r:id="rId3"/>
    <p:sldId id="424" r:id="rId4"/>
    <p:sldId id="474" r:id="rId5"/>
    <p:sldId id="475" r:id="rId6"/>
    <p:sldId id="484" r:id="rId7"/>
    <p:sldId id="501" r:id="rId8"/>
    <p:sldId id="507" r:id="rId9"/>
    <p:sldId id="514" r:id="rId10"/>
    <p:sldId id="537" r:id="rId11"/>
    <p:sldId id="560" r:id="rId12"/>
    <p:sldId id="561" r:id="rId13"/>
    <p:sldId id="566" r:id="rId14"/>
    <p:sldId id="568" r:id="rId15"/>
    <p:sldId id="617" r:id="rId16"/>
    <p:sldId id="630" r:id="rId17"/>
    <p:sldId id="647" r:id="rId18"/>
    <p:sldId id="653" r:id="rId19"/>
    <p:sldId id="699" r:id="rId20"/>
    <p:sldId id="743" r:id="rId21"/>
    <p:sldId id="625" r:id="rId22"/>
    <p:sldId id="401" r:id="rId23"/>
    <p:sldId id="426" r:id="rId24"/>
    <p:sldId id="541" r:id="rId25"/>
    <p:sldId id="562" r:id="rId26"/>
    <p:sldId id="697" r:id="rId27"/>
    <p:sldId id="523" r:id="rId28"/>
    <p:sldId id="545" r:id="rId29"/>
    <p:sldId id="645" r:id="rId30"/>
    <p:sldId id="359" r:id="rId31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8538" autoAdjust="0"/>
  </p:normalViewPr>
  <p:slideViewPr>
    <p:cSldViewPr>
      <p:cViewPr varScale="1">
        <p:scale>
          <a:sx n="111" d="100"/>
          <a:sy n="111" d="100"/>
        </p:scale>
        <p:origin x="1536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E96D3-4429-C22E-B647-62693F533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AB5A6E1-D1C6-9BBC-6372-D4F0FF4B1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716D0DE-6A88-A4A0-AD38-B2A0C9A5D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28BE5C9-9F75-D189-5BFF-E65C2DD60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494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1D8D4-444C-63FE-8D84-F1462DFC2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4956DA8-4CD4-885D-2747-7723B0773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10A8A8A-3345-B2E2-E687-9DAD62E49C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EF1CD9-5F8F-AA2A-A3A6-34AC7A7449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90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55E59-9D4A-76F3-29F9-82DEA5E64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36AA2A5-BC83-EDEA-D3C1-15579B49A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664FC4-6272-0293-B9A3-31C3EE3E7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C8393C-C3D3-5316-1D3D-0C840F0D0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413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C6B7C-BFCA-E79C-5303-97EC836D6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ECA89D0-B10E-9E56-0CA0-528018F4F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AEA5423-B546-D96B-C52A-2D92D2B0D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D2761B-4177-409D-3CCB-6B882E56DD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798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0B66D-E7BB-47A6-E0AD-34375D72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4A6AA76-BDBE-42B9-F22C-AED7F5500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C3CFE52-088D-DEB2-3076-2BAA68343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5060D6-8DEC-15F9-5106-7357E787F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2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31D9-97F8-2B20-220B-84AB64A75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283CCF4-9CF6-06C1-2890-453BF92B6C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A182A31-01D5-BB29-BB2E-2DA649B90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11D045-EADF-340B-5D28-04E8AE7D1D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974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4D45C-492A-D363-962E-5D4DF84A5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80C5B0E-F73E-2FD8-99A7-4EA65F14A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619E563-4F46-6878-5A1B-03A213216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8D5770-0A8D-8C55-4220-32BD5C88A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236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EF27B-7942-2248-81D6-666DE5AF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20C6C9A-2419-FA39-4106-FC8784BAA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402FA19-50D5-ABD6-F173-6FC7AA2D8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91FCD9-ABD5-4974-22F4-81639480FC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906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C03A0-3E5C-4FE7-6A86-1C8D37C5E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8A65B9C-9150-B466-58C8-50DDD3CD6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0BFFD92-3C84-F388-A47D-1F7AC0E59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D8471D-B8CB-321E-E76E-972B4328A8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52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772D7-E91D-8195-8674-9202F2DFC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00CF6F4-A366-C81D-C213-B1D1485F4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6247F49-9E6F-43FC-AB14-6E009BF7E7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773000-A00B-1239-BB5C-027D3DE8DA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950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A95C-129B-3B50-47DA-AA23A92CE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A31DA5-A660-C092-825F-065359FB4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F59E5A9-D35E-0D6E-6165-A491BF3215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D5E1E4-DBCB-725F-9E65-A0337F433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393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7A41C-5F17-3B28-0C7D-123D274CD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C2B6E28-DE69-1E1E-086B-11A7072B4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DDCE036-F90D-51E5-1C3E-445DB164B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C85D3AF-C57A-DB4D-2BAC-5C166FDD39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575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CB883-0413-B1D7-4D7B-0BE176C0B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452D7B7-8A12-B530-6716-6D476DA57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4DB1F15-B0FA-7367-11A7-A56D04AB91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7B087A-8388-D7A0-E443-AFBF60C93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1383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5C258-36F4-6A0B-9274-F94D24C52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71A22E0-2AC5-E308-C908-131F0D7EA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84E49E-7BA3-805B-4F2A-5C98534DBB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D35D5C-8FE6-0243-4D3A-66E604D86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319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08798-620D-9DC0-55B7-56E15E310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1EED5B8-32D0-5231-ED8E-EB51EE6889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B5D79A-047A-457E-16E7-10DC61DD8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2271C2-0464-CC2D-1BAA-45580F056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7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12FB8-DD2C-27AF-B917-96385F69E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837EC5C-D1A1-E5A8-71B7-613D2694D8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CE55298-B653-1095-32A1-15D2DA7B37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8398C5-1CA6-11C4-33F0-7708D447B3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885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514B5-DD17-0602-5C0D-943691FF5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B4B17B8-975B-B927-2C6A-25D2F4B176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3053FF7-BFE0-10CF-BF27-13AD071D9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11D8EA7-9534-4585-5F80-1C43E16D59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040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57F3E-359F-8CBC-4A58-082FC1C02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B5DEF02-EC4F-99EA-9435-CCCD25F57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DFA80C1-7ABC-69D5-54D2-89FE2705B3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4CB50FA-1A35-0FA5-0614-70A90CF306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824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EFC39-B5C0-32F7-4EED-EF7B40DAE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4D589AD-2BA3-1590-14CA-51D5233F91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9407903-5102-6897-5B28-02EF12F7C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BA5DF9-DA1B-6FC7-98A7-CE59615B1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7457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4F49D-1161-ADD9-FE6B-1A7A8B1D3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1DE31AE-75EB-8CBF-47D4-B5E21D3A8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18F110-E3BC-3266-FD89-73B1FC6E6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9606D9-7F12-5F58-8E68-1284EA14F6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99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CE5F0-1013-FE72-11B1-2596C823B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08D4F2E-EBF1-4562-0BF4-334446A82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94D6A83-3E8E-DF5D-01D2-CBFB8105C5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1BE367-B2C8-9BAC-02FB-B07B0A52B2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8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B9499-BA1C-215F-C30A-D96A212BA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1881907-5680-C1DB-24E9-8DC4520AA3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6B0C1DD-2F39-EDA5-AA4B-ACD719B20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8D3C0F-224A-810D-3BD7-8A78339239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37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251EB-332C-C14D-E822-441E0AF48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902BB6A-8AC4-D042-1A18-F4B3C91EF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8402CE4-CBD2-DEBA-6113-251B5639D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D98AAE-E526-8243-57C8-77C174864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300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64700-78E9-B152-C376-5DB1559A2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A3718D0-69AA-F779-6758-9D136745E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474010-A0D5-C683-5D41-C53FCEAC67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4EFA30-6702-8DA5-684B-B40A6EBB5B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62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A6684-96A2-4C3F-F723-61CB91934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CC1F2EC-04D8-3E8A-E7F6-D67EF578A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10AA19A-00FC-90E3-C55A-43A4426F3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D79DCC-801E-8A22-E739-2B8F5D5D5E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4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BA560-BE4F-407D-FC80-D1172A1C2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E904D76-9ABF-8094-D1B0-79976FFC8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F88F674-EDEA-2175-BC49-8F1C8FD0C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D1271-A42D-AEB7-6E13-E3CB7A56F1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22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7B6A3-B7C2-11FC-6ACC-BA55B34E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AADF5CB-C481-4E8E-D32D-C830FEDFD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6F3F0DD-E6DB-72AD-3A30-A65D6998E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B9E2FE0-7000-C4B5-3907-E65BF297D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204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DCCCE-B24A-7A49-61DE-36EE5091F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B14F914-875F-4234-D647-BBC525939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331BE30-E200-9E6E-CBC4-69D612DB80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2CBA41-A558-1A0D-86F7-B1746DF633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914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28.04.2026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hyperlink" Target="https://www.grsu.by/component/k2/item/55419-atmosfera-kupalovskogo-edinstva-i-splochennosti-v-grgu-imeni-yanki-kupaly-proshel-studencheskij-turisticheskij-slet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4.jpeg"/><Relationship Id="rId5" Type="http://schemas.microsoft.com/office/2007/relationships/hdphoto" Target="../media/hdphoto4.wdp"/><Relationship Id="rId10" Type="http://schemas.openxmlformats.org/officeDocument/2006/relationships/image" Target="../media/image33.jpeg"/><Relationship Id="rId4" Type="http://schemas.openxmlformats.org/officeDocument/2006/relationships/image" Target="../media/image9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hyperlink" Target="https://www.grsu.by/component/k2/item/55707-izgib-gitary-zheltoj-proshel-ocherednoj-turisticheskij-slet-sotrudnikov-grgu-imeni-yanki-kupaly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0.jpeg"/><Relationship Id="rId5" Type="http://schemas.microsoft.com/office/2007/relationships/hdphoto" Target="../media/hdphoto4.wdp"/><Relationship Id="rId10" Type="http://schemas.openxmlformats.org/officeDocument/2006/relationships/image" Target="../media/image39.jpeg"/><Relationship Id="rId4" Type="http://schemas.openxmlformats.org/officeDocument/2006/relationships/image" Target="../media/image9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5711-v-grgu-imeni-yanki-kupaly-startovali-kursy-pervoj-pomoshchi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hyperlink" Target="https://www.grsu.by/component/k2/item/55763-komandnyj-dukh-i-volya-k-pobede-v-grgu-imeni-yanki-kupaly-proshel-festival-letnikh-vidov-sporta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8.jpeg"/><Relationship Id="rId5" Type="http://schemas.microsoft.com/office/2007/relationships/hdphoto" Target="../media/hdphoto4.wdp"/><Relationship Id="rId10" Type="http://schemas.openxmlformats.org/officeDocument/2006/relationships/image" Target="../media/image47.jpeg"/><Relationship Id="rId4" Type="http://schemas.openxmlformats.org/officeDocument/2006/relationships/image" Target="../media/image9.pn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5772-kupalovtsy-v-chisle-pervykh-uchastnikov-aktsii-po-sdache-krovi-kaplya-nadezhdy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6745-sovmestnuyu-razrabotku-instituta-biokhimii-i-fakulteta-biologii-i-ekologii-kupalovskogo-universiteta-predstavili-na-iii-belorussko-uzbekskom-biznes-forume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8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6821-kupalovtsy-pobediteli-mezhdunarodnogo-turistskogo-sljota-studentov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1.jpeg"/><Relationship Id="rId18" Type="http://schemas.openxmlformats.org/officeDocument/2006/relationships/hyperlink" Target="https://www.grsu.by/component/k2/item/57495-fotofakt-v-kupalovskom-universitete-proshla-aktsiya-protiv-kureniya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56.jpeg"/><Relationship Id="rId12" Type="http://schemas.openxmlformats.org/officeDocument/2006/relationships/image" Target="../media/image60.jpeg"/><Relationship Id="rId1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9.jpeg"/><Relationship Id="rId5" Type="http://schemas.microsoft.com/office/2007/relationships/hdphoto" Target="../media/hdphoto4.wdp"/><Relationship Id="rId15" Type="http://schemas.openxmlformats.org/officeDocument/2006/relationships/image" Target="../media/image62.jpeg"/><Relationship Id="rId10" Type="http://schemas.openxmlformats.org/officeDocument/2006/relationships/hyperlink" Target="https://www.grsu.by/component/k2/item/56922-v-obshchezhitiyakh-grgu-imeni-yanki-kupaly-proshla-aktsiya-protiv-alkogolizma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58.jpeg"/><Relationship Id="rId14" Type="http://schemas.openxmlformats.org/officeDocument/2006/relationships/hyperlink" Target="https://www.grsu.by/component/k2/item/56938-v-grgu-imeni-yanki-kupaly-proshla-aktsiya-posvyashchennaya-borbe-s-narkozavisimostyu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8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6947-kupalovtsy-prinyali-uchastie-v-edinom-dne-bezopasnosti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8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7353-fotofakt-v-grgu-imeni-yanki-kupaly-proshel-den-zaboty-o-svoem-zdorove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3909-vaktsinatsiya-v-grgu-imeni-yanki-kupaly-shag-k-zdorovyu-i-bezopasnosti.html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8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7918-grgu-imeni-yanki-kupaly-tsentr-respublikanskoj-donorskoj-aktsii-sila-volonterskogo-serdtsa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hyperlink" Target="https://www.grsu.by/component/k2/item/56747-nedelya-sporta-i-zdorovya-zavershilas-v-kupalovskom-universitete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77.jpeg"/><Relationship Id="rId5" Type="http://schemas.microsoft.com/office/2007/relationships/hdphoto" Target="../media/hdphoto4.wdp"/><Relationship Id="rId10" Type="http://schemas.openxmlformats.org/officeDocument/2006/relationships/image" Target="../media/image76.jpeg"/><Relationship Id="rId4" Type="http://schemas.openxmlformats.org/officeDocument/2006/relationships/image" Target="../media/image9.png"/><Relationship Id="rId9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53665-grodnentsy-stali-serebryanymi-prizerami-chempionata-respubliki-belarus-po-greko-rimskoj-borbe.html" TargetMode="External"/><Relationship Id="rId13" Type="http://schemas.openxmlformats.org/officeDocument/2006/relationships/hyperlink" Target="https://www.grsu.by/component/k2/item/55060-kupalovtsy-pokazali-vysokie-rezultaty-po-greko-rimskoj-borbe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79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www.grsu.by/component/k2/item/55448-kupalovtsy-v-chisle-prizerov-otkrytogo-respublikanskogo-turnira-po-greko-rimskoj-borbe-v-vitebske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hyperlink" Target="https://www.grsu.by/component/k2/item/54658-sportsmeny-kupalovskogo-vuza-zavoevali-zoloto-na-turnire-po-greko-rimskoj-borbe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83.jpeg"/><Relationship Id="rId10" Type="http://schemas.openxmlformats.org/officeDocument/2006/relationships/image" Target="../media/image80.jpeg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4151-kupalovtsy-zavoevali-serebro-na-pervenstve-respubliki-belarus-po-borbe-greko-rimskoj-sredi-yuniorov.html" TargetMode="External"/><Relationship Id="rId1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89.jpeg"/><Relationship Id="rId3" Type="http://schemas.openxmlformats.org/officeDocument/2006/relationships/image" Target="../media/image8.png"/><Relationship Id="rId7" Type="http://schemas.openxmlformats.org/officeDocument/2006/relationships/image" Target="../media/image84.jpeg"/><Relationship Id="rId12" Type="http://schemas.openxmlformats.org/officeDocument/2006/relationships/image" Target="../media/image8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87.jpe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4004-respublikanskaya-universiada-po-legkoj-atletike-v-gomele-zavershilas-dlya-studentov-grgu-imeni-yanki-kupaly-zavoevaniem-9-medalej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86.jpeg"/><Relationship Id="rId14" Type="http://schemas.openxmlformats.org/officeDocument/2006/relationships/hyperlink" Target="https://www.grsu.by/component/k2/item/55367-kupalovtsy-v-chisle-prizerov-respublikanskoj-universiady-po-sambo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55550-kupalovtsy-pobediteli-respublikanskoj-universiady-po-volejbolu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5697-kupalovtsy-chempiony-respublikanskoj-universiady-po-basketbolu-3kh3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5710-grgu-imeni-yanki-kupaly-zavoeval-serebro-na-respublikanskoj-universiade-po-plyazhnomu-volejbolu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8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7341-grgu-imeni-yanki-kupaly-stal-bronzovym-prizerom-respublikanskoj-universiady.html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8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5311-volejbolistki-kommunalnika-grgu-zavoevali-bronzovye-medali-chempionata-belarusi-sezona-2024-2025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8.png"/><Relationship Id="rId7" Type="http://schemas.openxmlformats.org/officeDocument/2006/relationships/image" Target="../media/image99.jpeg"/><Relationship Id="rId12" Type="http://schemas.openxmlformats.org/officeDocument/2006/relationships/hyperlink" Target="https://www.grsu.by/component/k2/item/56578-studenty-kupalovskogo-universiteta-stali-triumfatorami-mezhdunarodnogo-kubka-po-basketbolu-3kh3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02.jpe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5583-grgu-imeni-yanki-kupaly-zavoeval-chempionskij-titul-v-respublikanskoj-studencheskoj-basketbolnoj-lige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8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6912-kupalovets-zavoevala-prizovoe-mesto-na-sorevnovanii-po-tailandskomu-boksu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grsu.by/component/k2/item/53961-v-grgu-imeni-yanki-kupaly-razrabotali-sistemu-uprazhnenij-dlya-uchashchikhsya-s-tyazhelymi-narusheniyami-rechi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5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4889-na-yuridicheskom-fakultete-kupalovskogo-universiteta-zaryadilis-energiej-i-otmetili-vsemirnyj-den-zdorovya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4904-v-grgu-imeni-yanki-kupaly-startovala-aktsiya-po-donorstvu-krovi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10" Type="http://schemas.openxmlformats.org/officeDocument/2006/relationships/hyperlink" Target="https://www.grsu.by/component/k2/item/54884-zdorovyj-obraz-zhizni-v-tvorchestve-v-grgu-imeni-yanki-kupaly-podveli-itogi-konkursa-svobodnyj-ot-zavisimostej.html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hyperlink" Target="https://www.grsu.by/component/k2/item/55075-fotofakt-v-grgu-imeni-yanki-kupaly-sostoyalsya-sportivno-khudozhestvennyj-festival-kupalovskij-start.html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4.jpeg"/><Relationship Id="rId5" Type="http://schemas.microsoft.com/office/2007/relationships/hdphoto" Target="../media/hdphoto4.wdp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5103-praktiko-orientirovannyj-seminar-zdorovyj-ya-zdorovaya-strana-proshel-na-fakultete-ekonomiki-i-upravleniya-grgu-imeni-yanki-kupaly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hyperlink" Target="https://www.grsu.by/component/k2/item/55154-doroga-pamyati-kupalovtsy-prinyali-uchastie-v-veloprobege-priurochennom-k-80-letiyu-velikoj-pobedy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5051385"/>
            <a:ext cx="6408712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chemeClr val="bg1"/>
                </a:solidFill>
                <a:latin typeface="Impact" pitchFamily="34" charset="0"/>
              </a:rPr>
              <a:t>Цель 3: Обеспечение здорового образа жизни и содействие благополучию для всех в любом возрасте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3187539"/>
            <a:ext cx="2974314" cy="278717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64288" y="4284385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D39B8-85B9-271B-ED8A-91A48B40D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7094A7B-FDDD-7B76-F4CE-5FDE2008B8E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7458AA8B-9C21-860A-CD60-B5FD55A4F5E1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E40BE42E-BC4F-D326-F615-02572AF849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012030F-D31B-EB75-DDB4-25457F2933E3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D5EDB402-64BE-6BA6-638A-5AF60D0EF0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CB7AA9-8265-0E86-2AAF-D7756A667ABB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7E0D337-DAF6-298C-7112-3745713478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59F1995-1582-A680-A1E5-34F49AA73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D5E23F3-8B29-EDBD-D5DD-6242DDEFEAE3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E21D094-87BF-E7C1-D18B-EC9048A33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C5C0F3-29F3-7AE1-E56E-1EC1074F5997}"/>
              </a:ext>
            </a:extLst>
          </p:cNvPr>
          <p:cNvSpPr txBox="1"/>
          <p:nvPr/>
        </p:nvSpPr>
        <p:spPr>
          <a:xfrm>
            <a:off x="1153518" y="167936"/>
            <a:ext cx="5694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Студенческий туристический слет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3F4E0-6490-D6C5-6404-A06D1C308442}"/>
              </a:ext>
            </a:extLst>
          </p:cNvPr>
          <p:cNvSpPr txBox="1"/>
          <p:nvPr/>
        </p:nvSpPr>
        <p:spPr>
          <a:xfrm>
            <a:off x="70185" y="933866"/>
            <a:ext cx="90036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С 16 по 17 мая на базе детского оздоровительного лагеря «Зорька» состоялся студенческий туристический слет, собравший представителей всех факультетов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 университета. Это мероприятие стало ярким событием, объединившим студентов.</a:t>
            </a:r>
            <a:endParaRPr lang="ru-RU" sz="1400" dirty="0"/>
          </a:p>
        </p:txBody>
      </p:sp>
      <p:pic>
        <p:nvPicPr>
          <p:cNvPr id="6146" name="Picture 2" descr="8G0A7802">
            <a:extLst>
              <a:ext uri="{FF2B5EF4-FFF2-40B4-BE49-F238E27FC236}">
                <a16:creationId xmlns:a16="http://schemas.microsoft.com/office/drawing/2014/main" id="{81A7E571-A98B-A684-CA7A-64888D72E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7" y="1850285"/>
            <a:ext cx="2805323" cy="18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8G0A7407">
            <a:extLst>
              <a:ext uri="{FF2B5EF4-FFF2-40B4-BE49-F238E27FC236}">
                <a16:creationId xmlns:a16="http://schemas.microsoft.com/office/drawing/2014/main" id="{B52667EA-4EF3-9DC9-759C-591D138E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77" y="1850285"/>
            <a:ext cx="2856875" cy="190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8G0A7414">
            <a:extLst>
              <a:ext uri="{FF2B5EF4-FFF2-40B4-BE49-F238E27FC236}">
                <a16:creationId xmlns:a16="http://schemas.microsoft.com/office/drawing/2014/main" id="{4428F7A8-0435-719F-964F-7B49E54A1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38" y="1841884"/>
            <a:ext cx="2899288" cy="19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8G0A7467">
            <a:extLst>
              <a:ext uri="{FF2B5EF4-FFF2-40B4-BE49-F238E27FC236}">
                <a16:creationId xmlns:a16="http://schemas.microsoft.com/office/drawing/2014/main" id="{5E263EB4-467F-50EE-4D0C-CD886F5D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11" y="3899129"/>
            <a:ext cx="2805323" cy="18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8G0A7605">
            <a:extLst>
              <a:ext uri="{FF2B5EF4-FFF2-40B4-BE49-F238E27FC236}">
                <a16:creationId xmlns:a16="http://schemas.microsoft.com/office/drawing/2014/main" id="{92C4BFED-0DC6-5B98-41B1-5C9826F40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178" y="3856018"/>
            <a:ext cx="2846663" cy="189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8G0A7384">
            <a:extLst>
              <a:ext uri="{FF2B5EF4-FFF2-40B4-BE49-F238E27FC236}">
                <a16:creationId xmlns:a16="http://schemas.microsoft.com/office/drawing/2014/main" id="{5D978498-2031-269B-850C-E55D33CF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37" y="3859208"/>
            <a:ext cx="2864629" cy="190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369247-D55E-58C8-F493-0EFD33EF973D}"/>
              </a:ext>
            </a:extLst>
          </p:cNvPr>
          <p:cNvSpPr txBox="1"/>
          <p:nvPr/>
        </p:nvSpPr>
        <p:spPr>
          <a:xfrm>
            <a:off x="22204" y="6327655"/>
            <a:ext cx="93965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3"/>
              </a:rPr>
              <a:t>https://www.grsu.by/component/k2/item/55419-atmosfera-kupalovskogo-edinstva-i-splochennosti-v-grgu-imeni-yanki-kupaly-proshel-studencheskij-turisticheskij-slet.html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8326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388A2-15D0-836D-4E3E-ACF6EFCEB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0006073-98FE-A985-B81C-5CB81A5EFBB9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AD423DE-406A-B0B6-05C9-73BE6AA96711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535C90C-B9C3-91E3-7601-CB54C98EFF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AC7C06D2-36E6-292A-F072-A106523B8B5A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EBC749B-98AC-DBD9-D90D-D8D88B2544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A024FEE-ADFD-5064-F907-2F2AB62FA66E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78D78D3-EED0-8B8A-FE8E-75CE3987A4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3B7106C-3920-21EC-F48D-5A4F29B4B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329803BE-6429-26DC-ACA1-015FBE44CA46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33172B0-D131-E491-7F7C-4AAD4644C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28F5C4-29E7-9814-BA64-B8D99E8E152F}"/>
              </a:ext>
            </a:extLst>
          </p:cNvPr>
          <p:cNvSpPr txBox="1"/>
          <p:nvPr/>
        </p:nvSpPr>
        <p:spPr>
          <a:xfrm>
            <a:off x="1653284" y="98614"/>
            <a:ext cx="4641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Туристический слет сотрудников ГрГУ имени Янки Купалы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B93EE-CA59-7F36-0626-1655181CCA19}"/>
              </a:ext>
            </a:extLst>
          </p:cNvPr>
          <p:cNvSpPr txBox="1"/>
          <p:nvPr/>
        </p:nvSpPr>
        <p:spPr>
          <a:xfrm>
            <a:off x="104876" y="897310"/>
            <a:ext cx="89316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Турбаза «Химик» 6 и 7 июня приняла традиционный туристический слет сотрудников Гродненского государственного университета имени Янки Купалы. 270 человек собрались в лесу на берегу озера Белое, чтобы вместе насладиться красотой природы, проявить свои спортивные способности и творческие таланты. Мероприятие было приурочено к 80-летию освобождения Беларуси от немецко-фашистских захватчиков.</a:t>
            </a:r>
            <a:endParaRPr lang="ru-RU" sz="1600" dirty="0"/>
          </a:p>
        </p:txBody>
      </p:sp>
      <p:pic>
        <p:nvPicPr>
          <p:cNvPr id="22530" name="Picture 2" descr="8G0A2010">
            <a:extLst>
              <a:ext uri="{FF2B5EF4-FFF2-40B4-BE49-F238E27FC236}">
                <a16:creationId xmlns:a16="http://schemas.microsoft.com/office/drawing/2014/main" id="{EBE968F1-D671-E6B5-96F9-29CF0CE2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2374"/>
            <a:ext cx="2950702" cy="19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8G0A0980">
            <a:extLst>
              <a:ext uri="{FF2B5EF4-FFF2-40B4-BE49-F238E27FC236}">
                <a16:creationId xmlns:a16="http://schemas.microsoft.com/office/drawing/2014/main" id="{9F031CF4-4A99-2E52-26DB-671B49C5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48" y="2257305"/>
            <a:ext cx="2950703" cy="19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8G0A1134">
            <a:extLst>
              <a:ext uri="{FF2B5EF4-FFF2-40B4-BE49-F238E27FC236}">
                <a16:creationId xmlns:a16="http://schemas.microsoft.com/office/drawing/2014/main" id="{F50F8105-4763-89A3-5037-0C6065CD7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96" y="2271040"/>
            <a:ext cx="2929599" cy="195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8G0A1224">
            <a:extLst>
              <a:ext uri="{FF2B5EF4-FFF2-40B4-BE49-F238E27FC236}">
                <a16:creationId xmlns:a16="http://schemas.microsoft.com/office/drawing/2014/main" id="{3564D63A-0EAA-3795-574C-90367A9B7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90925"/>
            <a:ext cx="2950703" cy="19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8G0A1333">
            <a:extLst>
              <a:ext uri="{FF2B5EF4-FFF2-40B4-BE49-F238E27FC236}">
                <a16:creationId xmlns:a16="http://schemas.microsoft.com/office/drawing/2014/main" id="{EF01A1F0-D586-889A-6C3A-DA7D4C954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447" y="4290925"/>
            <a:ext cx="2950703" cy="19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8G0A1658">
            <a:extLst>
              <a:ext uri="{FF2B5EF4-FFF2-40B4-BE49-F238E27FC236}">
                <a16:creationId xmlns:a16="http://schemas.microsoft.com/office/drawing/2014/main" id="{7308E326-E829-E6F1-4D28-F24CDE820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894" y="4290925"/>
            <a:ext cx="2950701" cy="196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AD78C-DCE5-7B47-BC2C-68968AB3A489}"/>
              </a:ext>
            </a:extLst>
          </p:cNvPr>
          <p:cNvSpPr txBox="1"/>
          <p:nvPr/>
        </p:nvSpPr>
        <p:spPr>
          <a:xfrm>
            <a:off x="154080" y="6362769"/>
            <a:ext cx="93022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3"/>
              </a:rPr>
              <a:t>https://www.grsu.by/component/k2/item/55707-izgib-gitary-zheltoj-proshel-ocherednoj-turisticheskij-slet-sotrudnikov-grgu-imeni-yanki-kupaly.html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089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15D2C-1043-801F-2168-CD544D7F5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7A30DA1-1623-891B-F5C7-F2494C40E2C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5C41AD1-B69A-83C7-6A34-426A3F1F4ACF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F9B812E7-3F58-DE95-0D61-D48AC06B02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BE93E6E-EA7E-F733-25A3-6775FDB667E4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DC03D9B-B5F5-3EA0-D112-3FA1BE0ADF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B1356B9-58D4-D8A1-58AE-054D118ECF5F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CD7683B1-43C7-E514-1CAF-74056C2EF4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866F414B-D555-5089-93E2-E3BB5F13C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237365DA-347D-EED7-D3F6-E3E5C171853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C3BD4191-7DEB-E74D-8A14-49B2E9771F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3CB377-788F-5EE2-50B7-0FEDE6C14A82}"/>
              </a:ext>
            </a:extLst>
          </p:cNvPr>
          <p:cNvSpPr txBox="1"/>
          <p:nvPr/>
        </p:nvSpPr>
        <p:spPr>
          <a:xfrm>
            <a:off x="1882167" y="162138"/>
            <a:ext cx="46903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800" b="1" i="0" dirty="0">
                <a:solidFill>
                  <a:schemeClr val="bg1"/>
                </a:solidFill>
                <a:effectLst/>
                <a:latin typeface="pt_sans_bold"/>
              </a:rPr>
              <a:t>Курсы первой помощи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772D4-A4FE-EDC6-2D05-0FD9823A0EA0}"/>
              </a:ext>
            </a:extLst>
          </p:cNvPr>
          <p:cNvSpPr txBox="1"/>
          <p:nvPr/>
        </p:nvSpPr>
        <p:spPr>
          <a:xfrm>
            <a:off x="104876" y="897310"/>
            <a:ext cx="5215265" cy="4416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Гродненском государственном университете имени Янки Купалы открылись курсы первой помощи в рамках проекта «С заботой о жизни», организованные при поддержке профсоюзного комитета работников университета, первичной организации Белорусского красного креста и Здравпункта ГрГУ имени Янки Купалы.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В обучении примут участие 88 купаловцев, которые освоят важные навыки, необходимые для оказания первой помощи не только себе, но и родным, близким и окружающим. Курсы будут проводиться в группах по 10 человек, где опытные инструкторы поделятся своими знаниями по оказанию первой помощи при травмах и ожогах, сердечно-легочной реанимации (СЛР), при потере сознания, кровотечениях и удушье, а также расскажут, как стоит использовать аптечку и автоматический наружный дефибриллятор (АНД).</a:t>
            </a:r>
          </a:p>
        </p:txBody>
      </p:sp>
      <p:pic>
        <p:nvPicPr>
          <p:cNvPr id="23554" name="Picture 2" descr="8G0A2050">
            <a:extLst>
              <a:ext uri="{FF2B5EF4-FFF2-40B4-BE49-F238E27FC236}">
                <a16:creationId xmlns:a16="http://schemas.microsoft.com/office/drawing/2014/main" id="{7D20A7BD-5085-9DD1-D3A0-0060C73E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41" y="1032652"/>
            <a:ext cx="3721596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8G0A2032">
            <a:extLst>
              <a:ext uri="{FF2B5EF4-FFF2-40B4-BE49-F238E27FC236}">
                <a16:creationId xmlns:a16="http://schemas.microsoft.com/office/drawing/2014/main" id="{5755E7AD-1540-8A1C-896B-535FD2835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67" y="3557212"/>
            <a:ext cx="3721596" cy="248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703EC-3D49-9AFC-AE74-5AF2CB1E4755}"/>
              </a:ext>
            </a:extLst>
          </p:cNvPr>
          <p:cNvSpPr txBox="1"/>
          <p:nvPr/>
        </p:nvSpPr>
        <p:spPr>
          <a:xfrm>
            <a:off x="187495" y="6255175"/>
            <a:ext cx="85822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https://www.grsu.by/component/k2/item/55711-v-grgu-imeni-yanki-kupaly-startovali-kursy-pervoj-pomoshchi.html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04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5CBAC-737B-55C2-5B9F-6F93D6612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82DFFA4-FB4C-F309-ABDF-EDC6597483B5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F301CF0-679D-B7F7-B92C-845A94CC4E29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64A8288-69A7-F3D0-65E5-D40F2FF2C2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1965C34-F30C-DD45-3938-B9BBE3B3003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4492912-C735-0BBA-07BF-324B308904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EA03796-456D-1970-0635-345DF7B4E5D7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B312BB0A-4A7B-641A-7C5B-8D7D378CD7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F31B53F5-3EAF-9529-0D79-3597E23B20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5DC5F58-0664-6567-50DD-DDAFBF82EEB9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324692D-75B6-0A3D-3BB8-FB6F62E33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BBF2722-2D05-111C-8ECE-0175787E6656}"/>
              </a:ext>
            </a:extLst>
          </p:cNvPr>
          <p:cNvSpPr txBox="1"/>
          <p:nvPr/>
        </p:nvSpPr>
        <p:spPr>
          <a:xfrm>
            <a:off x="1475379" y="177937"/>
            <a:ext cx="5651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Фестиваль летних видов спорта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29ED4-5897-ABFB-51A2-0F39E6D0F040}"/>
              </a:ext>
            </a:extLst>
          </p:cNvPr>
          <p:cNvSpPr txBox="1"/>
          <p:nvPr/>
        </p:nvSpPr>
        <p:spPr>
          <a:xfrm>
            <a:off x="-1730" y="905962"/>
            <a:ext cx="9143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На стадионе 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университета состоялся ежегодный Фестиваль летних видов спорта. Фестиваль организован в рамках традиционного физкультурно-оздоровительного мероприятия «Купаловцы – за здоровый образ жизни». Участие в нём на этот раз приняли более 150 сотрудников и студентов университета во главе с ректором ГрГУ имени Янки Купалы Ириной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Китурко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.</a:t>
            </a:r>
            <a:endParaRPr lang="ru-RU" sz="1600" dirty="0"/>
          </a:p>
        </p:txBody>
      </p:sp>
      <p:pic>
        <p:nvPicPr>
          <p:cNvPr id="28674" name="Picture 2" descr="8G0A2819">
            <a:extLst>
              <a:ext uri="{FF2B5EF4-FFF2-40B4-BE49-F238E27FC236}">
                <a16:creationId xmlns:a16="http://schemas.microsoft.com/office/drawing/2014/main" id="{9EE512BF-FCD7-520D-13C7-F06E38F6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6" y="2277154"/>
            <a:ext cx="2641476" cy="176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8G0A2826">
            <a:extLst>
              <a:ext uri="{FF2B5EF4-FFF2-40B4-BE49-F238E27FC236}">
                <a16:creationId xmlns:a16="http://schemas.microsoft.com/office/drawing/2014/main" id="{028C9276-7438-C8CE-EE1B-19A3443A3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63" y="2265957"/>
            <a:ext cx="2658273" cy="177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8G0A2542">
            <a:extLst>
              <a:ext uri="{FF2B5EF4-FFF2-40B4-BE49-F238E27FC236}">
                <a16:creationId xmlns:a16="http://schemas.microsoft.com/office/drawing/2014/main" id="{1EF4D7CA-D10D-DDF9-F2F8-009D56022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58440"/>
            <a:ext cx="2658273" cy="17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8G0A2598">
            <a:extLst>
              <a:ext uri="{FF2B5EF4-FFF2-40B4-BE49-F238E27FC236}">
                <a16:creationId xmlns:a16="http://schemas.microsoft.com/office/drawing/2014/main" id="{58A3AB16-ECA1-4732-CD00-7F2E9226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4" y="4191053"/>
            <a:ext cx="2641478" cy="176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 descr="8G0A2640">
            <a:extLst>
              <a:ext uri="{FF2B5EF4-FFF2-40B4-BE49-F238E27FC236}">
                <a16:creationId xmlns:a16="http://schemas.microsoft.com/office/drawing/2014/main" id="{CBB16CAB-4A17-8E8F-A185-5A18F7174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63" y="4204632"/>
            <a:ext cx="2658273" cy="177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4" name="Picture 12" descr="8G0A2662">
            <a:extLst>
              <a:ext uri="{FF2B5EF4-FFF2-40B4-BE49-F238E27FC236}">
                <a16:creationId xmlns:a16="http://schemas.microsoft.com/office/drawing/2014/main" id="{B2BA262D-9EDD-829C-4297-B154D0B0B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99" y="4204632"/>
            <a:ext cx="2621109" cy="174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DCA2F-F398-758A-1A25-BFDB9F98EBB4}"/>
              </a:ext>
            </a:extLst>
          </p:cNvPr>
          <p:cNvSpPr txBox="1"/>
          <p:nvPr/>
        </p:nvSpPr>
        <p:spPr>
          <a:xfrm>
            <a:off x="17519" y="6249176"/>
            <a:ext cx="930700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3"/>
              </a:rPr>
              <a:t>https://www.grsu.by/component/k2/item/55763-komandnyj-dukh-i-volya-k-pobede-v-grgu-imeni-yanki-kupaly-proshel-festival-letnikh-vidov-sporta.html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562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56840-1865-1095-5443-C985E8CF0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FEDE78D-CF58-D1AA-A463-21331B7E9A6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4D37A4C-3C4F-5D8C-F5D2-7700E1A38B9A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B5425B93-7717-A574-4DA4-10E4B8D46D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8DC8315-C61B-02B1-B66D-00DEFFA91815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12ADB65-E7C8-F4D3-BD02-6733E6D875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5999B6-6495-D4A9-7E61-DB1BE6A47AB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ED272AA-4622-9B3D-64F4-6318E20886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CCBF1344-8000-1D7B-A720-3CD57083C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3DA20A78-73F3-115C-E4F6-A552A1BD44DD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BAB2AD4-12A2-31EE-12D1-07C4CAA6E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E9296C-B47F-6EB3-D0B2-C02D56153521}"/>
              </a:ext>
            </a:extLst>
          </p:cNvPr>
          <p:cNvSpPr txBox="1"/>
          <p:nvPr/>
        </p:nvSpPr>
        <p:spPr>
          <a:xfrm>
            <a:off x="1482211" y="189093"/>
            <a:ext cx="57018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Акция по сдаче крови «Капля надежды»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980C8-D697-981D-25FC-9D0495A3538B}"/>
              </a:ext>
            </a:extLst>
          </p:cNvPr>
          <p:cNvSpPr txBox="1"/>
          <p:nvPr/>
        </p:nvSpPr>
        <p:spPr>
          <a:xfrm>
            <a:off x="73946" y="969109"/>
            <a:ext cx="90036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Гродно стартовала ежегодная акция «Капля надежды», приуроченная ко Всемирному дню донора. Организатором масштабной инициативы выступает Гродненская областная организация Белорусского Красного Креста в сотрудничестве с Гродненским областным центром трансфузиологии. Основная цель акции – привлечь внимание общества к значимости донорства крови и поддержать донорское движение, которое спасает жизни, сообщает редакция газеты «Гродзенская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праўда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».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0722" name="Picture 2" descr="IMG_4515">
            <a:extLst>
              <a:ext uri="{FF2B5EF4-FFF2-40B4-BE49-F238E27FC236}">
                <a16:creationId xmlns:a16="http://schemas.microsoft.com/office/drawing/2014/main" id="{422B9A25-258E-76F2-E780-1A4E065E6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7" y="2816525"/>
            <a:ext cx="4297924" cy="28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IMG_4522">
            <a:extLst>
              <a:ext uri="{FF2B5EF4-FFF2-40B4-BE49-F238E27FC236}">
                <a16:creationId xmlns:a16="http://schemas.microsoft.com/office/drawing/2014/main" id="{2F9E1BE6-1153-0923-D8BD-DED33239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78" y="2841966"/>
            <a:ext cx="4259762" cy="283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E0B4B-531C-FDA7-88B6-A09AD8DAEDBD}"/>
              </a:ext>
            </a:extLst>
          </p:cNvPr>
          <p:cNvSpPr txBox="1"/>
          <p:nvPr/>
        </p:nvSpPr>
        <p:spPr>
          <a:xfrm>
            <a:off x="423361" y="6205081"/>
            <a:ext cx="86542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https://www.grsu.by/component/k2/item/55772-kupalovtsy-v-chisle-pervykh-uchastnikov-aktsii-po-sdache-krovi-kaplya-nadezhdy.html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110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0D5B1-186F-7951-D07A-3D7428943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43A2EE4-4221-120D-FB91-20819208FB9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0A0331C-C7D3-B587-AE84-C9A3D2DA3581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F975B225-D4E1-A5C2-2C24-D2243F03DC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BD341783-83AB-0841-E9AC-998DC20480BD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F87AE813-3312-5F17-9C76-FEADBED13F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3D1171D-232E-B42C-6942-FEE38496AE6E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25107443-91B1-6AC0-B080-FCBD1F679ED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D0414416-2AF2-52A0-76AC-B803C29B7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77633074-BD2A-1E89-22C3-57FBF5BC1CE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6238868-6C67-5136-EACC-30BE1DA18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E312F7-29D1-DD53-1ECE-A21C0BD8D963}"/>
              </a:ext>
            </a:extLst>
          </p:cNvPr>
          <p:cNvSpPr txBox="1"/>
          <p:nvPr/>
        </p:nvSpPr>
        <p:spPr>
          <a:xfrm>
            <a:off x="183771" y="-39885"/>
            <a:ext cx="72992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Совместную разработку Института биохимии и факультета биологии и экологии 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Купаловского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университета представили на III Белорусско-узбекском бизнес-форуме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95D35-9ED6-85BA-877E-FA88297E040F}"/>
              </a:ext>
            </a:extLst>
          </p:cNvPr>
          <p:cNvSpPr txBox="1"/>
          <p:nvPr/>
        </p:nvSpPr>
        <p:spPr>
          <a:xfrm>
            <a:off x="104877" y="1016268"/>
            <a:ext cx="569126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2-3 сентября 2025 года в г. Витебске состоялся III Белорусско-узбекский бизнес-форум. Организаторами Форума выступили Сенат Олий Мажлис Республики Узбекистан и Совет Республики Национального собрания Республики Беларусь.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В рамках Форума проведены презентации продукции и услуг предприятий двух стран, международная научно-практическая выставка «Стратегия роста: наука и индустрия». В Форуме приняла участие старший преподаватель кафедры системной биологии Елена 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Радута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  <a:p>
            <a:pPr indent="450215" algn="just">
              <a:buNone/>
            </a:pP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Были представлены разработки биологически активных соединений Института биохимии НАН Беларуси. В некоторых из них принимали участие и сотрудники факультета биологии и экологии 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Купаловского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 университета. Среди таких разработок – 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crinis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-спрей против выпадения и для роста волос и «РАНЛЕК-ПАНТЕНОЛ» – ранозаживляющее средство с обезболивающим и антисептическим эффектом, которое предназначено для ежедневного ухода за кожей, в том числе за очень сухой и склонной к шелушению, а также в качестве вспомогательного средства при солнечных и термических ожогах, при лечении повреждений кожи (раны, ожоги, трофические и лучевые язвы), профилактики бактериальных осложнений и местного обезболивания.</a:t>
            </a:r>
          </a:p>
        </p:txBody>
      </p:sp>
      <p:pic>
        <p:nvPicPr>
          <p:cNvPr id="7170" name="Picture 2" descr="5325519418953957204">
            <a:extLst>
              <a:ext uri="{FF2B5EF4-FFF2-40B4-BE49-F238E27FC236}">
                <a16:creationId xmlns:a16="http://schemas.microsoft.com/office/drawing/2014/main" id="{AF1508B5-779B-C983-870D-717ADAB7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79" y="1091531"/>
            <a:ext cx="3083294" cy="202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5325585398241557271">
            <a:extLst>
              <a:ext uri="{FF2B5EF4-FFF2-40B4-BE49-F238E27FC236}">
                <a16:creationId xmlns:a16="http://schemas.microsoft.com/office/drawing/2014/main" id="{D83951B7-3247-D3F4-BA57-B24DBD4B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816" y="3429000"/>
            <a:ext cx="3169221" cy="19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D8883D-C765-D1F7-AF09-E1C20353F6CC}"/>
              </a:ext>
            </a:extLst>
          </p:cNvPr>
          <p:cNvSpPr txBox="1"/>
          <p:nvPr/>
        </p:nvSpPr>
        <p:spPr>
          <a:xfrm>
            <a:off x="-18883" y="6328737"/>
            <a:ext cx="96066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9"/>
              </a:rPr>
              <a:t>https://www.grsu.by/component/k2/item/56745-sovmestnuyu-razrabotku-instituta-biokhimii-i-fakulteta-biologii-i-ekologii-kupalovskogo-universiteta-predstavili-na-iii-belorussko-uzbekskom-biznes-forume.html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870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AD6D6-48FA-507A-239F-1EBD208B1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B6367F9-0C40-0348-C7CE-36B37D9805C2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FC746E2-331E-C2A2-9AB4-1CF1B22F27FD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D2C8565B-5A58-0238-1C6E-F1B2CA42A4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743CDA9-CCC9-187D-06EC-DF508A4E46E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5661FD2-4D04-19CA-712A-F7135A5A2E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3304CBB-A977-9878-8986-9D3B78A14A63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3169A884-854A-FFF2-FA2F-FBBEA59B7C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8EF9751-22F1-25F5-1AC5-3D548022E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EC1C96F7-AA59-6B65-6432-827898FA9A0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213FC007-E6BC-6921-8D65-E0CE2D362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4322D35-8DE3-3C0F-4B87-F1ED5231E282}"/>
              </a:ext>
            </a:extLst>
          </p:cNvPr>
          <p:cNvSpPr txBox="1"/>
          <p:nvPr/>
        </p:nvSpPr>
        <p:spPr>
          <a:xfrm>
            <a:off x="1280872" y="158027"/>
            <a:ext cx="5485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Международный туристский слёт студентов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5C8487-01E3-46A7-B46D-207130173C36}"/>
              </a:ext>
            </a:extLst>
          </p:cNvPr>
          <p:cNvSpPr txBox="1"/>
          <p:nvPr/>
        </p:nvSpPr>
        <p:spPr>
          <a:xfrm>
            <a:off x="106189" y="1018626"/>
            <a:ext cx="893162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Жорновке Березинского района завершился Студенческий турслёт Союзного государства и Республиканского туристского слёта студентов Республиканской универсиады-2025 в рамках Международного молодёжного образовательно-исторического лагеря «На Березине». Участие в мероприятиях приняла и команда Гродненского государственного университета имени Янки Купалы.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0242" name="Picture 2" descr="photo_2025-09-15_11-36-10">
            <a:extLst>
              <a:ext uri="{FF2B5EF4-FFF2-40B4-BE49-F238E27FC236}">
                <a16:creationId xmlns:a16="http://schemas.microsoft.com/office/drawing/2014/main" id="{0850F524-55E1-F97C-F5F0-2471A378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760" y="2713364"/>
            <a:ext cx="3551511" cy="236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hoto_2025-09-15_11-36-17">
            <a:extLst>
              <a:ext uri="{FF2B5EF4-FFF2-40B4-BE49-F238E27FC236}">
                <a16:creationId xmlns:a16="http://schemas.microsoft.com/office/drawing/2014/main" id="{2E2D9ADA-24B7-77B1-4D65-247826E4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13364"/>
            <a:ext cx="3551511" cy="236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D8887D-DD44-4474-DE33-032274CBA33B}"/>
              </a:ext>
            </a:extLst>
          </p:cNvPr>
          <p:cNvSpPr txBox="1"/>
          <p:nvPr/>
        </p:nvSpPr>
        <p:spPr>
          <a:xfrm>
            <a:off x="244772" y="6448849"/>
            <a:ext cx="83661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9"/>
              </a:rPr>
              <a:t>https://www.grsu.by/component/k2/item/56821-kupalovtsy-pobediteli-mezhdunarodnogo-turistskogo-sljota-studentov.html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9519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0D126-24B0-572E-5987-B98635818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127C8DE-4965-2200-CD73-5FB453A18A2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57830E1-3759-C04C-145C-5C7127980289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AAB4A470-ADC3-4B0A-D04C-111DC921F8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F8186BFD-FC3A-901B-A83D-C4504E2B148B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76790B03-773F-1D9A-ABED-4F8C96BF0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FD478D-AE35-9D2F-4926-28362A4C32A9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28EFB361-F7A0-76DB-756F-B6219A13A1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2215A94-D5A1-AE87-B269-100AB6FF55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7BCBFE24-F8D1-C3B6-66E5-573BF2DC849E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DF427E7-16BF-6294-91FA-F634E3FEF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B5946D-9A2F-E364-72EA-928020FCD931}"/>
              </a:ext>
            </a:extLst>
          </p:cNvPr>
          <p:cNvSpPr txBox="1"/>
          <p:nvPr/>
        </p:nvSpPr>
        <p:spPr>
          <a:xfrm>
            <a:off x="3419872" y="129392"/>
            <a:ext cx="14815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3200" b="1" i="0" dirty="0">
                <a:solidFill>
                  <a:schemeClr val="bg1"/>
                </a:solidFill>
                <a:effectLst/>
                <a:latin typeface="pt_sans_bold"/>
              </a:rPr>
              <a:t>Акции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034CD6-ED09-12C3-BCCF-6A33A76184F1}"/>
              </a:ext>
            </a:extLst>
          </p:cNvPr>
          <p:cNvSpPr txBox="1"/>
          <p:nvPr/>
        </p:nvSpPr>
        <p:spPr>
          <a:xfrm>
            <a:off x="244772" y="892309"/>
            <a:ext cx="32810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latin typeface="pt_sans_bold"/>
              </a:rPr>
              <a:t>Акция против алкоголизма</a:t>
            </a:r>
          </a:p>
        </p:txBody>
      </p:sp>
      <p:pic>
        <p:nvPicPr>
          <p:cNvPr id="11266" name="Picture 2" descr="5373099186918129433">
            <a:extLst>
              <a:ext uri="{FF2B5EF4-FFF2-40B4-BE49-F238E27FC236}">
                <a16:creationId xmlns:a16="http://schemas.microsoft.com/office/drawing/2014/main" id="{B2A3D440-CA45-BE2C-37B0-310439EE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0" y="1200086"/>
            <a:ext cx="1966628" cy="148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5373099186918129437">
            <a:extLst>
              <a:ext uri="{FF2B5EF4-FFF2-40B4-BE49-F238E27FC236}">
                <a16:creationId xmlns:a16="http://schemas.microsoft.com/office/drawing/2014/main" id="{A4F68DF1-5BF4-2102-EC59-A05A6AC68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330" y="1205360"/>
            <a:ext cx="2213802" cy="14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5373099186918129445">
            <a:extLst>
              <a:ext uri="{FF2B5EF4-FFF2-40B4-BE49-F238E27FC236}">
                <a16:creationId xmlns:a16="http://schemas.microsoft.com/office/drawing/2014/main" id="{54B21DD3-9CBB-17F4-5F7F-C373E8F7D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21" y="1214006"/>
            <a:ext cx="2213802" cy="14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3ADCC-AA63-0D4E-F453-8ED642183D5B}"/>
              </a:ext>
            </a:extLst>
          </p:cNvPr>
          <p:cNvSpPr txBox="1"/>
          <p:nvPr/>
        </p:nvSpPr>
        <p:spPr>
          <a:xfrm>
            <a:off x="201930" y="2681228"/>
            <a:ext cx="696393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10"/>
              </a:rPr>
              <a:t>https://www.grsu.by/component/k2/item/56922-v-obshchezhitiyakh-grgu-imeni-yanki-kupaly-proshla-aktsiya-protiv-alkogolizma.html</a:t>
            </a:r>
            <a:r>
              <a:rPr lang="ru-RU" sz="9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72BE3-3A6D-3054-0DAA-A9B73C8BA977}"/>
              </a:ext>
            </a:extLst>
          </p:cNvPr>
          <p:cNvSpPr txBox="1"/>
          <p:nvPr/>
        </p:nvSpPr>
        <p:spPr>
          <a:xfrm>
            <a:off x="179512" y="2814973"/>
            <a:ext cx="83529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400" b="1" i="0" dirty="0">
                <a:effectLst/>
                <a:latin typeface="pt_sans_bold"/>
              </a:rPr>
              <a:t>Акция, посвященная борьбе с наркозависимостью</a:t>
            </a:r>
          </a:p>
        </p:txBody>
      </p:sp>
      <p:pic>
        <p:nvPicPr>
          <p:cNvPr id="6" name="Picture 10" descr="5377357595452504644">
            <a:extLst>
              <a:ext uri="{FF2B5EF4-FFF2-40B4-BE49-F238E27FC236}">
                <a16:creationId xmlns:a16="http://schemas.microsoft.com/office/drawing/2014/main" id="{407ED01D-6C9E-A283-FD08-371A89474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64" y="3104837"/>
            <a:ext cx="1984420" cy="149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5377357595452504655">
            <a:extLst>
              <a:ext uri="{FF2B5EF4-FFF2-40B4-BE49-F238E27FC236}">
                <a16:creationId xmlns:a16="http://schemas.microsoft.com/office/drawing/2014/main" id="{A6750B77-7285-3544-6459-36AE0EE5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064" y="3097915"/>
            <a:ext cx="2296672" cy="153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5377357595452504653">
            <a:extLst>
              <a:ext uri="{FF2B5EF4-FFF2-40B4-BE49-F238E27FC236}">
                <a16:creationId xmlns:a16="http://schemas.microsoft.com/office/drawing/2014/main" id="{994E0A26-5A59-3126-96D5-230FCF597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85" y="3079235"/>
            <a:ext cx="2317199" cy="154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887DBD-0B30-5DAE-F8B0-2AAF58F28DE6}"/>
              </a:ext>
            </a:extLst>
          </p:cNvPr>
          <p:cNvSpPr txBox="1"/>
          <p:nvPr/>
        </p:nvSpPr>
        <p:spPr>
          <a:xfrm>
            <a:off x="154080" y="4663413"/>
            <a:ext cx="917044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hlinkClick r:id="rId14"/>
              </a:rPr>
              <a:t>https://www.grsu.by/component/k2/item/56938-v-grgu-imeni-yanki-kupaly-proshla-aktsiya-posvyashchennaya-borbe-s-narkozavisimostyu.html</a:t>
            </a:r>
            <a:r>
              <a:rPr lang="ru-RU" sz="9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ADA82F-612C-0C65-FDDB-9931FED593A7}"/>
              </a:ext>
            </a:extLst>
          </p:cNvPr>
          <p:cNvSpPr txBox="1"/>
          <p:nvPr/>
        </p:nvSpPr>
        <p:spPr>
          <a:xfrm>
            <a:off x="244772" y="4854181"/>
            <a:ext cx="2743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1400" b="1" i="0" dirty="0">
                <a:effectLst/>
                <a:latin typeface="pt_sans_bold"/>
              </a:rPr>
              <a:t>Акция против курения</a:t>
            </a:r>
          </a:p>
        </p:txBody>
      </p:sp>
      <p:pic>
        <p:nvPicPr>
          <p:cNvPr id="13" name="Picture 4" descr="IMG_9806">
            <a:extLst>
              <a:ext uri="{FF2B5EF4-FFF2-40B4-BE49-F238E27FC236}">
                <a16:creationId xmlns:a16="http://schemas.microsoft.com/office/drawing/2014/main" id="{24121185-1290-F072-9A3F-D61F265D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0" y="5147465"/>
            <a:ext cx="1917754" cy="127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G_9818">
            <a:extLst>
              <a:ext uri="{FF2B5EF4-FFF2-40B4-BE49-F238E27FC236}">
                <a16:creationId xmlns:a16="http://schemas.microsoft.com/office/drawing/2014/main" id="{E3B33857-5DAC-23D6-EB09-756C2E0D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69" y="5107132"/>
            <a:ext cx="1991663" cy="132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G_9793">
            <a:extLst>
              <a:ext uri="{FF2B5EF4-FFF2-40B4-BE49-F238E27FC236}">
                <a16:creationId xmlns:a16="http://schemas.microsoft.com/office/drawing/2014/main" id="{10BBD16B-6A97-D8E9-B304-5C337643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01" y="4975127"/>
            <a:ext cx="2312883" cy="154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51AF4D4-112C-C034-A375-20A33D672909}"/>
              </a:ext>
            </a:extLst>
          </p:cNvPr>
          <p:cNvSpPr txBox="1"/>
          <p:nvPr/>
        </p:nvSpPr>
        <p:spPr>
          <a:xfrm>
            <a:off x="270112" y="6435322"/>
            <a:ext cx="75020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hlinkClick r:id="rId18"/>
              </a:rPr>
              <a:t>https://www.grsu.by/component/k2/item/</a:t>
            </a:r>
            <a:r>
              <a:rPr lang="ru-RU" sz="900" dirty="0">
                <a:hlinkClick r:id="rId18"/>
              </a:rPr>
              <a:t>57495-fotofakt-v-kupalovskom-universitete-proshla-aktsiya-protiv-kureniya</a:t>
            </a:r>
            <a:r>
              <a:rPr lang="ru-RU" sz="1000" dirty="0">
                <a:hlinkClick r:id="rId18"/>
              </a:rPr>
              <a:t>.html</a:t>
            </a:r>
            <a:r>
              <a:rPr lang="ru-RU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265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75D5-2E57-8961-8389-92D7193E2D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32BDB2C-CBFF-0C3C-3878-9B459A908160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CD08AF6-8DEE-7D10-5A18-81A2FFA9BE18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0ADF305-865A-9EC8-E84B-8B3D90FAB1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53C989D-A5CE-0D21-EA2A-FDBF412B918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E2B2288-4421-1FE9-8751-2C5B47637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7D726D2-4A8A-98E8-70F4-7C39CF94A6BD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2B0D673A-EC0D-5D28-406F-EC2CC95C646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7F564BB-6390-B349-30F8-83153126FB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E13F1D7-5BF8-021C-E1C7-389E70AF877B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D8DDDA3-E9FA-FADA-1A07-AEEA74D0A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DDE1D95-AD46-9A48-648A-7980CC9AF6E4}"/>
              </a:ext>
            </a:extLst>
          </p:cNvPr>
          <p:cNvSpPr txBox="1"/>
          <p:nvPr/>
        </p:nvSpPr>
        <p:spPr>
          <a:xfrm>
            <a:off x="1846313" y="204813"/>
            <a:ext cx="5517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Единый день безопасности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6E495C-55DC-D536-C319-7EA88F5BC43F}"/>
              </a:ext>
            </a:extLst>
          </p:cNvPr>
          <p:cNvSpPr txBox="1"/>
          <p:nvPr/>
        </p:nvSpPr>
        <p:spPr>
          <a:xfrm>
            <a:off x="0" y="972430"/>
            <a:ext cx="903649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Мероприятие прошло 25 сентября и было направлено на формирование в обществе культуры безопасности жизнедеятельности, пропаганду безопасных условий проживания населения и проведение образовательно-воспитательной работы.</a:t>
            </a:r>
            <a:endParaRPr lang="ru-RU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800" i="0" dirty="0">
                <a:solidFill>
                  <a:srgbClr val="333333"/>
                </a:solidFill>
                <a:effectLst/>
                <a:latin typeface="pt_sans_caption"/>
              </a:rPr>
              <a:t>В рамках мероприятия купаловцы приняли участие в мастер-классах по оказанию первой помощи пострадавшим, изучили правила поведения при пожаре и других чрезвычайных ситуациях, а также ознакомились со специальной техникой, использующейся во время чрезвычайных ситуаций.</a:t>
            </a:r>
          </a:p>
        </p:txBody>
      </p:sp>
      <p:pic>
        <p:nvPicPr>
          <p:cNvPr id="17410" name="Picture 2" descr="IMG 1399">
            <a:extLst>
              <a:ext uri="{FF2B5EF4-FFF2-40B4-BE49-F238E27FC236}">
                <a16:creationId xmlns:a16="http://schemas.microsoft.com/office/drawing/2014/main" id="{89D3BA0E-D4AD-7774-0742-433360C35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4" y="3284983"/>
            <a:ext cx="2748590" cy="18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_1403">
            <a:extLst>
              <a:ext uri="{FF2B5EF4-FFF2-40B4-BE49-F238E27FC236}">
                <a16:creationId xmlns:a16="http://schemas.microsoft.com/office/drawing/2014/main" id="{F6076F69-49FD-8845-E823-5C8EAABA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63" y="3284030"/>
            <a:ext cx="2815874" cy="187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G_1382">
            <a:extLst>
              <a:ext uri="{FF2B5EF4-FFF2-40B4-BE49-F238E27FC236}">
                <a16:creationId xmlns:a16="http://schemas.microsoft.com/office/drawing/2014/main" id="{E0346874-FF11-86FB-91FC-9DF05BD1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67" y="3253198"/>
            <a:ext cx="2862122" cy="190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C89DD1-F436-ED52-63A4-CC5872A435D0}"/>
              </a:ext>
            </a:extLst>
          </p:cNvPr>
          <p:cNvSpPr txBox="1"/>
          <p:nvPr/>
        </p:nvSpPr>
        <p:spPr>
          <a:xfrm>
            <a:off x="368206" y="6187828"/>
            <a:ext cx="76461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https://www.grsu.by/component/k2/item/56947-kupalovtsy-prinyali-uchastie-v-edinom-dne-bezopasnosti.html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571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6D0E5-AC95-AD1F-1325-F44F12939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ACFA1D2-5669-998A-AF4B-762AEA587E55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7A752F8-EFCA-EB2E-2D33-187FAB165D87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5139249C-13B7-4E37-AE41-2D760B6613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B31166F-F766-EA40-E994-4FDD47053C3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BCF10EC-B34B-70B7-79A9-55A8408ADD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DC30344-A77E-2B63-E0F1-07B58F46346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91A1EE7-EE1F-2452-7A82-E9E3D94DF2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1AD985C8-B788-D3A1-EFA3-0F2BD1835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D59BC7A4-DD4F-F226-FFD5-C2654A8C9967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115DA32-2D23-BD58-7FE4-DC64ADA35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295119-E60F-ACBC-A2F6-37545E4FBCE0}"/>
              </a:ext>
            </a:extLst>
          </p:cNvPr>
          <p:cNvSpPr txBox="1"/>
          <p:nvPr/>
        </p:nvSpPr>
        <p:spPr>
          <a:xfrm>
            <a:off x="662910" y="135219"/>
            <a:ext cx="6408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В ГрГУ имени Янки Купалы прошел день заботы о своем здоровье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18615A-3201-C8C1-154D-5CC7C2AC9528}"/>
              </a:ext>
            </a:extLst>
          </p:cNvPr>
          <p:cNvSpPr txBox="1"/>
          <p:nvPr/>
        </p:nvSpPr>
        <p:spPr>
          <a:xfrm>
            <a:off x="154080" y="880115"/>
            <a:ext cx="88824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Сегодня, 24 октября, прошла вакцинация против гриппа по адресу: ул. Ожешко, 22,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каб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. 123. Вакцинация против гриппа является надежным способом защиты организма от сезонной инфекции. Своевременная прививка позволяет существенно снизить риск заражения, а в случае заболевания – минимизировать возможность тяжелых осложнений.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Данная инициатива подчеркивает, что в университете приоритетное внимание уделяется здоровью и благополучию всех участников образовательного процесса, способствуя созданию безопасной рабочей среды.</a:t>
            </a:r>
          </a:p>
        </p:txBody>
      </p:sp>
      <p:pic>
        <p:nvPicPr>
          <p:cNvPr id="20482" name="Picture 2" descr="IMG_7988">
            <a:extLst>
              <a:ext uri="{FF2B5EF4-FFF2-40B4-BE49-F238E27FC236}">
                <a16:creationId xmlns:a16="http://schemas.microsoft.com/office/drawing/2014/main" id="{F42756CB-8206-0EF6-A0D1-345E118D8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4798"/>
            <a:ext cx="2723826" cy="181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_7921">
            <a:extLst>
              <a:ext uri="{FF2B5EF4-FFF2-40B4-BE49-F238E27FC236}">
                <a16:creationId xmlns:a16="http://schemas.microsoft.com/office/drawing/2014/main" id="{7068851D-6244-9620-70F0-617707CAC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16886"/>
            <a:ext cx="2723823" cy="18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G_7932">
            <a:extLst>
              <a:ext uri="{FF2B5EF4-FFF2-40B4-BE49-F238E27FC236}">
                <a16:creationId xmlns:a16="http://schemas.microsoft.com/office/drawing/2014/main" id="{3FF8D8C0-DE0C-7B3F-1A8D-EF5F2E82A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970" y="2916885"/>
            <a:ext cx="2723825" cy="181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76F4A1-5C2F-2953-1A53-78981050A186}"/>
              </a:ext>
            </a:extLst>
          </p:cNvPr>
          <p:cNvSpPr txBox="1"/>
          <p:nvPr/>
        </p:nvSpPr>
        <p:spPr>
          <a:xfrm>
            <a:off x="161252" y="6274003"/>
            <a:ext cx="86542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https://www.grsu.by/component/k2/item/57353-fotofakt-v-grgu-imeni-yanki-kupaly-proshel-den-zaboty-o-svoem-zdorove.html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926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7C517-2D29-EFD4-924B-8D99A885B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4B4FAA6-4E24-873F-8DE3-CB57CBBEB5C7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C05807E-F07D-645A-A6AB-EA875722F0E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B086C19-222E-9192-9756-C2EB2DAE86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E19D3B4-B580-4FA8-1A1D-C5440B40C1B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504E08FF-9FE3-034E-2DED-F296A44215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D4D69F-381B-BC72-17BA-7D3402652B4A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7D79EBAE-985F-23F4-4542-8FB36485B24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520DAB8D-5DC8-9622-1362-1334BD550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9FDD0E9-E89F-43A4-82C1-B84649085BC0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FC897AA-FBF5-F69F-3FDC-DE82BD975F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F285E9-A359-09E4-D9AE-A94C49FBE292}"/>
              </a:ext>
            </a:extLst>
          </p:cNvPr>
          <p:cNvSpPr txBox="1"/>
          <p:nvPr/>
        </p:nvSpPr>
        <p:spPr>
          <a:xfrm>
            <a:off x="1475656" y="115674"/>
            <a:ext cx="47361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i="0" dirty="0">
                <a:solidFill>
                  <a:schemeClr val="bg1"/>
                </a:solidFill>
                <a:effectLst/>
                <a:latin typeface="pt_sans_bold"/>
              </a:rPr>
              <a:t>Вакцинация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D4928-26B0-CB3E-F4FA-72A567877A33}"/>
              </a:ext>
            </a:extLst>
          </p:cNvPr>
          <p:cNvSpPr txBox="1"/>
          <p:nvPr/>
        </p:nvSpPr>
        <p:spPr>
          <a:xfrm>
            <a:off x="104876" y="943169"/>
            <a:ext cx="893162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В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Купаловском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 университете прошла вакцинация от коронавируса и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гриппа.Эта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 инициатива стала важным шагом для защиты не только собственного здоровья, но и всей университетской семьи, поскольку вакцинация играет ключевую роль в снижении распространения вируса и создании безопасной образовательной среды.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400" b="0" i="0" dirty="0">
                <a:solidFill>
                  <a:srgbClr val="333333"/>
                </a:solidFill>
                <a:effectLst/>
                <a:latin typeface="pt_sans_caption"/>
              </a:rPr>
              <a:t>Вакцинация является ключевым элементом в борьбе с инфекционными заболеваниями. Она помогает не только снизить риск заражения, но и минимизирует вероятность тяжелого течения болезни. Марина Кравец, заведующий здравпунктом ГрГУ имени Янки Купалы, отметила, что формирование коллективного иммунитета способствует созданию безопасной образовательной среды, что является приоритетом для университета.</a:t>
            </a:r>
          </a:p>
        </p:txBody>
      </p:sp>
      <p:pic>
        <p:nvPicPr>
          <p:cNvPr id="25602" name="Picture 2" descr="IMG_9801">
            <a:extLst>
              <a:ext uri="{FF2B5EF4-FFF2-40B4-BE49-F238E27FC236}">
                <a16:creationId xmlns:a16="http://schemas.microsoft.com/office/drawing/2014/main" id="{8969D131-790A-8BB7-FA9B-650CDD30B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1" y="3072606"/>
            <a:ext cx="3793604" cy="25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G_9800">
            <a:extLst>
              <a:ext uri="{FF2B5EF4-FFF2-40B4-BE49-F238E27FC236}">
                <a16:creationId xmlns:a16="http://schemas.microsoft.com/office/drawing/2014/main" id="{35753F0F-0FAE-02C4-9C70-113476B18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00" y="3072606"/>
            <a:ext cx="3793604" cy="252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9733F-4819-9436-D8B0-0572DEEF9A14}"/>
              </a:ext>
            </a:extLst>
          </p:cNvPr>
          <p:cNvSpPr txBox="1"/>
          <p:nvPr/>
        </p:nvSpPr>
        <p:spPr>
          <a:xfrm>
            <a:off x="384668" y="6284376"/>
            <a:ext cx="93022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https://www.grsu.by/component/k2/item/53909-vaktsinatsiya-v-grgu-imeni-yanki-kupaly-shag-k-zdorovyu-i-bezopasnosti.html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2167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934B8-61FE-A5EF-C24F-83E2D10D7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9E86320-B6A5-212B-CC8F-B48EE71A684A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7129AA2-AD13-A433-2D8C-58E6B32BFD6A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6B12583D-57F2-F9A0-4F73-96C831DDD4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41A5663-794E-D41E-D50E-0A7395D26E0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758F7580-5060-9216-5A98-5677CBC55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FC97C5-E347-3A71-1904-CDA2E4FCF197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DBC40CC-7E44-A3E6-DFB4-7E01615065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13FA5BFE-D882-06A1-C287-C71D04790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26ACFE7B-1994-F96E-E928-0F3F83D0D72B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944F24D-3FAC-1273-3B58-D5B3C6DDFD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061057-968D-2285-507A-D95117F2009B}"/>
              </a:ext>
            </a:extLst>
          </p:cNvPr>
          <p:cNvSpPr txBox="1"/>
          <p:nvPr/>
        </p:nvSpPr>
        <p:spPr>
          <a:xfrm>
            <a:off x="783559" y="158027"/>
            <a:ext cx="6421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Республиканская донорская акция «Сила волонтерского сердца»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476AD5-1F2B-2CA6-1E96-0DEDCFB04B9D}"/>
              </a:ext>
            </a:extLst>
          </p:cNvPr>
          <p:cNvSpPr txBox="1"/>
          <p:nvPr/>
        </p:nvSpPr>
        <p:spPr>
          <a:xfrm>
            <a:off x="104877" y="923954"/>
            <a:ext cx="5475235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С 1 по 5 декабря, в преддверии Международного дня волонтера, организована республиканская акция «Сила волонтерского сердца», которая проходит на базе общежития № 6 Гродненского государственного университета имени Янки Купалы.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Цель акции – привлечение внимания общественности к значимости донорства крови для спасения жизни людей и популяризации донорского движения. Организаторами акции выступили Гродненская областная организация Белорусского Красного Креста, Гродненский областной центр трансфузиологии и Гродненский государственный университет имени Янки Купалы.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Ожидается, что донорами станут порядка 500 человек из числа студентов, преподавателей университета и жителей города. Часть из них станет донорами впервые, поэтому для этих людей подготовлены памятные подарки. Забор крови будет проводиться централизованно сотрудниками Гродненского областного центра трансфузиологии.</a:t>
            </a:r>
          </a:p>
        </p:txBody>
      </p:sp>
      <p:pic>
        <p:nvPicPr>
          <p:cNvPr id="7170" name="Picture 2" descr="IMG 7913">
            <a:extLst>
              <a:ext uri="{FF2B5EF4-FFF2-40B4-BE49-F238E27FC236}">
                <a16:creationId xmlns:a16="http://schemas.microsoft.com/office/drawing/2014/main" id="{32F8EB13-685A-B5C0-AEBB-937B6213E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032652"/>
            <a:ext cx="3269603" cy="21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_8027">
            <a:extLst>
              <a:ext uri="{FF2B5EF4-FFF2-40B4-BE49-F238E27FC236}">
                <a16:creationId xmlns:a16="http://schemas.microsoft.com/office/drawing/2014/main" id="{2B7CB453-0C43-6D47-706B-FCAE1D489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94" y="3346368"/>
            <a:ext cx="3269603" cy="217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0CFF91-032B-B46F-0543-1E3837600CFF}"/>
              </a:ext>
            </a:extLst>
          </p:cNvPr>
          <p:cNvSpPr txBox="1"/>
          <p:nvPr/>
        </p:nvSpPr>
        <p:spPr>
          <a:xfrm>
            <a:off x="384668" y="6167045"/>
            <a:ext cx="853705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9"/>
              </a:rPr>
              <a:t>https://www.grsu.by/component/k2/item/57918-grgu-imeni-yanki-kupaly-tsentr-respublikanskoj-donorskoj-aktsii-sila-volonterskogo-serdtsa.html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7632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8FE9E-A761-EF9D-8BBF-CFA5D29C8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1ACF249-BB1D-9AF4-26E4-56D0E3DDF56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4388488-D323-7C6F-7885-A2368F4E422F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599E0C53-C313-2D24-C3A4-88815B95A0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2B0ACEB-E1B0-DCF4-2DF4-BFB02523ED79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FD9CF542-9231-34C4-818E-FD7B4AF3C7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ED1EF1-E6F7-2E53-1591-E3421E42C003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43629FEB-34E0-6E89-299B-56EC1BC7AE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9F5687D-9021-C3B8-9914-5BA59DC4AA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5D23F847-8D0C-61AB-F48A-A552DBEE36A8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09CDDD3-ED1A-3E5B-D894-2D1EA48967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7A52B4D-3166-8DF6-74F3-C87A74C22BC5}"/>
              </a:ext>
            </a:extLst>
          </p:cNvPr>
          <p:cNvSpPr txBox="1"/>
          <p:nvPr/>
        </p:nvSpPr>
        <p:spPr>
          <a:xfrm>
            <a:off x="971600" y="157286"/>
            <a:ext cx="56491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800" b="1" i="0" dirty="0">
                <a:solidFill>
                  <a:schemeClr val="bg1"/>
                </a:solidFill>
                <a:effectLst/>
                <a:latin typeface="pt_sans_bold"/>
              </a:rPr>
              <a:t>«Неделя спорта и здоровья»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4F975-6A6D-CE06-8AB1-33C3205999AA}"/>
              </a:ext>
            </a:extLst>
          </p:cNvPr>
          <p:cNvSpPr txBox="1"/>
          <p:nvPr/>
        </p:nvSpPr>
        <p:spPr>
          <a:xfrm>
            <a:off x="98994" y="937540"/>
            <a:ext cx="885961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Со 2 по 5 сентября в Гродненском государственном университете имени Янки Купалы прошла «Неделя спорта и здоровья».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В рамках насыщенной программы «Недели спорта и здоровья» купаловцы познакомились с руководителями общеуниверситетских спортивных секций, посетили мастер-классы по разным видам спорта и интерактивные спортивные площадки. Мероприятие предоставило возможность активно провести время и познакомиться с различными спортивными направлениями.</a:t>
            </a:r>
          </a:p>
        </p:txBody>
      </p:sp>
      <p:pic>
        <p:nvPicPr>
          <p:cNvPr id="9218" name="Picture 2" descr="5328112556998526925">
            <a:extLst>
              <a:ext uri="{FF2B5EF4-FFF2-40B4-BE49-F238E27FC236}">
                <a16:creationId xmlns:a16="http://schemas.microsoft.com/office/drawing/2014/main" id="{25F47BD8-442C-2410-10FF-339B3F28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5" y="2722644"/>
            <a:ext cx="2677656" cy="17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5328112556998526927">
            <a:extLst>
              <a:ext uri="{FF2B5EF4-FFF2-40B4-BE49-F238E27FC236}">
                <a16:creationId xmlns:a16="http://schemas.microsoft.com/office/drawing/2014/main" id="{8639CE60-3F88-63EE-25AE-01AD1DFF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71" y="2722644"/>
            <a:ext cx="2677656" cy="17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5328112556998526929">
            <a:extLst>
              <a:ext uri="{FF2B5EF4-FFF2-40B4-BE49-F238E27FC236}">
                <a16:creationId xmlns:a16="http://schemas.microsoft.com/office/drawing/2014/main" id="{7EBB0F20-80C0-4E7A-737A-2DCE43254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87" y="2722644"/>
            <a:ext cx="2677656" cy="17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5328112556998526937">
            <a:extLst>
              <a:ext uri="{FF2B5EF4-FFF2-40B4-BE49-F238E27FC236}">
                <a16:creationId xmlns:a16="http://schemas.microsoft.com/office/drawing/2014/main" id="{73A7B38F-B427-4E15-A185-4C7D42C03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5" y="4597303"/>
            <a:ext cx="2683167" cy="178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5328112556998526939">
            <a:extLst>
              <a:ext uri="{FF2B5EF4-FFF2-40B4-BE49-F238E27FC236}">
                <a16:creationId xmlns:a16="http://schemas.microsoft.com/office/drawing/2014/main" id="{C41B1AE5-8F09-2EFA-31D3-8CACC040F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32" y="4597303"/>
            <a:ext cx="2692595" cy="179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5328112556998526944">
            <a:extLst>
              <a:ext uri="{FF2B5EF4-FFF2-40B4-BE49-F238E27FC236}">
                <a16:creationId xmlns:a16="http://schemas.microsoft.com/office/drawing/2014/main" id="{743DE49D-F5CA-1222-E31D-5E565A50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287" y="4597303"/>
            <a:ext cx="2677656" cy="17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5BC1C-A46B-B3B6-EB8E-718D0BC95164}"/>
              </a:ext>
            </a:extLst>
          </p:cNvPr>
          <p:cNvSpPr txBox="1"/>
          <p:nvPr/>
        </p:nvSpPr>
        <p:spPr>
          <a:xfrm>
            <a:off x="124737" y="6371417"/>
            <a:ext cx="815015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3"/>
              </a:rPr>
              <a:t>https://www.grsu.by/component/k2/item/56747-nedelya-sporta-i-zdorovya-zavershilas-v-kupalovskom-universitete.html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1405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BF214-9E5F-DF50-C641-21E8B1724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F2EA183-967D-7DB6-4668-24D5ACF23C4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382A8E6-3F52-6B22-0D47-E300CD20731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F136C3B-9611-BCB1-DFE3-720CDFE86C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1A889216-0452-9B9E-E312-BCEE32A710E7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495B3117-2284-F44F-DB20-750BE2042A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E1CB3C5-A893-8E2C-B62F-1BD00437CB9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8F3E15B-8CBA-2F67-239A-D601EDDEC8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2C68A67-9498-2929-E285-D9E7EFA43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B4B5792D-16E0-4372-220E-222B87953A70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441B399-0C4D-FD47-F8B6-46459A100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DAAC52D-E6F2-DCE6-0D37-17B214995E8A}"/>
              </a:ext>
            </a:extLst>
          </p:cNvPr>
          <p:cNvSpPr txBox="1"/>
          <p:nvPr/>
        </p:nvSpPr>
        <p:spPr>
          <a:xfrm>
            <a:off x="499868" y="80964"/>
            <a:ext cx="7056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</a:t>
            </a:r>
          </a:p>
          <a:p>
            <a:pPr algn="ctr">
              <a:buNone/>
            </a:pPr>
            <a:r>
              <a:rPr lang="ru-RU" sz="2000" b="1" dirty="0">
                <a:solidFill>
                  <a:schemeClr val="bg1"/>
                </a:solidFill>
                <a:latin typeface="pt_sans_bold"/>
              </a:rPr>
              <a:t>греко-римская борьба</a:t>
            </a:r>
            <a:endParaRPr lang="ru-RU" sz="2000" b="1" i="0" dirty="0">
              <a:solidFill>
                <a:schemeClr val="bg1"/>
              </a:solidFill>
              <a:effectLst/>
              <a:latin typeface="pt_sans_bold"/>
            </a:endParaRPr>
          </a:p>
        </p:txBody>
      </p:sp>
      <p:pic>
        <p:nvPicPr>
          <p:cNvPr id="8194" name="Picture 2" descr="photo_5206515607577684550_y">
            <a:extLst>
              <a:ext uri="{FF2B5EF4-FFF2-40B4-BE49-F238E27FC236}">
                <a16:creationId xmlns:a16="http://schemas.microsoft.com/office/drawing/2014/main" id="{D3DCE396-BE84-A85B-380E-6900F031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110" y="1393087"/>
            <a:ext cx="2671354" cy="178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1A312E-C20E-5421-5E8E-B043EF32BF50}"/>
              </a:ext>
            </a:extLst>
          </p:cNvPr>
          <p:cNvSpPr txBox="1"/>
          <p:nvPr/>
        </p:nvSpPr>
        <p:spPr>
          <a:xfrm>
            <a:off x="0" y="5454815"/>
            <a:ext cx="89525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8"/>
              </a:rPr>
              <a:t>https://www.grsu.by/component/k2/item/53665-grodnentsy-stali-serebryanymi-prizerami-chempionata-respubliki-belarus-po-greko-rimskoj-borbe.html</a:t>
            </a:r>
            <a:r>
              <a:rPr lang="ru-RU" sz="11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D56596-7F56-1870-0315-479CBBCBC52C}"/>
              </a:ext>
            </a:extLst>
          </p:cNvPr>
          <p:cNvSpPr txBox="1"/>
          <p:nvPr/>
        </p:nvSpPr>
        <p:spPr>
          <a:xfrm>
            <a:off x="378762" y="897310"/>
            <a:ext cx="2880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44444"/>
                </a:solidFill>
                <a:latin typeface="pt_sans_bold"/>
              </a:rPr>
              <a:t>Г</a:t>
            </a:r>
            <a:r>
              <a:rPr lang="ru-RU" sz="1800" b="1" i="0" dirty="0">
                <a:solidFill>
                  <a:srgbClr val="444444"/>
                </a:solidFill>
                <a:effectLst/>
                <a:latin typeface="pt_sans_bold"/>
              </a:rPr>
              <a:t>реко-римская борьба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DD2388-7ACD-29C0-7AF0-F76A03562711}"/>
              </a:ext>
            </a:extLst>
          </p:cNvPr>
          <p:cNvSpPr txBox="1"/>
          <p:nvPr/>
        </p:nvSpPr>
        <p:spPr>
          <a:xfrm>
            <a:off x="0" y="5703144"/>
            <a:ext cx="93079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https://www.grsu.by/component/k2/item/54151-kupalovtsy-zavoevali-serebro-na-pervenstve-respubliki-belarus-po-borbe-greko-rimskoj-sredi-yuniorov.html</a:t>
            </a:r>
            <a:r>
              <a:rPr lang="ru-RU" sz="1100" dirty="0"/>
              <a:t> </a:t>
            </a:r>
          </a:p>
        </p:txBody>
      </p:sp>
      <p:pic>
        <p:nvPicPr>
          <p:cNvPr id="9" name="Picture 2" descr="photo 5312324983067898153 y">
            <a:extLst>
              <a:ext uri="{FF2B5EF4-FFF2-40B4-BE49-F238E27FC236}">
                <a16:creationId xmlns:a16="http://schemas.microsoft.com/office/drawing/2014/main" id="{B7DD9C10-D35A-7369-3FC2-6AB61C97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8" y="3325595"/>
            <a:ext cx="2619295" cy="19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8A4F0E9-5ACE-8EF0-18E6-037B0526CFB9}"/>
              </a:ext>
            </a:extLst>
          </p:cNvPr>
          <p:cNvSpPr txBox="1"/>
          <p:nvPr/>
        </p:nvSpPr>
        <p:spPr>
          <a:xfrm>
            <a:off x="17065" y="5921459"/>
            <a:ext cx="86228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1"/>
              </a:rPr>
              <a:t>https://www.grsu.by/component/k2/item/54658-sportsmeny-kupalovskogo-vuza-zavoevali-zoloto-na-turnire-po-greko-rimskoj-borbe.html</a:t>
            </a:r>
            <a:r>
              <a:rPr lang="ru-RU" sz="1100" dirty="0"/>
              <a:t> </a:t>
            </a:r>
          </a:p>
        </p:txBody>
      </p:sp>
      <p:pic>
        <p:nvPicPr>
          <p:cNvPr id="25" name="Picture 2" descr="photo_5402494114890639828_y">
            <a:extLst>
              <a:ext uri="{FF2B5EF4-FFF2-40B4-BE49-F238E27FC236}">
                <a16:creationId xmlns:a16="http://schemas.microsoft.com/office/drawing/2014/main" id="{EF874B75-6223-15EA-1EFA-6705B6D7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152" y="1407489"/>
            <a:ext cx="2619295" cy="17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4899A6B-5DC6-001E-5EE5-5862C59F9E4B}"/>
              </a:ext>
            </a:extLst>
          </p:cNvPr>
          <p:cNvSpPr txBox="1"/>
          <p:nvPr/>
        </p:nvSpPr>
        <p:spPr>
          <a:xfrm>
            <a:off x="17065" y="6146493"/>
            <a:ext cx="983107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3"/>
              </a:rPr>
              <a:t>https://www.grsu.by/component/k2/item/55060-kupalovtsy-pokazali-vysokie-rezultaty-po-greko-rimskoj-borbe.html</a:t>
            </a:r>
            <a:r>
              <a:rPr lang="ru-RU" sz="1100" dirty="0"/>
              <a:t> </a:t>
            </a:r>
          </a:p>
        </p:txBody>
      </p:sp>
      <p:pic>
        <p:nvPicPr>
          <p:cNvPr id="27" name="Picture 4" descr="5195256492545143759">
            <a:extLst>
              <a:ext uri="{FF2B5EF4-FFF2-40B4-BE49-F238E27FC236}">
                <a16:creationId xmlns:a16="http://schemas.microsoft.com/office/drawing/2014/main" id="{3DBC1B98-8959-E951-A721-DE916837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7" y="1412893"/>
            <a:ext cx="2619296" cy="174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5289994035051754542">
            <a:extLst>
              <a:ext uri="{FF2B5EF4-FFF2-40B4-BE49-F238E27FC236}">
                <a16:creationId xmlns:a16="http://schemas.microsoft.com/office/drawing/2014/main" id="{BE89CBFE-C8A6-CF14-1412-85FF964D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3955"/>
            <a:ext cx="2376264" cy="20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8FCAF4-2E4B-E434-17F3-61035E60BF21}"/>
              </a:ext>
            </a:extLst>
          </p:cNvPr>
          <p:cNvSpPr txBox="1"/>
          <p:nvPr/>
        </p:nvSpPr>
        <p:spPr>
          <a:xfrm>
            <a:off x="25603" y="6351586"/>
            <a:ext cx="967003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6"/>
              </a:rPr>
              <a:t>https://www.grsu.by/component/k2/item/55448-kupalovtsy-v-chisle-prizerov-otkrytogo-respublikanskogo-turnira-po-greko-rimskoj-borbe-v-vitebske.html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3381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4C087-0B30-CD26-C636-16CF13707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A4038C6-0C16-193D-153F-588856DF0F1F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6B151EF-6969-E504-E1D3-F87FD11715D7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55D4A001-CA4D-541F-54A5-727687F8D5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37C7042E-13B3-FB1E-D904-FA7C55F3D0E2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C5E0771-15C6-A3A9-5952-65C42A4C17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35C6D2C-A686-E342-26AE-703E557F9B3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B7727424-16EA-B83B-6F1C-C7F8628C55A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B9277A98-4B47-F2ED-EB47-661DA3408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52059FFC-2215-B337-4515-E14B94257419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720DDD4C-A77E-C851-D926-AF29E112C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DD974E-A5E2-C461-E5CE-D695964F3303}"/>
              </a:ext>
            </a:extLst>
          </p:cNvPr>
          <p:cNvSpPr txBox="1"/>
          <p:nvPr/>
        </p:nvSpPr>
        <p:spPr>
          <a:xfrm>
            <a:off x="0" y="950352"/>
            <a:ext cx="88957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b="1" i="0" dirty="0">
                <a:solidFill>
                  <a:srgbClr val="444444"/>
                </a:solidFill>
                <a:effectLst/>
                <a:latin typeface="pt_sans_bold"/>
              </a:rPr>
              <a:t>Республиканская универсиада 2024/2025 по легкой атлетике в помещении</a:t>
            </a:r>
            <a:endParaRPr lang="ru-RU" sz="1600" b="1" i="0" dirty="0">
              <a:solidFill>
                <a:srgbClr val="333333"/>
              </a:solidFill>
              <a:effectLst/>
              <a:latin typeface="pt_sans_caption"/>
            </a:endParaRPr>
          </a:p>
        </p:txBody>
      </p:sp>
      <p:pic>
        <p:nvPicPr>
          <p:cNvPr id="31746" name="Picture 2" descr="photo_5276265635946557941_y">
            <a:extLst>
              <a:ext uri="{FF2B5EF4-FFF2-40B4-BE49-F238E27FC236}">
                <a16:creationId xmlns:a16="http://schemas.microsoft.com/office/drawing/2014/main" id="{6C886012-8399-34FB-9763-EA4FB20E0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4" y="1301862"/>
            <a:ext cx="2717338" cy="18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photo_5278441792796224965_y">
            <a:extLst>
              <a:ext uri="{FF2B5EF4-FFF2-40B4-BE49-F238E27FC236}">
                <a16:creationId xmlns:a16="http://schemas.microsoft.com/office/drawing/2014/main" id="{D0F05F8F-BABC-5800-05C6-C2CA0B4BD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124" y="1273517"/>
            <a:ext cx="2717338" cy="18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photo_5285397810159678202_y">
            <a:extLst>
              <a:ext uri="{FF2B5EF4-FFF2-40B4-BE49-F238E27FC236}">
                <a16:creationId xmlns:a16="http://schemas.microsoft.com/office/drawing/2014/main" id="{AAF364AA-46A8-4327-B1FC-5135F9F84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542" y="1293616"/>
            <a:ext cx="2717337" cy="181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7AC8D4-AC3B-0BCC-BAF7-F721A73467CC}"/>
              </a:ext>
            </a:extLst>
          </p:cNvPr>
          <p:cNvSpPr txBox="1"/>
          <p:nvPr/>
        </p:nvSpPr>
        <p:spPr>
          <a:xfrm>
            <a:off x="-5646" y="3128630"/>
            <a:ext cx="93106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0"/>
              </a:rPr>
              <a:t>https://www.grsu.by/component/k2/item/54004-respublikanskaya-universiada-po-legkoj-atletike-v-gomele-zavershilas-dlya-studentov-grgu-imeni-yanki-kupaly-zavoevaniem-9-medalej.html</a:t>
            </a:r>
            <a:r>
              <a:rPr lang="ru-RU" sz="105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7199A4-BCBC-0950-8978-A3D025495DBC}"/>
              </a:ext>
            </a:extLst>
          </p:cNvPr>
          <p:cNvSpPr txBox="1"/>
          <p:nvPr/>
        </p:nvSpPr>
        <p:spPr>
          <a:xfrm>
            <a:off x="455662" y="98393"/>
            <a:ext cx="7056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</a:t>
            </a:r>
          </a:p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Республиканская универсиада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148D8E-B254-20E3-AA7E-1AFA98A899C0}"/>
              </a:ext>
            </a:extLst>
          </p:cNvPr>
          <p:cNvSpPr txBox="1"/>
          <p:nvPr/>
        </p:nvSpPr>
        <p:spPr>
          <a:xfrm>
            <a:off x="264557" y="3559517"/>
            <a:ext cx="6275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solidFill>
                  <a:srgbClr val="444444"/>
                </a:solidFill>
                <a:effectLst/>
                <a:latin typeface="pt_sans_bold"/>
              </a:rPr>
              <a:t>Республиканская универсиада-2024/2025 по самбо</a:t>
            </a:r>
            <a:endParaRPr lang="ru-RU" sz="1600" b="1" dirty="0"/>
          </a:p>
        </p:txBody>
      </p:sp>
      <p:pic>
        <p:nvPicPr>
          <p:cNvPr id="8" name="Picture 2" descr="50311_5">
            <a:extLst>
              <a:ext uri="{FF2B5EF4-FFF2-40B4-BE49-F238E27FC236}">
                <a16:creationId xmlns:a16="http://schemas.microsoft.com/office/drawing/2014/main" id="{2EBF800C-AA0A-D206-BE8F-872F2E8F7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5" y="4138924"/>
            <a:ext cx="2712435" cy="180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50311_3">
            <a:extLst>
              <a:ext uri="{FF2B5EF4-FFF2-40B4-BE49-F238E27FC236}">
                <a16:creationId xmlns:a16="http://schemas.microsoft.com/office/drawing/2014/main" id="{BF7CA95A-36C4-996C-D9FA-A3F1D1A0B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068" y="4128892"/>
            <a:ext cx="2700394" cy="18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50311_4">
            <a:extLst>
              <a:ext uri="{FF2B5EF4-FFF2-40B4-BE49-F238E27FC236}">
                <a16:creationId xmlns:a16="http://schemas.microsoft.com/office/drawing/2014/main" id="{91CDAF2E-F75C-4957-738D-7BA7F857F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465" y="4106750"/>
            <a:ext cx="2733608" cy="18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EA8FB3-E3F3-1421-6205-444F1639720B}"/>
              </a:ext>
            </a:extLst>
          </p:cNvPr>
          <p:cNvSpPr txBox="1"/>
          <p:nvPr/>
        </p:nvSpPr>
        <p:spPr>
          <a:xfrm>
            <a:off x="254301" y="6123490"/>
            <a:ext cx="894224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4"/>
              </a:rPr>
              <a:t>https://www.grsu.by/component/k2/item/55367-kupalovtsy-v-chisle-prizerov-respublikanskoj-universiady-po-sambo.html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3142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2D845-4673-6EC0-3A04-F54A25806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A6ED7AE-06AE-3338-0773-8F6B9EAA172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B720778-855F-1686-1534-0DE2FF77AC5E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F820C4E8-E116-1C14-4AE9-4DD9237B70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840D6BA6-57F0-389C-CC09-964224545DB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76CEB46B-FD86-1233-CB9B-83E3154DDA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F750B77-6B14-36C4-C1BF-00A1D8891B4B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F8991FAE-D163-B236-5B83-8BE4B23CFB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73CCD73F-1C22-39D6-22C7-781810DA8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FE0CADC7-7FEC-1D29-BAB3-76C88119F277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E157D9A-2541-8AD2-A286-03923B84E7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93A0E6-7AE4-A135-0A73-D322A35CF9B5}"/>
              </a:ext>
            </a:extLst>
          </p:cNvPr>
          <p:cNvSpPr txBox="1"/>
          <p:nvPr/>
        </p:nvSpPr>
        <p:spPr>
          <a:xfrm>
            <a:off x="8204" y="933866"/>
            <a:ext cx="913579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</a:pPr>
            <a:r>
              <a:rPr lang="ru-RU" sz="1600" b="1" dirty="0">
                <a:solidFill>
                  <a:srgbClr val="444444"/>
                </a:solidFill>
                <a:latin typeface="pt_sans_bold"/>
              </a:rPr>
              <a:t>Республиканская универсиада 2024/2025 по </a:t>
            </a:r>
            <a:r>
              <a:rPr lang="ru-RU" sz="1600" b="1" dirty="0" err="1">
                <a:solidFill>
                  <a:srgbClr val="444444"/>
                </a:solidFill>
                <a:latin typeface="pt_sans_bold"/>
              </a:rPr>
              <a:t>по</a:t>
            </a:r>
            <a:r>
              <a:rPr lang="ru-RU" sz="1600" b="1" dirty="0">
                <a:solidFill>
                  <a:srgbClr val="444444"/>
                </a:solidFill>
                <a:latin typeface="pt_sans_bold"/>
              </a:rPr>
              <a:t> волейболу.</a:t>
            </a:r>
            <a:endParaRPr lang="ru-RU" sz="1600" b="1" dirty="0">
              <a:solidFill>
                <a:srgbClr val="333333"/>
              </a:solidFill>
              <a:latin typeface="pt_sans_caption"/>
            </a:endParaRPr>
          </a:p>
        </p:txBody>
      </p:sp>
      <p:pic>
        <p:nvPicPr>
          <p:cNvPr id="5122" name="Picture 2" descr="5312398719066435358">
            <a:extLst>
              <a:ext uri="{FF2B5EF4-FFF2-40B4-BE49-F238E27FC236}">
                <a16:creationId xmlns:a16="http://schemas.microsoft.com/office/drawing/2014/main" id="{30BA03D7-6A4B-0F3F-50CB-54529C8F6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94744"/>
            <a:ext cx="2550313" cy="19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163DAA-7B47-F809-B90B-4DA05649A798}"/>
              </a:ext>
            </a:extLst>
          </p:cNvPr>
          <p:cNvSpPr txBox="1"/>
          <p:nvPr/>
        </p:nvSpPr>
        <p:spPr>
          <a:xfrm>
            <a:off x="30811" y="2484209"/>
            <a:ext cx="627715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8"/>
              </a:rPr>
              <a:t>https://www.grsu.by/component/k2/item/55550-kupalovtsy-pobediteli-respublikanskoj-universiady-po-volejbolu.html</a:t>
            </a:r>
            <a:r>
              <a:rPr lang="ru-RU" sz="105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4D1C8-FE96-47AE-78C4-E8CD5246ED84}"/>
              </a:ext>
            </a:extLst>
          </p:cNvPr>
          <p:cNvSpPr txBox="1"/>
          <p:nvPr/>
        </p:nvSpPr>
        <p:spPr>
          <a:xfrm>
            <a:off x="384668" y="46205"/>
            <a:ext cx="7056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</a:t>
            </a:r>
          </a:p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Республиканская универсиада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C1AD8-6FA6-2696-87D5-4A6C9B5C8662}"/>
              </a:ext>
            </a:extLst>
          </p:cNvPr>
          <p:cNvSpPr txBox="1"/>
          <p:nvPr/>
        </p:nvSpPr>
        <p:spPr>
          <a:xfrm>
            <a:off x="3565" y="1257031"/>
            <a:ext cx="627715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Сборная команда ГрГУ имени Янки Купалы по волейболу одержала победу на Республиканской универсиаде по волейболу</a:t>
            </a:r>
            <a:r>
              <a:rPr lang="ru-RU" sz="1600" dirty="0">
                <a:solidFill>
                  <a:srgbClr val="444444"/>
                </a:solidFill>
                <a:latin typeface="pt_sans_bold"/>
              </a:rPr>
              <a:t>.</a:t>
            </a:r>
            <a:endParaRPr lang="ru-RU" sz="1600" i="0" dirty="0">
              <a:solidFill>
                <a:srgbClr val="333333"/>
              </a:solidFill>
              <a:effectLst/>
              <a:latin typeface="pt_sans_captio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862D1-CB23-759A-A37F-E85B37B20023}"/>
              </a:ext>
            </a:extLst>
          </p:cNvPr>
          <p:cNvSpPr txBox="1"/>
          <p:nvPr/>
        </p:nvSpPr>
        <p:spPr>
          <a:xfrm>
            <a:off x="214166" y="3029009"/>
            <a:ext cx="79208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0" dirty="0">
                <a:effectLst/>
                <a:latin typeface="pt_sans_bold"/>
              </a:rPr>
              <a:t>Республиканская универсиада </a:t>
            </a:r>
            <a:r>
              <a:rPr lang="ru-RU" sz="1600" b="1" dirty="0">
                <a:solidFill>
                  <a:srgbClr val="444444"/>
                </a:solidFill>
                <a:latin typeface="pt_sans_bold"/>
              </a:rPr>
              <a:t>2024/2025</a:t>
            </a:r>
            <a:r>
              <a:rPr lang="ru-RU" sz="1600" b="1" i="0" dirty="0">
                <a:effectLst/>
                <a:latin typeface="pt_sans_bold"/>
              </a:rPr>
              <a:t> по баскетболу 3х3</a:t>
            </a:r>
            <a:endParaRPr lang="ru-RU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AEE034-E61B-C969-A3DE-29537D3BD238}"/>
              </a:ext>
            </a:extLst>
          </p:cNvPr>
          <p:cNvSpPr txBox="1"/>
          <p:nvPr/>
        </p:nvSpPr>
        <p:spPr>
          <a:xfrm>
            <a:off x="104877" y="3356900"/>
            <a:ext cx="89316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напряженной борьбе женская сборная ГрГУ имени Янки Купалы подтвердила свой статус сильнейшей студенческой команды страны.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3" name="Picture 2" descr="5343618986664914308">
            <a:extLst>
              <a:ext uri="{FF2B5EF4-FFF2-40B4-BE49-F238E27FC236}">
                <a16:creationId xmlns:a16="http://schemas.microsoft.com/office/drawing/2014/main" id="{73B2308A-5BC6-E5C0-FA95-A815B969A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5" y="4019007"/>
            <a:ext cx="3121233" cy="213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C16F4C-BC7F-CBD2-93F1-B119E7CB1CAF}"/>
              </a:ext>
            </a:extLst>
          </p:cNvPr>
          <p:cNvSpPr txBox="1"/>
          <p:nvPr/>
        </p:nvSpPr>
        <p:spPr>
          <a:xfrm>
            <a:off x="3633656" y="5740086"/>
            <a:ext cx="551034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https://www.grsu.by/component/k2/item/55697-kupalovtsy-chempiony-respublikanskoj-universiady-po-basketbolu-3kh3.html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4814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F4820-98DB-8C0D-7FC4-68FC009B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19518BE-2457-CF0A-9CE1-4775917D33D9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0677CCC6-A4A6-D78A-5BC8-EA4AC5A6521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606AC759-6BE9-55A1-A720-BEA73B0D7D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DAE87C1-C615-7348-7E80-20835E6718A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B061C145-464A-2C76-71BA-7BED8B2B41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DB905DD-C4EA-000F-F897-94F66B8B0024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0559FD88-5448-CAD1-866C-402ECDCC58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30750084-3171-7702-4715-7D27E8B5F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4C600D0E-A347-719A-9FB4-598DCD7437A9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F561666-9CA1-FA4D-5B5C-076A07AF7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8CCF466-F665-4118-683C-90FE64A3F405}"/>
              </a:ext>
            </a:extLst>
          </p:cNvPr>
          <p:cNvSpPr txBox="1"/>
          <p:nvPr/>
        </p:nvSpPr>
        <p:spPr>
          <a:xfrm>
            <a:off x="68151" y="897310"/>
            <a:ext cx="8968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b="1" i="0" dirty="0">
                <a:solidFill>
                  <a:srgbClr val="444444"/>
                </a:solidFill>
                <a:effectLst/>
                <a:latin typeface="pt_sans_bold"/>
              </a:rPr>
              <a:t>Республиканская универсиада 2024/2025 по пляжному волейболу.</a:t>
            </a:r>
          </a:p>
          <a:p>
            <a:pPr indent="450215" algn="just">
              <a:lnSpc>
                <a:spcPts val="1800"/>
              </a:lnSpc>
              <a:buNone/>
            </a:pPr>
            <a:r>
              <a:rPr lang="ru-RU" sz="1600" dirty="0">
                <a:solidFill>
                  <a:srgbClr val="444444"/>
                </a:solidFill>
                <a:latin typeface="pt_sans_bold"/>
              </a:rPr>
              <a:t>К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оманды Гродненского государственного университета имени Янки Купалы продемонстрировали высокий уровень мастерства, завоевав серебряные медали в мужском и женском зачетах.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4578" name="Picture 2" descr="5345778556350887888">
            <a:extLst>
              <a:ext uri="{FF2B5EF4-FFF2-40B4-BE49-F238E27FC236}">
                <a16:creationId xmlns:a16="http://schemas.microsoft.com/office/drawing/2014/main" id="{90EB80F9-6ABC-C023-24BA-BA6D695C0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47" y="1904585"/>
            <a:ext cx="3214188" cy="21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5345778556350887889">
            <a:extLst>
              <a:ext uri="{FF2B5EF4-FFF2-40B4-BE49-F238E27FC236}">
                <a16:creationId xmlns:a16="http://schemas.microsoft.com/office/drawing/2014/main" id="{3FD7DDE9-3C60-4BCC-7D68-B8DC4ED6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74" y="1894981"/>
            <a:ext cx="3246353" cy="216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B358F-0C2A-DE4D-4883-43B4B8D6DE9C}"/>
              </a:ext>
            </a:extLst>
          </p:cNvPr>
          <p:cNvSpPr txBox="1"/>
          <p:nvPr/>
        </p:nvSpPr>
        <p:spPr>
          <a:xfrm>
            <a:off x="68151" y="4134822"/>
            <a:ext cx="94959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https://www.grsu.by/component/k2/item/55710-grgu-imeni-yanki-kupaly-zavoeval-serebro-na-respublikanskoj-universiade-po-plyazhnomu-volejbolu.html</a:t>
            </a:r>
            <a:r>
              <a:rPr lang="ru-RU" sz="11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A43620-69A1-2D75-7A7B-590098F16C82}"/>
              </a:ext>
            </a:extLst>
          </p:cNvPr>
          <p:cNvSpPr txBox="1"/>
          <p:nvPr/>
        </p:nvSpPr>
        <p:spPr>
          <a:xfrm>
            <a:off x="580249" y="21055"/>
            <a:ext cx="7056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</a:t>
            </a:r>
          </a:p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Республиканская универсиада</a:t>
            </a:r>
          </a:p>
        </p:txBody>
      </p:sp>
    </p:spTree>
    <p:extLst>
      <p:ext uri="{BB962C8B-B14F-4D97-AF65-F5344CB8AC3E}">
        <p14:creationId xmlns:p14="http://schemas.microsoft.com/office/powerpoint/2010/main" val="403728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3CC1-F09E-D3AE-EF6A-A6B31FA21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202CC2F-27BF-9210-2E74-9920ECBDE2F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118F633-6BEA-E3A3-51A0-01F2B60F7A98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48314828-E830-FBFB-45A5-DFBA7D21A1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78C4DDE-CAB0-DA6B-D263-C943757ACE8F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94F792B0-B862-A2A6-5DFD-EBDC79B91F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CC5393-BA2C-349C-73C1-01F9E754CAF6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B1D76D1E-9667-5F0A-E3A4-8B283F89E2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BA527408-8EBC-D917-E2EB-FF28D64E6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73310D44-FB0D-F481-A5CC-EFDAFB84B1FE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F9B06D4D-B39B-5F15-51E4-22421CEB17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CB14A24-C3B0-CA87-1552-34183C7BB085}"/>
              </a:ext>
            </a:extLst>
          </p:cNvPr>
          <p:cNvSpPr txBox="1"/>
          <p:nvPr/>
        </p:nvSpPr>
        <p:spPr>
          <a:xfrm>
            <a:off x="104876" y="1065349"/>
            <a:ext cx="88249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Гродненский государственный университет имени Янки Купалы вошел в тройку победителей в общем зачете Республиканской универсиады 2024/2025 учебного года. Награды были вручены представителям университета на торжественной церемонии в первой группе учреждений высшего образования.</a:t>
            </a:r>
            <a:endParaRPr lang="ru-RU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8434" name="Picture 2" descr="5463084949407137594">
            <a:extLst>
              <a:ext uri="{FF2B5EF4-FFF2-40B4-BE49-F238E27FC236}">
                <a16:creationId xmlns:a16="http://schemas.microsoft.com/office/drawing/2014/main" id="{53AF1F02-E84F-2B59-4A83-407D7D3D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11" y="2635002"/>
            <a:ext cx="4108075" cy="273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5463084949407137595">
            <a:extLst>
              <a:ext uri="{FF2B5EF4-FFF2-40B4-BE49-F238E27FC236}">
                <a16:creationId xmlns:a16="http://schemas.microsoft.com/office/drawing/2014/main" id="{E555D7B8-7FA6-F9F9-2162-2E0FB86FE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5002"/>
            <a:ext cx="4108073" cy="273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3F0C8D-2F8E-57EE-3ACC-EB70A336A179}"/>
              </a:ext>
            </a:extLst>
          </p:cNvPr>
          <p:cNvSpPr txBox="1"/>
          <p:nvPr/>
        </p:nvSpPr>
        <p:spPr>
          <a:xfrm>
            <a:off x="142996" y="6204937"/>
            <a:ext cx="83630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9"/>
              </a:rPr>
              <a:t>https://www.grsu.by/component/k2/item/57341-grgu-imeni-yanki-kupaly-stal-bronzovym-prizerom-respublikanskoj-universiady.html</a:t>
            </a:r>
            <a:r>
              <a:rPr lang="ru-RU" sz="105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73F2AB-E247-2228-1523-7D33188DBFEA}"/>
              </a:ext>
            </a:extLst>
          </p:cNvPr>
          <p:cNvSpPr txBox="1"/>
          <p:nvPr/>
        </p:nvSpPr>
        <p:spPr>
          <a:xfrm>
            <a:off x="580249" y="21055"/>
            <a:ext cx="70567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</a:t>
            </a:r>
          </a:p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Республиканская универсиада</a:t>
            </a:r>
          </a:p>
        </p:txBody>
      </p:sp>
    </p:spTree>
    <p:extLst>
      <p:ext uri="{BB962C8B-B14F-4D97-AF65-F5344CB8AC3E}">
        <p14:creationId xmlns:p14="http://schemas.microsoft.com/office/powerpoint/2010/main" val="667839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84D94-15A9-D85F-C6F2-86444F14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1BA3E7A-AAA0-60BB-443B-C60C7477C9D4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C626A39-CEA5-FBBC-EB85-76E69EF85CB3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9B32AE8E-9442-4503-89D2-5D18576028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8159C01-0A77-6BE9-84A2-EB31F9EB0F9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AF26489-09BF-6A02-09FC-21294B594D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CD4F9AB-46FD-BE32-FE93-9E18DAAEDD47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ECE319D2-28D6-5359-9F93-B3AC06A8592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09FF3176-E0ED-FB11-020F-C345A1EE4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67058CD-DD35-B394-72FC-260A09D0435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6FEDC318-05EC-DFBD-DCFA-E2C2DE71F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A97F656-A1BE-F1EC-92ED-4D94D002D688}"/>
              </a:ext>
            </a:extLst>
          </p:cNvPr>
          <p:cNvSpPr txBox="1"/>
          <p:nvPr/>
        </p:nvSpPr>
        <p:spPr>
          <a:xfrm>
            <a:off x="1812034" y="199617"/>
            <a:ext cx="4530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волейбол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E0734-2FC6-B373-AE3A-2AF9B25C2BD1}"/>
              </a:ext>
            </a:extLst>
          </p:cNvPr>
          <p:cNvSpPr txBox="1"/>
          <p:nvPr/>
        </p:nvSpPr>
        <p:spPr>
          <a:xfrm>
            <a:off x="104876" y="951282"/>
            <a:ext cx="525921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Команда «Коммунальник-ГрГУ» стала бронзовым призером чемпионата Беларуси по волейболу среди женских команд сезона 2024 – 2025. В серии матчей за третье место гродненские волейболистки одержали победу над минским клубом РГУОР-2008 со счетом 3:0.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Начало серии было за «Коммунальником-ГрГУ», который выиграл два домашних матча с одинаковым счетом 3:2. Однако в Минске РГУОР-2008 взял реванш, одержав победу со счетом 3:0. Тем не менее, в ответном поединке гродненские волейболистки смогли собраться и добиться уверенной победы с аналогичным счетом 3:0, обеспечив себе бронзовые медали.</a:t>
            </a:r>
          </a:p>
        </p:txBody>
      </p:sp>
      <p:pic>
        <p:nvPicPr>
          <p:cNvPr id="44034" name="Picture 2" descr="5262722629104694800">
            <a:extLst>
              <a:ext uri="{FF2B5EF4-FFF2-40B4-BE49-F238E27FC236}">
                <a16:creationId xmlns:a16="http://schemas.microsoft.com/office/drawing/2014/main" id="{1225D21A-A67E-2B5A-1FB7-821533FF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68" y="987790"/>
            <a:ext cx="3397560" cy="22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5262464969721640619">
            <a:extLst>
              <a:ext uri="{FF2B5EF4-FFF2-40B4-BE49-F238E27FC236}">
                <a16:creationId xmlns:a16="http://schemas.microsoft.com/office/drawing/2014/main" id="{0305C42C-4B86-C3ED-02A8-2CDE8B747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668" y="3377590"/>
            <a:ext cx="3397560" cy="22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photo_2025-05-12-08.09.41">
            <a:extLst>
              <a:ext uri="{FF2B5EF4-FFF2-40B4-BE49-F238E27FC236}">
                <a16:creationId xmlns:a16="http://schemas.microsoft.com/office/drawing/2014/main" id="{0E44BDD7-2274-128E-E241-7985E0F3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74" y="4355568"/>
            <a:ext cx="2934615" cy="195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7EFBFC-9CF3-5582-9E4B-C556D14C29D0}"/>
              </a:ext>
            </a:extLst>
          </p:cNvPr>
          <p:cNvSpPr txBox="1"/>
          <p:nvPr/>
        </p:nvSpPr>
        <p:spPr>
          <a:xfrm>
            <a:off x="0" y="6407296"/>
            <a:ext cx="93022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https://www.grsu.by/component/k2/item/55311-volejbolistki-kommunalnika-grgu-zavoevali-bronzovye-medali-chempionata-belarusi-sezona-2024-2025.html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9310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74014-FFA4-1F9A-2835-BC855FD79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192E55C-CDFB-48E7-5A0A-5C83B509C148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BB219CD5-32B7-55B5-D788-3CC85A781C42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6F14198A-C50B-27B8-32DB-8B6CF95104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9B6D8FD-1BA2-80FA-9E06-3AE894F24716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62C2B1E0-4F03-5B9D-1E3E-23975183D0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CDFB4C0-9DB3-7A67-F22A-A4B1989F1B32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90BFD786-B4BF-54D4-EEAD-F2158FA27BC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F403D7D8-8AE9-F7DB-CF32-D5D7754FC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3B3598F0-F1DE-0E1F-C958-3B212B4940F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1C54C6B4-67BE-0CFF-CD5C-A4106F3B8A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3D9F627-E180-27B3-32E8-5658FBF6ABFD}"/>
              </a:ext>
            </a:extLst>
          </p:cNvPr>
          <p:cNvSpPr txBox="1"/>
          <p:nvPr/>
        </p:nvSpPr>
        <p:spPr>
          <a:xfrm>
            <a:off x="53293" y="894366"/>
            <a:ext cx="9143999" cy="1002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В Минске прошли финальные соревнования Республиканской студенческой баскетбольной лиги 2024/2025 среди женских и мужских команд. Это событие собрало лучших студентов-спортсменов страны и стало настоящим праздником баскетбольного спорта. Женская сборная команда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 университета продемонстрировала выдающуюся игру, став чемпионом турнира.</a:t>
            </a:r>
            <a:endParaRPr lang="ru-RU" sz="14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9218" name="Picture 2" descr="5316854580132313307">
            <a:extLst>
              <a:ext uri="{FF2B5EF4-FFF2-40B4-BE49-F238E27FC236}">
                <a16:creationId xmlns:a16="http://schemas.microsoft.com/office/drawing/2014/main" id="{FA6C5340-9F12-F46E-709F-92B0B179F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6" y="1856705"/>
            <a:ext cx="2718363" cy="174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5316854580132313312">
            <a:extLst>
              <a:ext uri="{FF2B5EF4-FFF2-40B4-BE49-F238E27FC236}">
                <a16:creationId xmlns:a16="http://schemas.microsoft.com/office/drawing/2014/main" id="{6AC7013A-EF74-A85B-70DD-4C063DF5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18" y="1840698"/>
            <a:ext cx="2718364" cy="18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5316854580132313308">
            <a:extLst>
              <a:ext uri="{FF2B5EF4-FFF2-40B4-BE49-F238E27FC236}">
                <a16:creationId xmlns:a16="http://schemas.microsoft.com/office/drawing/2014/main" id="{C7E04112-F7D6-C1AB-61E5-A3AB05505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710" y="1856705"/>
            <a:ext cx="2718364" cy="18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15B55D-A701-109D-F4E8-BDEE7974E0D7}"/>
              </a:ext>
            </a:extLst>
          </p:cNvPr>
          <p:cNvSpPr txBox="1"/>
          <p:nvPr/>
        </p:nvSpPr>
        <p:spPr>
          <a:xfrm>
            <a:off x="82325" y="3697092"/>
            <a:ext cx="94905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0"/>
              </a:rPr>
              <a:t>https://www.grsu.by/component/k2/item/55583-grgu-imeni-yanki-kupaly-zavoeval-chempionskij-titul-v-respublikanskoj-studencheskoj-basketbolnoj-lige.html</a:t>
            </a:r>
            <a:r>
              <a:rPr lang="ru-RU" sz="105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FC076-F749-36D0-5F5D-4F666E8F07BA}"/>
              </a:ext>
            </a:extLst>
          </p:cNvPr>
          <p:cNvSpPr txBox="1"/>
          <p:nvPr/>
        </p:nvSpPr>
        <p:spPr>
          <a:xfrm>
            <a:off x="1763446" y="216310"/>
            <a:ext cx="4530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баскетбол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3B65C1-ACC4-185B-45F9-5BD37EA63658}"/>
              </a:ext>
            </a:extLst>
          </p:cNvPr>
          <p:cNvSpPr txBox="1"/>
          <p:nvPr/>
        </p:nvSpPr>
        <p:spPr>
          <a:xfrm>
            <a:off x="82325" y="4155632"/>
            <a:ext cx="58578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В Краснокаменске (Российская Федерация) состоялся Международный Кубок по баскетболу 3х3 в рамках фестиваля «Атомная 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даурия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». В турнире приняли участие команды из Республики Беларусь, Казахстана, Китая и Российской Федерации. В составе баскетбольного клуба «</a:t>
            </a:r>
            <a:r>
              <a:rPr lang="ru-RU" sz="1400" i="0" dirty="0" err="1">
                <a:solidFill>
                  <a:srgbClr val="444444"/>
                </a:solidFill>
                <a:effectLst/>
                <a:latin typeface="pt_sans_bold"/>
              </a:rPr>
              <a:t>Принеманье</a:t>
            </a:r>
            <a:r>
              <a:rPr lang="ru-RU" sz="1400" i="0" dirty="0">
                <a:solidFill>
                  <a:srgbClr val="444444"/>
                </a:solidFill>
                <a:effectLst/>
                <a:latin typeface="pt_sans_bold"/>
              </a:rPr>
              <a:t>» играли студенты ГрГУ имени Янки Купалы</a:t>
            </a:r>
            <a:endParaRPr lang="ru-RU" sz="1400" dirty="0"/>
          </a:p>
        </p:txBody>
      </p:sp>
      <p:pic>
        <p:nvPicPr>
          <p:cNvPr id="8" name="Picture 2" descr="photo 2025 08 26 09 27 53">
            <a:extLst>
              <a:ext uri="{FF2B5EF4-FFF2-40B4-BE49-F238E27FC236}">
                <a16:creationId xmlns:a16="http://schemas.microsoft.com/office/drawing/2014/main" id="{910AFE45-7FB5-169D-84F4-365355D48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047" y="4095035"/>
            <a:ext cx="2721559" cy="203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8DD1-AB0E-3AAA-BD06-A99201A17AF8}"/>
              </a:ext>
            </a:extLst>
          </p:cNvPr>
          <p:cNvSpPr txBox="1"/>
          <p:nvPr/>
        </p:nvSpPr>
        <p:spPr>
          <a:xfrm>
            <a:off x="0" y="6251402"/>
            <a:ext cx="73803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2"/>
              </a:rPr>
              <a:t>https://www.grsu.by/component/k2/item/56578-studenty-kupalovskogo-universiteta-stali-triumfatorami-mezhdunarodnogo-kubka-po-basketbolu-3kh3.html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663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9E247-5A4C-7CF7-3898-17D88B6A0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63B2F7B-CC0C-767E-36BE-5CD254822F56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62836904-D380-EBEE-A556-DCA1ED3EABA7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EA4620E-A081-9FC5-3CFF-F08FFD8DB7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FBFFBE0D-85D9-74B0-99E2-48A3411C25B0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582A2E0B-6B7B-7280-6D5A-12A4E9EB94D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F4138B-3514-9057-7B02-B90CEF00683D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37321758-6DC9-F95B-2942-C2B12BB9E0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1B13BB2E-F065-6F53-EEA2-307E27704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CAB3336-E4DD-8295-F63C-118DC9CBAC3B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3E1C248-FC8D-536B-6E82-DA5B87401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B31FBF-F5BB-41F8-1A8C-DF34460B5002}"/>
              </a:ext>
            </a:extLst>
          </p:cNvPr>
          <p:cNvSpPr txBox="1"/>
          <p:nvPr/>
        </p:nvSpPr>
        <p:spPr>
          <a:xfrm>
            <a:off x="1240873" y="195367"/>
            <a:ext cx="5413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Спортивные достижения: таиландский бокс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B6822-B637-240B-B88B-7260126ED12E}"/>
              </a:ext>
            </a:extLst>
          </p:cNvPr>
          <p:cNvSpPr txBox="1"/>
          <p:nvPr/>
        </p:nvSpPr>
        <p:spPr>
          <a:xfrm>
            <a:off x="147272" y="940677"/>
            <a:ext cx="882047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i="0" dirty="0">
                <a:solidFill>
                  <a:srgbClr val="444444"/>
                </a:solidFill>
                <a:effectLst/>
                <a:latin typeface="pt_sans_bold"/>
              </a:rPr>
              <a:t>Молодежный Чемпионат Мира по таиландскому боксу проходил с 10 по 20 сентября в городе Абу-Даби, ОАЭ. Отстаивать честь нашей страны на Чемпионате поехало 42 атлета.</a:t>
            </a:r>
            <a:endParaRPr lang="ru-RU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800" i="0" dirty="0">
                <a:solidFill>
                  <a:srgbClr val="333333"/>
                </a:solidFill>
                <a:effectLst/>
                <a:latin typeface="pt_sans_caption"/>
              </a:rPr>
              <a:t>Всего за время соревнований белорусские спортсмены завоевали пять золотых, три серебряные и пятнадцать бронзовых наград.</a:t>
            </a:r>
          </a:p>
          <a:p>
            <a:pPr indent="450215" algn="just">
              <a:buNone/>
            </a:pPr>
            <a:r>
              <a:rPr lang="ru-RU" sz="1800" i="0" dirty="0">
                <a:solidFill>
                  <a:srgbClr val="333333"/>
                </a:solidFill>
                <a:effectLst/>
                <a:latin typeface="pt_sans_caption"/>
              </a:rPr>
              <a:t>Одну из бронзовых медалей в своей весовой категории завоевала учащаяся Гуманитарного колледжа Гродненского государственного университета имени Янки Купалы Шеффлер Александра.</a:t>
            </a:r>
          </a:p>
        </p:txBody>
      </p:sp>
      <p:pic>
        <p:nvPicPr>
          <p:cNvPr id="9218" name="Picture 2" descr="5371100532476870634">
            <a:extLst>
              <a:ext uri="{FF2B5EF4-FFF2-40B4-BE49-F238E27FC236}">
                <a16:creationId xmlns:a16="http://schemas.microsoft.com/office/drawing/2014/main" id="{396A1E46-F89D-3960-ED4A-D3938655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418804" cy="256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5371100532476870633">
            <a:extLst>
              <a:ext uri="{FF2B5EF4-FFF2-40B4-BE49-F238E27FC236}">
                <a16:creationId xmlns:a16="http://schemas.microsoft.com/office/drawing/2014/main" id="{E7E12F05-69D6-BD4B-2AAE-CB1DD7406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2976"/>
            <a:ext cx="3842595" cy="256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728768-DF59-A282-E0AD-533C196A3DAF}"/>
              </a:ext>
            </a:extLst>
          </p:cNvPr>
          <p:cNvSpPr txBox="1"/>
          <p:nvPr/>
        </p:nvSpPr>
        <p:spPr>
          <a:xfrm>
            <a:off x="471737" y="6150683"/>
            <a:ext cx="78621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9"/>
              </a:rPr>
              <a:t>https://www.grsu.by/component/k2/item/56912-kupalovets-zavoevala-prizovoe-mesto-na-sorevnovanii-po-tailandskomu-boksu.html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26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FB147-7FC7-ACF2-C184-F964F81AD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F096E37-11AB-16A5-F662-2C82863AD26B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4F7BF72-49DF-3DB4-5636-B91B1E0C51DE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1C57E3E-BD55-B65C-54A5-CCF4A3600D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F025CAD-19E3-8F20-B585-7DAB64AEA6CA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C8460FD3-DD80-5543-BDF4-E3A897B57F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A95F1E-631B-1D56-D15E-FA267B6A111D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D730ABB8-CDDB-B7D0-DD0B-5CD0DEF16B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E5E8CED3-4CA5-B2F7-ECBE-E136A553D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C5AC270-5991-EE5D-BC34-0BEDC8A7764E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58770BA7-1AD5-598E-4188-358D2522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4F9DCB3-3FAB-A1DC-2DDE-8F6018C5C0FE}"/>
              </a:ext>
            </a:extLst>
          </p:cNvPr>
          <p:cNvSpPr txBox="1"/>
          <p:nvPr/>
        </p:nvSpPr>
        <p:spPr>
          <a:xfrm>
            <a:off x="611560" y="98614"/>
            <a:ext cx="6961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В ГрГУ имени Янки Купалы разработали систему упражнений для учащихся с тяжелыми нарушениями речи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7B2A75-7A36-B462-6E3C-9F6079147B8C}"/>
              </a:ext>
            </a:extLst>
          </p:cNvPr>
          <p:cNvSpPr txBox="1"/>
          <p:nvPr/>
        </p:nvSpPr>
        <p:spPr>
          <a:xfrm>
            <a:off x="181501" y="933866"/>
            <a:ext cx="8727438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</a:rPr>
              <a:t>На кафедре теории и методики специального образования под руководством старшего преподавателя Оксаны Фоминой была разработана рабочая тетрадь «Маленькие слова в упражнениях» выпускником специальности «Логопедия» Ангелиной Крушинской.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</a:rPr>
              <a:t>Разработка включает в себя комплекс упражнений, предназначенных для учеников III-V классов с тяжелыми нарушениями речи. Основной задачей тетради является формирование навыков использования предлогов «на», «в», «с», «из», «по», «к», «над», «под», «из-под», «за», «из-за» и их дифференциация.</a:t>
            </a:r>
          </a:p>
          <a:p>
            <a:pPr indent="450215" algn="just">
              <a:buNone/>
            </a:pPr>
            <a:r>
              <a:rPr lang="ru-RU" sz="1600" b="0" i="0" dirty="0">
                <a:solidFill>
                  <a:srgbClr val="333333"/>
                </a:solidFill>
                <a:effectLst/>
              </a:rPr>
              <a:t>Тетрадь предназначена для использования учителями-дефектологами на коррекционных занятиях и уроках русского языка в специальных классах для детей с тяжелыми нарушениями речи, классах интегрированного обучения и воспитания, пунктах коррекционно-педагогической помощи.</a:t>
            </a:r>
          </a:p>
          <a:p>
            <a:pPr indent="450215" algn="just">
              <a:buNone/>
            </a:pPr>
            <a:r>
              <a:rPr lang="ru-RU" sz="1600" dirty="0"/>
              <a:t>Разработка направлена на улучшение умения использовать предлоги учащимися с тяжелыми нарушениями речи, а также на способности различать предлоги. Благодаря ряду упражнений, основанных на принципах онтогенеза, от простого к сложному, наглядности, системности и связи с жизнью, а также воспитательном подходе, рабочая тетрадь способствует поддержанию интереса учащихся к занятиям. Также здесь представлены разнообразные задания, способствующие развитию как устной, так и письменной речи. Разработка нашла применение в образовательном процессе ГУО «Средняя школа № 2 имени В.Ю. Саяпина г. Гродно».</a:t>
            </a:r>
            <a:endParaRPr lang="ru-RU" sz="16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9BABA5-2C86-CE49-5E34-E9821AC2D2A1}"/>
              </a:ext>
            </a:extLst>
          </p:cNvPr>
          <p:cNvSpPr txBox="1"/>
          <p:nvPr/>
        </p:nvSpPr>
        <p:spPr>
          <a:xfrm>
            <a:off x="21673" y="6281676"/>
            <a:ext cx="901425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7"/>
              </a:rPr>
              <a:t>https://www.grsu.by/component/k2/item/53961-v-grgu-imeni-yanki-kupaly-razrabotali-sistemu-uprazhnenij-dlya-uchashchikhsya-s-tyazhelymi-narusheniyami-rechi.html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892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6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6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9306A-235F-43B6-905B-D14A0DCA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824F326-C142-21DB-AEFD-6C6E6922CCDF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26F7E21E-EF30-B6FC-492F-6607A4849A85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2A955EAB-9FEF-0851-918B-7B0EDF3EE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553FA08-420A-789C-D86F-C76F0652795F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2937C04A-7025-E688-3ADA-DA413FDA9C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BF6BD8-C5F8-CD83-C12B-D3C7929E60E5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58417443-FFC6-349C-6C4D-D967DB3E809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53CA12B4-65BD-79C7-CC68-062BBA2CE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7F592A47-C567-CD0A-A7DB-D2E8B70C6BD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B6E13D75-4876-4093-E837-9A94DD722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048DED-36D5-766A-28E1-5345F255200B}"/>
              </a:ext>
            </a:extLst>
          </p:cNvPr>
          <p:cNvSpPr txBox="1"/>
          <p:nvPr/>
        </p:nvSpPr>
        <p:spPr>
          <a:xfrm>
            <a:off x="990488" y="190947"/>
            <a:ext cx="58766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Всемирный День здоровья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8FB7A3-D8A9-2DC6-52AC-1F9409A428BE}"/>
              </a:ext>
            </a:extLst>
          </p:cNvPr>
          <p:cNvSpPr txBox="1"/>
          <p:nvPr/>
        </p:nvSpPr>
        <p:spPr>
          <a:xfrm>
            <a:off x="132661" y="933866"/>
            <a:ext cx="89038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dirty="0">
                <a:solidFill>
                  <a:srgbClr val="444444"/>
                </a:solidFill>
                <a:latin typeface="pt_sans_bold"/>
              </a:rPr>
              <a:t>Н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а юридическом факультете ГрГУ имени Янки Купалы прошел спортивно-интеллектуальный квест «Будь в тренде – будь в форме!», приуроченный к Всемирному Дню здоровья. Это мероприятие объединило всех студентов, желающих не только проверить свои знания, но и активно провести время в компании единомышленников.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Квест состоял из семи станций, каждая из которых предлагала уникальные задания, объединяющие элементы спорта и интеллектуальных игр. Участники проявили свои навыки в различных областях: от спортивных соревнований до викторин на тему здоровья и активного образа жизни. Атмосфера была наполнена энергией и позитивом, а студенты смогли не только поучаствовать в соревнованиях, но и завести новые знакомства.</a:t>
            </a:r>
          </a:p>
        </p:txBody>
      </p:sp>
      <p:pic>
        <p:nvPicPr>
          <p:cNvPr id="25602" name="Picture 2" descr="5451803826962164506">
            <a:extLst>
              <a:ext uri="{FF2B5EF4-FFF2-40B4-BE49-F238E27FC236}">
                <a16:creationId xmlns:a16="http://schemas.microsoft.com/office/drawing/2014/main" id="{82CDEFA5-7CAF-C2F0-5339-BB824AA79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83" y="3356992"/>
            <a:ext cx="3803722" cy="249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5451803826962164507">
            <a:extLst>
              <a:ext uri="{FF2B5EF4-FFF2-40B4-BE49-F238E27FC236}">
                <a16:creationId xmlns:a16="http://schemas.microsoft.com/office/drawing/2014/main" id="{3EA38605-3513-5CB9-B148-D7E74D771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36" y="3356992"/>
            <a:ext cx="3751503" cy="250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76CBA-B1BC-68CD-06B2-9BC4147C9828}"/>
              </a:ext>
            </a:extLst>
          </p:cNvPr>
          <p:cNvSpPr txBox="1"/>
          <p:nvPr/>
        </p:nvSpPr>
        <p:spPr>
          <a:xfrm>
            <a:off x="33840" y="6288412"/>
            <a:ext cx="898992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https://www.grsu.by/component/k2/item/54889-na-yuridicheskom-fakultete-kupalovskogo-universiteta-zaryadilis-energiej-i-otmetili-vsemirnyj-den-zdorovya.html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354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C842F-1752-AAF3-18CF-82159A68D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E9EFA46-4EE7-735B-8016-FEA3CE928967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D2228B56-69D6-C873-8D08-86FEF1AD7254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5CAA02F1-2405-0C0D-7D9D-E998680619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F7459E8C-700E-8A30-4838-47EDBF24FDA2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66D485D9-66CE-34D7-2C78-02B1FE20AB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B40181B-63C0-2413-BCA7-0B97F5E6EDF8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EF12483F-3782-61EC-BAD5-4F57B6F15B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41DD28B-2FFB-8270-2812-4774766854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296A2482-CB40-C5D3-91F7-C0AC3AF786B6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520E78E-1869-6008-55C3-8E8EC748E4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330488D-ABD0-7E87-2290-821623D8F0F3}"/>
              </a:ext>
            </a:extLst>
          </p:cNvPr>
          <p:cNvSpPr txBox="1"/>
          <p:nvPr/>
        </p:nvSpPr>
        <p:spPr>
          <a:xfrm>
            <a:off x="1095859" y="167936"/>
            <a:ext cx="6030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Акция по донорству крови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DDCC3-34EB-1D75-AC8E-4DDE97E81AD5}"/>
              </a:ext>
            </a:extLst>
          </p:cNvPr>
          <p:cNvSpPr txBox="1"/>
          <p:nvPr/>
        </p:nvSpPr>
        <p:spPr>
          <a:xfrm>
            <a:off x="179513" y="928137"/>
            <a:ext cx="887023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Студенты и сотрудники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университета регулярно участвуют в акциях добровольного донорства. Акция по добровольной сдаче крови традиционно проходит на базе Студенческого городка в общежитии № 6 по улице Дубко, 20. Как рассказала заведующая здравпунктом Марина Кравец, в этот раз донорами крови захотели стать порядка 500 купаловцев. Традиционно к акции присоединился первый проректор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Купаловского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 университета Александр </a:t>
            </a:r>
            <a:r>
              <a:rPr lang="ru-RU" sz="1600" i="0" dirty="0" err="1">
                <a:solidFill>
                  <a:srgbClr val="444444"/>
                </a:solidFill>
                <a:effectLst/>
                <a:latin typeface="pt_sans_bold"/>
              </a:rPr>
              <a:t>Каревский</a:t>
            </a: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Акция по добровольной сдаче крови – это инициатива, которая направлена на поддержку общественной благотворительности и спасение жизней. Благодаря этой акции каждый человек может стать донором и внести свой вклад в сохранение и улучшение здоровья других людей.</a:t>
            </a:r>
          </a:p>
        </p:txBody>
      </p:sp>
      <p:pic>
        <p:nvPicPr>
          <p:cNvPr id="26626" name="Picture 2" descr="5451803826962165171">
            <a:extLst>
              <a:ext uri="{FF2B5EF4-FFF2-40B4-BE49-F238E27FC236}">
                <a16:creationId xmlns:a16="http://schemas.microsoft.com/office/drawing/2014/main" id="{3BC3859F-35B9-E833-45F8-03BEF0A6C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95" y="3448384"/>
            <a:ext cx="3384827" cy="225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5451803826962165162">
            <a:extLst>
              <a:ext uri="{FF2B5EF4-FFF2-40B4-BE49-F238E27FC236}">
                <a16:creationId xmlns:a16="http://schemas.microsoft.com/office/drawing/2014/main" id="{1FDA8AD2-8388-86C3-6FE9-508D692D5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48385"/>
            <a:ext cx="3384825" cy="225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A67DDE-74E6-D548-6CAD-55862130C718}"/>
              </a:ext>
            </a:extLst>
          </p:cNvPr>
          <p:cNvSpPr txBox="1"/>
          <p:nvPr/>
        </p:nvSpPr>
        <p:spPr>
          <a:xfrm>
            <a:off x="232058" y="6281970"/>
            <a:ext cx="88702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linkClick r:id="rId9"/>
              </a:rPr>
              <a:t>https://www.grsu.by/component/k2/item/54904-v-grgu-imeni-yanki-kupaly-startovala-aktsiya-po-donorstvu-krovi.html</a:t>
            </a:r>
            <a:r>
              <a:rPr lang="ru-RU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6068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FEDC2-B448-8576-DF4D-78B88927E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02E0BE0-F033-D772-A854-BA992559A471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A6DEA7CA-681B-6F4E-471B-D841028558E0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86F7AB0E-E597-F01A-22E9-A2B275EA04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24E5AB0C-ED03-362E-586F-03939AD5E271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6328029-B5CA-BE6E-855D-F738BBFC97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FD09D34-6EE4-ECBD-AD27-65DEE5AEF42E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B81DECD0-695F-E296-DA23-01EA00CE54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D0C21A17-DB2B-D831-A6C6-B9A624A9F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940B8932-59EF-B4FD-31AF-BDDF2A128F34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3D7AE9D-BF39-A1E8-47EE-54DC61B8DE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4B59E42-CBAE-1093-DB1F-DE8D9FF8FC59}"/>
              </a:ext>
            </a:extLst>
          </p:cNvPr>
          <p:cNvSpPr txBox="1"/>
          <p:nvPr/>
        </p:nvSpPr>
        <p:spPr>
          <a:xfrm>
            <a:off x="855175" y="159142"/>
            <a:ext cx="6271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ru-RU" sz="2400" b="1" i="0" dirty="0">
                <a:solidFill>
                  <a:schemeClr val="bg1"/>
                </a:solidFill>
                <a:effectLst/>
                <a:latin typeface="pt_sans_bold"/>
              </a:rPr>
              <a:t>Конкурс «Свободный от зависимостей»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60CDEE-B9AB-8E5D-A156-28E6D83CE2D0}"/>
              </a:ext>
            </a:extLst>
          </p:cNvPr>
          <p:cNvSpPr txBox="1"/>
          <p:nvPr/>
        </p:nvSpPr>
        <p:spPr>
          <a:xfrm>
            <a:off x="0" y="860975"/>
            <a:ext cx="6423998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рамках Всемирного дня здоровья Центр студенческих инициатив университета провел конкурс «Свободный от зависимостей», объединив студентов, преподавателей и сотрудников в продвижении идей здорового образа жизни и профилактики вредных привычек.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В конкурсе приняли участие студенты, профессорско-преподавательский состав и работники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Купаловского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 университета.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Конкурс состоял из двух номинаций: создание плакатов и видеороликов для TikTok. Каждая из номинаций позволила участникам проявить свою креативность и оригинальность. В категории плакатов студенты создавали яркие и информативные работы, которые подчеркивали важность здорового образа жизни и вреда зависимостей. Участники использовали различные техники и материалы, чтобы донести свои идеи до широкой аудитории.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Во второй номинации, посвященной видеороликам для TikTok, конкурсанты продемонстрировали свои навыки в создании коротких, но динамичных видео. Этот формат позволил участникам привлечь внимание к проблемам, связанным с зависимостями.</a:t>
            </a:r>
          </a:p>
        </p:txBody>
      </p:sp>
      <p:pic>
        <p:nvPicPr>
          <p:cNvPr id="1026" name="Picture 2" descr="5438440195134452611">
            <a:extLst>
              <a:ext uri="{FF2B5EF4-FFF2-40B4-BE49-F238E27FC236}">
                <a16:creationId xmlns:a16="http://schemas.microsoft.com/office/drawing/2014/main" id="{0D12B224-1E50-B013-5551-23FBA359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51" y="921989"/>
            <a:ext cx="2638172" cy="175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438440195134452613">
            <a:extLst>
              <a:ext uri="{FF2B5EF4-FFF2-40B4-BE49-F238E27FC236}">
                <a16:creationId xmlns:a16="http://schemas.microsoft.com/office/drawing/2014/main" id="{EB1E362A-CC6B-0228-C39E-8C58367B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77" y="2738892"/>
            <a:ext cx="2600754" cy="17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449516774056917899">
            <a:extLst>
              <a:ext uri="{FF2B5EF4-FFF2-40B4-BE49-F238E27FC236}">
                <a16:creationId xmlns:a16="http://schemas.microsoft.com/office/drawing/2014/main" id="{B797B13E-9D1B-1BE9-05D6-1734DA8E7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02" y="4522352"/>
            <a:ext cx="2600756" cy="17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2FFE83-FFFA-E4D8-E673-2980CD56E79D}"/>
              </a:ext>
            </a:extLst>
          </p:cNvPr>
          <p:cNvSpPr txBox="1"/>
          <p:nvPr/>
        </p:nvSpPr>
        <p:spPr>
          <a:xfrm>
            <a:off x="104876" y="6328737"/>
            <a:ext cx="91439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10"/>
              </a:rPr>
              <a:t>https://www.grsu.by/component/k2/item/54884-zdorovyj-obraz-zhizni-v-tvorchestve-v-grgu-imeni-yanki-kupaly-podveli-itogi-konkursa-svobodnyj-ot-zavisimostej.html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986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4A30B-79DB-E9A5-589F-0A203785E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175244B-5483-DF16-6CD0-CF88B60A495F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FE0BF17-CED0-C8E6-F830-7448BFE1C7F8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BACDFC5D-AEC4-149F-0297-BBF584728F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0CDD5083-8B65-CB81-8F63-8BE34AF0C9F7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8C47B372-7ED5-9561-7FE9-C2F87900C5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8E4F55-3C9B-9C79-E129-94D8A3638B80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1AA4B623-9223-A268-C3C4-A209015A3D5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A28019D-3827-5ED6-187D-3FB6CFB07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C5E77A04-7163-128B-7FC8-CB02363EEBFA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29332F6-1AA5-D676-DE98-6987C1F10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F32B571-9077-2313-5BCE-1A02F826E0E3}"/>
              </a:ext>
            </a:extLst>
          </p:cNvPr>
          <p:cNvSpPr txBox="1"/>
          <p:nvPr/>
        </p:nvSpPr>
        <p:spPr>
          <a:xfrm>
            <a:off x="1055058" y="123007"/>
            <a:ext cx="58894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Спортивно-художественный фестиваль «</a:t>
            </a:r>
            <a:r>
              <a:rPr lang="ru-RU" sz="1800" b="1" i="0" dirty="0" err="1">
                <a:solidFill>
                  <a:schemeClr val="bg1"/>
                </a:solidFill>
                <a:effectLst/>
                <a:latin typeface="pt_sans_bold"/>
              </a:rPr>
              <a:t>Купаловский</a:t>
            </a: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 старт»!</a:t>
            </a:r>
          </a:p>
          <a:p>
            <a:pPr algn="ctr">
              <a:buNone/>
            </a:pPr>
            <a:br>
              <a:rPr lang="ru-RU" b="0" i="0" dirty="0">
                <a:solidFill>
                  <a:schemeClr val="bg1"/>
                </a:solidFill>
                <a:effectLst/>
                <a:latin typeface="pt_sans_caption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CA6A9-16B5-4C76-E90A-CD98F3130A9C}"/>
              </a:ext>
            </a:extLst>
          </p:cNvPr>
          <p:cNvSpPr txBox="1"/>
          <p:nvPr/>
        </p:nvSpPr>
        <p:spPr>
          <a:xfrm>
            <a:off x="86117" y="933866"/>
            <a:ext cx="897176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Спортивно-художественный фестиваль «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Купаловский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 старт» объединил команды студентов разных факультетов университета в захватывающих спортивных и творческих испытаниях. Участников мероприятия поприветствовала ректор 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Купаловского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 университета Ирина 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Китурко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. Фестиваль традиционно состоял из двух этапов: спортивного и творческого. На первом этапе участники показывали силу и навыки в соревнованиях по перетягиванию каната, отжиманию, дартсу и спортивной эстафете. Творческий этап фестиваля «</a:t>
            </a:r>
            <a:r>
              <a:rPr lang="ru-RU" sz="1400" i="0" dirty="0" err="1">
                <a:solidFill>
                  <a:srgbClr val="333333"/>
                </a:solidFill>
                <a:effectLst/>
                <a:latin typeface="pt_sans_caption"/>
              </a:rPr>
              <a:t>Купаловский</a:t>
            </a:r>
            <a:r>
              <a:rPr lang="ru-RU" sz="1400" i="0" dirty="0">
                <a:solidFill>
                  <a:srgbClr val="333333"/>
                </a:solidFill>
                <a:effectLst/>
                <a:latin typeface="pt_sans_caption"/>
              </a:rPr>
              <a:t> старт» стал ярким элементом этого захватывающего события, где купаловцы проявили свои способности и оригинальность. </a:t>
            </a:r>
            <a:endParaRPr lang="ru-RU" sz="1400" dirty="0"/>
          </a:p>
        </p:txBody>
      </p:sp>
      <p:pic>
        <p:nvPicPr>
          <p:cNvPr id="19458" name="Picture 2" descr="IMG_4508">
            <a:extLst>
              <a:ext uri="{FF2B5EF4-FFF2-40B4-BE49-F238E27FC236}">
                <a16:creationId xmlns:a16="http://schemas.microsoft.com/office/drawing/2014/main" id="{CCFF6EE2-AF8B-E60A-9AEC-65275149D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2" y="2886541"/>
            <a:ext cx="2583238" cy="172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G_4516">
            <a:extLst>
              <a:ext uri="{FF2B5EF4-FFF2-40B4-BE49-F238E27FC236}">
                <a16:creationId xmlns:a16="http://schemas.microsoft.com/office/drawing/2014/main" id="{BA29B1D3-F5B7-1370-E34E-BC124316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96" y="2896452"/>
            <a:ext cx="2608170" cy="173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IMG_4723">
            <a:extLst>
              <a:ext uri="{FF2B5EF4-FFF2-40B4-BE49-F238E27FC236}">
                <a16:creationId xmlns:a16="http://schemas.microsoft.com/office/drawing/2014/main" id="{B8AC23B3-AC9B-BF79-FEB3-ADEED203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13" y="2917654"/>
            <a:ext cx="2608170" cy="173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IMG_4814">
            <a:extLst>
              <a:ext uri="{FF2B5EF4-FFF2-40B4-BE49-F238E27FC236}">
                <a16:creationId xmlns:a16="http://schemas.microsoft.com/office/drawing/2014/main" id="{48A169DF-4DB9-8A20-080A-937B22CD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2" y="4732569"/>
            <a:ext cx="2583240" cy="17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8G0A0711">
            <a:extLst>
              <a:ext uri="{FF2B5EF4-FFF2-40B4-BE49-F238E27FC236}">
                <a16:creationId xmlns:a16="http://schemas.microsoft.com/office/drawing/2014/main" id="{9B427DB3-C8F0-DF0D-20A1-D259A1413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249" y="4724283"/>
            <a:ext cx="2622063" cy="174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IMG_4461">
            <a:extLst>
              <a:ext uri="{FF2B5EF4-FFF2-40B4-BE49-F238E27FC236}">
                <a16:creationId xmlns:a16="http://schemas.microsoft.com/office/drawing/2014/main" id="{C37C2F43-51DE-BCF1-A8C6-C781B95E7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7" y="4706690"/>
            <a:ext cx="2640945" cy="176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1248E4-5D6C-DCF4-3FDE-51E0FDBBEB1E}"/>
              </a:ext>
            </a:extLst>
          </p:cNvPr>
          <p:cNvSpPr txBox="1"/>
          <p:nvPr/>
        </p:nvSpPr>
        <p:spPr>
          <a:xfrm>
            <a:off x="42918" y="6402611"/>
            <a:ext cx="89717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>
                <a:hlinkClick r:id="rId13"/>
              </a:rPr>
              <a:t>https://www.grsu.by/component/k2/item/55075-fotofakt-v-grgu-imeni-yanki-kupaly-sostoyalsya-sportivno-khudozhestvennyj-festival-kupalovskij-start.html</a:t>
            </a:r>
            <a:r>
              <a:rPr lang="ru-RU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65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DFE00-E2B2-8979-0DB0-BF51C9079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CC569C5-34FC-6C6F-B1EC-88602A4A7FEA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414EF2B1-66D2-5562-8377-808989372F93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7692B3A1-DEEA-FDEC-8825-F55CC3A0F6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5ED9E945-3EFE-A064-047D-77A2EE4B8778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BCAAF050-5CCE-BC7F-4B42-99308998CE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A7401B-C8A7-A98E-D0B7-742CB2697572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EA09186D-AC9B-5AD4-F210-8C8A348DC7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19568A0-F71A-76EA-325C-3906FA359F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6882D8FB-F4CA-D2C0-911C-F0F8543E7883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7E60FBF-D8D9-448F-BBE7-E471A86507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E801373-FB11-6287-0002-3C3C7A48BA4C}"/>
              </a:ext>
            </a:extLst>
          </p:cNvPr>
          <p:cNvSpPr txBox="1"/>
          <p:nvPr/>
        </p:nvSpPr>
        <p:spPr>
          <a:xfrm>
            <a:off x="1136856" y="248600"/>
            <a:ext cx="56298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i="0" dirty="0">
                <a:solidFill>
                  <a:schemeClr val="bg1"/>
                </a:solidFill>
                <a:effectLst/>
                <a:latin typeface="pt_sans_bold"/>
              </a:rPr>
              <a:t>Семинар «Здоровый я - здоровая страна!»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FB7C4-74DD-4542-590C-4685BE1E7F39}"/>
              </a:ext>
            </a:extLst>
          </p:cNvPr>
          <p:cNvSpPr txBox="1"/>
          <p:nvPr/>
        </p:nvSpPr>
        <p:spPr>
          <a:xfrm>
            <a:off x="49213" y="900125"/>
            <a:ext cx="9094786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На факультете экономики и управления Гродненского государственного университета имени Янки Купалы прошел практико-ориентированный семинар под названием «Здоровый я - здоровая страна!». Мероприятие было организовано первичной организацией ОО «Белорусский союз женщин» и факультетом экономики и управления, объединившим студентов, магистрантов и преподавателей для обсуждения актуальных вопросов формирования здорового образа жизни.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Среди приглашенных спикеров – эксперты в области здравоохранения: заведующий поликлиникой Гродненского областного перинатального центра, врач акушер-гинеколог Елена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Добрук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, врач-терапевт 2 категории здравпункта университета Мария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Живушко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, а также студенты-волонтеры Гродненского государственного медицинского университета. Модератором семинара выступила декан факультета экономики и управления и председатель первичной организации ГрГУ имени Янки Купалы ОО «БСЖ» Марина </a:t>
            </a:r>
            <a:r>
              <a:rPr lang="ru-RU" sz="1600" i="0" dirty="0" err="1">
                <a:solidFill>
                  <a:srgbClr val="333333"/>
                </a:solidFill>
                <a:effectLst/>
                <a:latin typeface="pt_sans_caption"/>
              </a:rPr>
              <a:t>Карпицкая</a:t>
            </a: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.</a:t>
            </a:r>
          </a:p>
        </p:txBody>
      </p:sp>
      <p:pic>
        <p:nvPicPr>
          <p:cNvPr id="25602" name="Picture 2" descr="IMG_1917">
            <a:extLst>
              <a:ext uri="{FF2B5EF4-FFF2-40B4-BE49-F238E27FC236}">
                <a16:creationId xmlns:a16="http://schemas.microsoft.com/office/drawing/2014/main" id="{9034FF3C-83FA-5246-A3E2-915523D8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757" y="3860854"/>
            <a:ext cx="3145532" cy="20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IMG_1914">
            <a:extLst>
              <a:ext uri="{FF2B5EF4-FFF2-40B4-BE49-F238E27FC236}">
                <a16:creationId xmlns:a16="http://schemas.microsoft.com/office/drawing/2014/main" id="{E7DBB4E7-FFF0-B78A-665D-C91F1C5C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0854"/>
            <a:ext cx="3145532" cy="20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F8ADCF-C55E-1D81-3946-4967D367600F}"/>
              </a:ext>
            </a:extLst>
          </p:cNvPr>
          <p:cNvSpPr txBox="1"/>
          <p:nvPr/>
        </p:nvSpPr>
        <p:spPr>
          <a:xfrm>
            <a:off x="0" y="6334938"/>
            <a:ext cx="9144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https://www.grsu.by/component/k2/item/55103-praktiko-orientirovannyj-seminar-zdorovyj-ya-zdorovaya-strana-proshel-na-fakultete-ekonomiki-i-upravleniya-grgu-imeni-yanki-kupaly.html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738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306EF-1386-5800-2243-1C5880D92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6C6A2954-8203-DDEC-17FC-CBFB77FE2B53}"/>
              </a:ext>
            </a:extLst>
          </p:cNvPr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F7454DE0-39D5-812A-2E26-4AABBFFDADE1}"/>
                </a:ext>
              </a:extLst>
            </p:cNvPr>
            <p:cNvSpPr/>
            <p:nvPr/>
          </p:nvSpPr>
          <p:spPr>
            <a:xfrm>
              <a:off x="0" y="0"/>
              <a:ext cx="9144000" cy="8973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>
              <a:extLst>
                <a:ext uri="{FF2B5EF4-FFF2-40B4-BE49-F238E27FC236}">
                  <a16:creationId xmlns:a16="http://schemas.microsoft.com/office/drawing/2014/main" id="{D72EE8BC-CA08-2812-2791-524CC85E46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76E67D7-81FD-5CF2-3B9A-0E9168B44384}"/>
                </a:ext>
              </a:extLst>
            </p:cNvPr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>
                <a:extLst>
                  <a:ext uri="{FF2B5EF4-FFF2-40B4-BE49-F238E27FC236}">
                    <a16:creationId xmlns:a16="http://schemas.microsoft.com/office/drawing/2014/main" id="{1C52A0B1-6D97-C69E-20B0-6EA2609801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A8380CE-76AC-DBAF-1D09-FDC18963B391}"/>
                  </a:ext>
                </a:extLst>
              </p:cNvPr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8" name="Group 5">
              <a:extLst>
                <a:ext uri="{FF2B5EF4-FFF2-40B4-BE49-F238E27FC236}">
                  <a16:creationId xmlns:a16="http://schemas.microsoft.com/office/drawing/2014/main" id="{4E0AAF02-28BE-0DE4-FD7C-CF3D974518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BC0AFF5B-EDE1-EFBA-6FFE-42978029C9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id="{0E1CAF5B-9208-6509-E5CC-66F1C3D6CC3C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A9A5FDF-7442-FECF-3C8F-0E35C8187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520AC5F-21F6-F760-DA3E-705CF5B6A702}"/>
              </a:ext>
            </a:extLst>
          </p:cNvPr>
          <p:cNvSpPr txBox="1"/>
          <p:nvPr/>
        </p:nvSpPr>
        <p:spPr>
          <a:xfrm>
            <a:off x="512582" y="263989"/>
            <a:ext cx="6725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800" b="1" i="0" dirty="0">
                <a:solidFill>
                  <a:schemeClr val="bg1"/>
                </a:solidFill>
                <a:effectLst/>
                <a:latin typeface="pt_sans_bold"/>
              </a:rPr>
              <a:t>Велопробег, приуроченный к 80-летию Великой Победы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ECA9B2-74A2-5408-BDE5-71FB72BB2B32}"/>
              </a:ext>
            </a:extLst>
          </p:cNvPr>
          <p:cNvSpPr txBox="1"/>
          <p:nvPr/>
        </p:nvSpPr>
        <p:spPr>
          <a:xfrm>
            <a:off x="244773" y="972205"/>
            <a:ext cx="4975300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ts val="1800"/>
              </a:lnSpc>
              <a:buNone/>
            </a:pPr>
            <a:r>
              <a:rPr lang="ru-RU" sz="1600" i="0" dirty="0">
                <a:solidFill>
                  <a:srgbClr val="444444"/>
                </a:solidFill>
                <a:effectLst/>
                <a:latin typeface="pt_sans_bold"/>
              </a:rPr>
              <a:t>В Гродно прошел велопробег, приуроченный к 80-летию Победы в Великой Отечественной войне, в котором приняли участие студенты Гродненского государственного университета имени Янки Купалы.</a:t>
            </a:r>
            <a:endParaRPr lang="ru-RU" sz="1600" i="0" dirty="0">
              <a:solidFill>
                <a:srgbClr val="444444"/>
              </a:solidFill>
              <a:effectLst/>
              <a:latin typeface="Comic Sans MS" panose="030F0702030302020204" pitchFamily="66" charset="0"/>
            </a:endParaRP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Перед началом мероприятия участники возложили цветы к мемориалу воинам Белорусского округа, что символизировало уважение и память о героях, защищавших нашу страну. После этого велосипедисты отправились по заранее определенному маршруту.</a:t>
            </a:r>
          </a:p>
          <a:p>
            <a:pPr indent="450215" algn="just">
              <a:buNone/>
            </a:pPr>
            <a:r>
              <a:rPr lang="ru-RU" sz="1600" i="0" dirty="0">
                <a:solidFill>
                  <a:srgbClr val="333333"/>
                </a:solidFill>
                <a:effectLst/>
                <a:latin typeface="pt_sans_caption"/>
              </a:rPr>
              <a:t>Маршрут велопробега проходил через ключевые улицы города: от мемориала воинам Белорусского округа по улицам Советских Пограничников, Горновых, Мостовой, Стефана Батория и Карла Маркса, а также по проспекту Космонавтов, финальной точкой маршрута был Курган Славы. Общая протяженность составила 10 километров.</a:t>
            </a:r>
          </a:p>
        </p:txBody>
      </p:sp>
      <p:pic>
        <p:nvPicPr>
          <p:cNvPr id="34818" name="Picture 2" descr="5217456336684579497">
            <a:extLst>
              <a:ext uri="{FF2B5EF4-FFF2-40B4-BE49-F238E27FC236}">
                <a16:creationId xmlns:a16="http://schemas.microsoft.com/office/drawing/2014/main" id="{AD650F0E-F492-117C-3040-AD69B7F40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44" y="989856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5217456336684579496">
            <a:extLst>
              <a:ext uri="{FF2B5EF4-FFF2-40B4-BE49-F238E27FC236}">
                <a16:creationId xmlns:a16="http://schemas.microsoft.com/office/drawing/2014/main" id="{396D42F6-9167-2BFB-90C5-2B09A238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343" y="3687578"/>
            <a:ext cx="3515883" cy="26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D6D467-70BC-12B9-61CC-7E96FB1AD76D}"/>
              </a:ext>
            </a:extLst>
          </p:cNvPr>
          <p:cNvSpPr txBox="1"/>
          <p:nvPr/>
        </p:nvSpPr>
        <p:spPr>
          <a:xfrm>
            <a:off x="0" y="6333943"/>
            <a:ext cx="954816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hlinkClick r:id="rId9"/>
              </a:rPr>
              <a:t>https://www.grsu.by/component/k2/item/55154-doroga-pamyati-kupalovtsy-prinyali-uchastie-v-veloprobege-priurochennom-k-80-letiyu-velikoj-pobedy.html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283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8797</TotalTime>
  <Words>3211</Words>
  <Application>Microsoft Office PowerPoint</Application>
  <PresentationFormat>Экран (4:3)</PresentationFormat>
  <Paragraphs>193</Paragraphs>
  <Slides>30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Comic Sans MS</vt:lpstr>
      <vt:lpstr>Impact</vt:lpstr>
      <vt:lpstr>pt_sans_bold</vt:lpstr>
      <vt:lpstr>pt_sans_caption</vt:lpstr>
      <vt:lpstr>Segoe UI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Лисовская АНАСТАСИЯ КАЗИМИРОВНА</cp:lastModifiedBy>
  <cp:revision>771</cp:revision>
  <cp:lastPrinted>2022-08-31T19:27:54Z</cp:lastPrinted>
  <dcterms:created xsi:type="dcterms:W3CDTF">2022-08-29T06:47:08Z</dcterms:created>
  <dcterms:modified xsi:type="dcterms:W3CDTF">2026-04-28T05:38:45Z</dcterms:modified>
</cp:coreProperties>
</file>