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33" r:id="rId3"/>
    <p:sldId id="505" r:id="rId4"/>
    <p:sldId id="499" r:id="rId5"/>
    <p:sldId id="517" r:id="rId6"/>
    <p:sldId id="528" r:id="rId7"/>
    <p:sldId id="549" r:id="rId8"/>
    <p:sldId id="569" r:id="rId9"/>
    <p:sldId id="554" r:id="rId10"/>
    <p:sldId id="581" r:id="rId11"/>
    <p:sldId id="604" r:id="rId12"/>
    <p:sldId id="605" r:id="rId13"/>
    <p:sldId id="659" r:id="rId14"/>
    <p:sldId id="663" r:id="rId15"/>
    <p:sldId id="452" r:id="rId16"/>
    <p:sldId id="668" r:id="rId17"/>
    <p:sldId id="669" r:id="rId18"/>
    <p:sldId id="688" r:id="rId19"/>
    <p:sldId id="692" r:id="rId20"/>
    <p:sldId id="710" r:id="rId21"/>
    <p:sldId id="757" r:id="rId22"/>
    <p:sldId id="359" r:id="rId23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538" autoAdjust="0"/>
  </p:normalViewPr>
  <p:slideViewPr>
    <p:cSldViewPr>
      <p:cViewPr varScale="1">
        <p:scale>
          <a:sx n="111" d="100"/>
          <a:sy n="111" d="100"/>
        </p:scale>
        <p:origin x="1536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F96E9-780E-3267-D399-C4A45B541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6FFE4E2-3ECF-24D2-17F9-9C2F142C8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3BDAEC5-C048-A03B-5DBD-C1C893B50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D8DF78-460F-3D18-35FE-B0A95FF65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683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085D0-A4C2-A200-9C12-543469F96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528C574-4511-66AE-F297-DCA4E4D9F2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B51D523-3B21-C721-00D6-B16312966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679435-44FA-1510-FB49-B68C8CCF6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6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BF31D-9E97-6012-A69D-70A3178BA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454072B-1BCD-807E-0F94-0C3FB23DB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0F3BBB9-9C40-1008-18B3-7EE8E9799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1BEFE2-D5AA-1CB0-631D-6F5FCB2F0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47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D4B3A-8588-86D9-32F7-24D5C2D5E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DA2B72E-CD0F-3D51-C043-7CE6B205E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6BF0410-D10F-72BE-88C0-8E2E070B3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56F207-1469-7D3E-ED73-8D64035AE5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52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6DD29-1668-3EFC-F085-272F0B253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4AA472D-B770-1469-900B-55D864C594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27D2298-A15E-3220-0F91-42118E084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7669AB-AA65-8375-33A4-841EC2F67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47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A145C-7468-87B1-9042-2A06F6910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93847B3-04F5-D926-377B-32F2F1C2D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E0B4109-13E0-9C8B-38BC-923C840CB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4D0418-F184-B251-D16D-8C3DEC8AC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73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55EA7-CA37-E6FF-56DA-B0E0128AD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B1D863F-1472-8782-C2F8-668D69D9E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6D4E922-692D-75FD-1BFF-825FD4D05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419EDF-0F17-B8E3-62EB-451EB538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24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3712D-5562-CD89-15BD-A561312B8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8B07C86-53E6-CA1F-A00F-BDD7107D5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A589E03-DF06-E189-2F9A-A3ED051CC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58C520-B322-DD21-EDC1-D0F6E0468F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023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3D966-EC68-66E9-25FC-D97F275F6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0DA1D1E-0C5A-98F9-299E-FB81C0298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2A099D6-E55A-D44A-5AB2-B31283F0F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CEDED4-B3BA-3EDA-6064-980E51F55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369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CA6C4-1741-676C-A1EC-920C659F0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4C342DD-D80C-737A-2CD1-912656C00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4E2E825-83CB-34FF-19F1-5F9AABE14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29C49A-D878-2FE1-7A44-BC7B6E3B4F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6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A8903-34FB-D7BB-D322-F30B2DE72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35E7E15-F422-CE86-5610-2F99B5B9E0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9AFAF45-91FC-5D69-F0BE-0553D7AD0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5C2E35-8296-B9D4-F9D3-22ACA4FF0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90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52E67-4828-3D07-0241-26D037280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ADD736A-39B5-F7FE-417B-97C8EF488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5929CD2-F9BC-AC41-556B-FD93C4201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C4EA09-F8C1-E939-061D-29E0EE35A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82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5B3A0-753C-9C8F-C22E-7F2C6D08E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F03C839-CF96-F5E7-27D9-594CBF7C9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9D7854B-03A6-64B0-79CB-A0875A953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A84A1C-A685-F514-7598-DC8A2D769C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5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5B7B4-3D4F-5670-00DC-0AC4A9F52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5FA6D54-4215-53BE-445F-8D65600E2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C7E11CE-BDE5-7047-0356-F5CEE6328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D84593-74C1-D04C-2457-311CA9BB5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8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D8FEF-0FDB-790D-9D0A-50E15A23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F3B5593-5D20-8A6B-A25C-D55017391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479E330-5DD7-D909-1FFE-FC5EDE9A1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3C5ACF-DA3D-22F2-D9E3-349A1E6D2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0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25C48-9961-129C-27C9-C6638D342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70C654C-11B5-0302-1C47-EDB671A7D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DC3E780-A056-E484-90F6-A0AB2A846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A36A04-8FF1-5AC6-B5AD-37C830A4E7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0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031C-F072-0FB4-1922-D986B0099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F001522-A74D-1156-F325-5C8B991EB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5FBEF66-1A35-3D82-377D-23D9FA456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488FBF-95FB-EAE8-D72B-EB87D2C72E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01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22F86-14FF-E328-089C-C30349C97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6B94902-6B16-1387-F40F-67AA93B66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B46A5DF-2191-2622-2BF7-B68322E9D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CED356-10D9-EE2D-8619-3965253E6E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587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2FE8D-B7E7-BCFD-6DD5-FFC5B4A1C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8660872-B4C9-9091-28F4-35C83232D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A8C545B-BF51-E3C8-1CE8-36EFA7356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A5ECBF-BE48-1A74-F2E9-4527170FAC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6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BFB9B-55BD-B22A-9F42-65111D180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D9FA129-8192-C2E6-18EF-333075644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83D60B5-8596-90E7-7570-D16CE5A01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5F4A14-8862-5A56-0805-84829D7B6C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7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8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939-v-grgu-imeni-yanki-kupaly-proshla-mezhdunarodnaya-neokonferentsiya-barkemp-byproject-2025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8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6467-kreativnost-molodezh-i-profsoyuz-kupalovtsy-nagrazhdeny-za-pobedu-v-konkurse-molodjozh-i-profsoyuz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6576-budushchee-vysshego-obrazovaniya-rektor-kupalovskogo-universiteta-prinyala-uchastie-v-pervoj-natsionalnoj-shkole-rektorov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8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6970-kupalovets-prinyala-uchastie-v-xxxviii-sezde-evrazijskoj-assotsiatsii-profsoyuznykh-organizatsij-universitetov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8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050-kupalovtsy-prinyali-uchastie-v-mezhdunarodnoj-promyshlennoj-vystavke-innoprom-belarus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8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668-v-grgu-imeni-yanki-kupaly-sostoyalas-dialogovaya-ploshchadka-s-zakazchikom-kadrov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8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116-vstrecha-s-zakazchikami-kadrov-proshla-v-kupalovskom-universitete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119-kupalovskij-universitet-predstavil-innovatsionnye-razrabotki-na-belorusskom-energeticheskom-i-ekologicheskom-forume-energy-expo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8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223-grgu-imeni-yanki-kupaly-prinimaet-uchastie-v-iv-mezhdunarodnom-forume-it-akademgrada-iskusstvennyj-intellekt-v-belarusi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8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270-pervyj-prorektor-grgu-imeni-yanki-kupaly-vozglavil-komissiyu-po-mezhdunarodnoj-akkreditatsii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117-rabochaya-vstrecha-po-voprosam-podgotovki-inzhenernykh-kadrov-na-baze-oao-belkard.ht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hyperlink" Target="https://www.grsu.by/component/k2/item/57493-v-grgu-imeni-yanki-kupaly-proshel-iv-forum-innovatsij-i-idej-innofest-2025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9.jpeg"/><Relationship Id="rId5" Type="http://schemas.microsoft.com/office/2007/relationships/hdphoto" Target="../media/hdphoto4.wdp"/><Relationship Id="rId10" Type="http://schemas.openxmlformats.org/officeDocument/2006/relationships/image" Target="../media/image58.jpeg"/><Relationship Id="rId4" Type="http://schemas.openxmlformats.org/officeDocument/2006/relationships/image" Target="../media/image9.png"/><Relationship Id="rId9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8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8152-v-kupalovskom-universitete-podveli-itogi-i-nagradili-uchastnikov-xv-konkursa-startapov-innastart-2025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3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s://www.grsu.by/component/k2/item/55097-kupalovtsy-prinyali-uchastie-v-iii-respublikanskoj-molodezhnoj-yarmarke-vakansij-v-grodno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7.jpeg"/><Relationship Id="rId5" Type="http://schemas.microsoft.com/office/2007/relationships/hdphoto" Target="../media/hdphoto4.wdp"/><Relationship Id="rId10" Type="http://schemas.openxmlformats.org/officeDocument/2006/relationships/image" Target="../media/image16.jpeg"/><Relationship Id="rId4" Type="http://schemas.openxmlformats.org/officeDocument/2006/relationships/image" Target="../media/image9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130-kupalovets-udostoen-premii-chelovek-goda-grodnenshchiny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187-kupalovets-laureat-premii-federatsii-profsoyuzov-belarusi-v-oblasti-truda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5530-kupalovskij-universitet-predstavil-innovatsionnye-razrabotki-na-vystavke-milex-2025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5657-novye-idei-i-unikalnye-proekty-v-kupalovskom-universitete-podveli-itogi-xiv-otkrytogo-konkursa-studencheskikh-biznes-idej-i-innovatsionnykh-startapov-innastart-2025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774-kupalovtsy-prinyali-uchastie-v-rasshirennom-zasedanii-prezidiuma-grodnenskogo-oblastnogo-komiteta-belorusskogo-profsoyuza-rabotnikov-obrazovaniya-i-nauki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830-zdes-budushchee-stanovitsya-nastoyashchim-kupalovtsy-stali-uchastnikami-mezhdunarodnoj-vystavki-digital-expo-tibo-2025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4991079"/>
            <a:ext cx="6408712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Impact" pitchFamily="34" charset="0"/>
              </a:rPr>
              <a:t>Цель 8: Содействие поступательному, всеохватному и устойчивому экономическому росту, полной и производительной занятости и достойной работе для всех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9" y="3187539"/>
            <a:ext cx="2974314" cy="2787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64288" y="4284385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0427B-ED0E-981D-60F2-F98B21BAA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0D6DEF2-0F7B-A365-A3CE-5772D8CF003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C916AC5-8E85-5502-8D8E-5792D62CD769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A22AFC7B-D010-3A7C-8876-08DE10CB21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D1F4089-0299-23C9-457B-48B5504957D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16F29D0-C153-384D-8DD1-D4C56E8BE1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0D49D5-CE31-6257-66E0-8699C01AA5D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CC8D1B57-E9A0-ADBC-3446-A3891D3E30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6E8FC95-1DB5-FF11-C4A9-0A04F6917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C8FC276-A352-A2DE-6A8E-0784AD02EF0C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2832ED8-3C59-2CD4-E00D-7327F51C4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984535A-9DAC-9C95-08FA-41E2289BAB5A}"/>
              </a:ext>
            </a:extLst>
          </p:cNvPr>
          <p:cNvSpPr txBox="1"/>
          <p:nvPr/>
        </p:nvSpPr>
        <p:spPr>
          <a:xfrm>
            <a:off x="1570923" y="125489"/>
            <a:ext cx="5001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Международная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неоконференция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«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Баркемп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ByProject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2025»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EF21E-C14D-1F1B-7409-1F7AB63068BF}"/>
              </a:ext>
            </a:extLst>
          </p:cNvPr>
          <p:cNvSpPr txBox="1"/>
          <p:nvPr/>
        </p:nvSpPr>
        <p:spPr>
          <a:xfrm>
            <a:off x="167869" y="897622"/>
            <a:ext cx="553890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Проектную деятельность как средство формирования требуемых компетенций обучающих и обучающихся обсудили участники 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VIIIмеждународной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неоконференции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«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Баркемп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 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ByProject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2025».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Участниками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неоконференции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стали международные тьюторы – специалисты в области сетевого проектирования, педагоги школ, дошкольных и средних специальных учебных заведений Республики Беларусь, России, преподаватели Иркутского государственного университета, Кокандского государственного университета, Хакасского государственного университета имени Н.Ф. Катанова, Республиканского института профессионального образования и других.</a:t>
            </a:r>
          </a:p>
          <a:p>
            <a:pPr indent="450215" algn="just">
              <a:buNone/>
            </a:pP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Баркемп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был посвящен разработке и внедрению в образовательный процесс учебных сетевых проектов и веб-квестов как комплекса инновационных образовательных идей, организованных в рамках сетевого партнерства с помощью сетевых компьютерных технологий.</a:t>
            </a:r>
          </a:p>
        </p:txBody>
      </p:sp>
      <p:pic>
        <p:nvPicPr>
          <p:cNvPr id="43010" name="Picture 2" descr="IMG_4765">
            <a:extLst>
              <a:ext uri="{FF2B5EF4-FFF2-40B4-BE49-F238E27FC236}">
                <a16:creationId xmlns:a16="http://schemas.microsoft.com/office/drawing/2014/main" id="{B655BF60-0BC0-BF67-922E-C699E046A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10" y="960913"/>
            <a:ext cx="3223821" cy="214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IMG_4793">
            <a:extLst>
              <a:ext uri="{FF2B5EF4-FFF2-40B4-BE49-F238E27FC236}">
                <a16:creationId xmlns:a16="http://schemas.microsoft.com/office/drawing/2014/main" id="{660A815D-8546-9548-CC28-6E3580F9D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10" y="3173730"/>
            <a:ext cx="3267905" cy="21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C4CEA3-59B9-B61A-4995-DBE75EDEC0E0}"/>
              </a:ext>
            </a:extLst>
          </p:cNvPr>
          <p:cNvSpPr txBox="1"/>
          <p:nvPr/>
        </p:nvSpPr>
        <p:spPr>
          <a:xfrm>
            <a:off x="131271" y="6336322"/>
            <a:ext cx="88702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https://www.grsu.by/component/k2/item/55939-v-grgu-imeni-yanki-kupaly-proshla-mezhdunarodnaya-neokonferentsiya-barkemp-byproject-2025.html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49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FC80E-098D-B71E-D412-AB66CAFDF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E10A4EB-A200-ECA3-9146-5B83783C296C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35ED412-D272-B942-B5DE-09AC93465F3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E650611B-1259-B8B6-47CD-4A70F7E14E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2BAB1A9-57A0-B185-1243-30B0AB6E3BCE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911C44AF-399F-F471-C361-E5293DE7D1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86B915-22B5-519C-822E-E717E1FF0727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CCB06399-EAAA-598D-D359-A05DA7AC5B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32A7ED1-F65C-30A2-5E3A-932D0A7DD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0E59AE29-4ACA-F57A-093B-8BF310DDC1C7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4B65DC26-27F3-1495-6ADD-7AA9ADA6D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4740B00-8400-2AC5-4BC4-A68A4D206354}"/>
              </a:ext>
            </a:extLst>
          </p:cNvPr>
          <p:cNvSpPr txBox="1"/>
          <p:nvPr/>
        </p:nvSpPr>
        <p:spPr>
          <a:xfrm>
            <a:off x="997737" y="159902"/>
            <a:ext cx="5587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Конкурс «Молодёжь и профсоюз»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5281-B1EB-2E7C-00F1-E416BF2DECC2}"/>
              </a:ext>
            </a:extLst>
          </p:cNvPr>
          <p:cNvSpPr txBox="1"/>
          <p:nvPr/>
        </p:nvSpPr>
        <p:spPr>
          <a:xfrm>
            <a:off x="57783" y="897310"/>
            <a:ext cx="897012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На заседании Президиума Совета Гродненского областного объединения профсоюзов чествовали победителей конкурса видеороликов «Молодёжь и профсоюз — это выгодный союз». В конкурсе активное участие приняли студенты и сотрудники Гродненского государственного университета имени Янки Купалы, продемонстрировав свои творческие способности и приверженность профсоюзному движению.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Первое место занял совместный проект первичной профсоюзной организации обучающихся и первичной профсоюзной организации работников ГрГУ имени Янки Купалы, который стал ярким примером креативного подхода и командной работы. Третье место досталось видеоролику, подготовленному методистом отдела поддержки молодежных проектов и инициатив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 университета Натальей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Гузевич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, которая также продемонстрировала высокий уровень профессионализма. Кроме того, приз зрительских симпатий был вручён авторскому коллективу студентов-купаловцев из студенческого отряда, работающих в детском оздоровительном лагере «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Сузорье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».</a:t>
            </a:r>
          </a:p>
        </p:txBody>
      </p:sp>
      <p:pic>
        <p:nvPicPr>
          <p:cNvPr id="24578" name="Picture 2" descr="photo_2025-08-21_11-25-35">
            <a:extLst>
              <a:ext uri="{FF2B5EF4-FFF2-40B4-BE49-F238E27FC236}">
                <a16:creationId xmlns:a16="http://schemas.microsoft.com/office/drawing/2014/main" id="{43FF5A91-560B-884C-F34E-4CB1757C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0" y="3987350"/>
            <a:ext cx="3312368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photo_2025-08-21_11-25-34">
            <a:extLst>
              <a:ext uri="{FF2B5EF4-FFF2-40B4-BE49-F238E27FC236}">
                <a16:creationId xmlns:a16="http://schemas.microsoft.com/office/drawing/2014/main" id="{2E8A2ADB-9FA3-6090-F5B2-D10F5B446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08" y="4020912"/>
            <a:ext cx="3226147" cy="215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B14E64-44F1-1FAE-B837-360D2520E278}"/>
              </a:ext>
            </a:extLst>
          </p:cNvPr>
          <p:cNvSpPr txBox="1"/>
          <p:nvPr/>
        </p:nvSpPr>
        <p:spPr>
          <a:xfrm>
            <a:off x="18795" y="6307460"/>
            <a:ext cx="91252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https://www.grsu.by/component/k2/item/56467-kreativnost-molodezh-i-profsoyuz-kupalovtsy-nagrazhdeny-za-pobedu-v-konkurse-molodjozh-i-profsoyuz.html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129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109E9-BAA5-44B3-A798-09C1B7546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C5853ED-7D00-6376-E5BD-0E012B4D14E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6837960-DB44-A999-B6AE-677DFE91238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EA73D591-AA2A-A366-F5DA-17446C23E4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23E36B88-C2FD-A423-911A-8860E9FAD97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7728FB4C-74D9-D0DC-6C90-79BDE6C7F6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A4D847C-C096-5EAA-4D0A-762B4E13FDE3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E3360574-F031-5759-E970-4D64BB621E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A85BD1D0-EBE9-469A-8690-23714711E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3DA1EB21-A4C6-1158-5578-773B9FA8A8D7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E2E1FEE-E345-6979-035B-02092FFAE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863C83-2130-FCEB-9ADE-65041FEE2AB7}"/>
              </a:ext>
            </a:extLst>
          </p:cNvPr>
          <p:cNvSpPr txBox="1"/>
          <p:nvPr/>
        </p:nvSpPr>
        <p:spPr>
          <a:xfrm>
            <a:off x="545733" y="105253"/>
            <a:ext cx="6782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Национальная школа ректоров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7BF97-84A5-FDFE-20BA-0FDF1BFDC786}"/>
              </a:ext>
            </a:extLst>
          </p:cNvPr>
          <p:cNvSpPr txBox="1"/>
          <p:nvPr/>
        </p:nvSpPr>
        <p:spPr>
          <a:xfrm>
            <a:off x="72227" y="1074046"/>
            <a:ext cx="6179881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На базе Белтелерадиокомпании и Белорусского государственного университета культуры и искусств стартовала первая Национальная школа ректоров «Актуальные задачи развития национальной высшей школы на современном этапе». Участником мероприятия стала ректор Гродненского государственного университета имени Янки Купалы Ирина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Китурко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Национальная школа ректоров предусматривает цикл обучающих семинаров, направленных на повышение качества образования в университетах страны. Спикерами стали эксперты из разных областей, руководители государственных органов, представители ведущих организаций и бизнес-сообщества, а также заказчики кадров.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Сессия Школы ректоров работает в рамках трех ключевых направлений: государственная молодежная политика, качество образования и роль университетов как субъектов инновационной структуры. В формате дискуссионного клуба участники активно обменивались мнениями и идеями, делились опытом управления.</a:t>
            </a:r>
          </a:p>
        </p:txBody>
      </p:sp>
      <p:pic>
        <p:nvPicPr>
          <p:cNvPr id="25602" name="Picture 2" descr="photo 2025 08 25 17 01 10">
            <a:extLst>
              <a:ext uri="{FF2B5EF4-FFF2-40B4-BE49-F238E27FC236}">
                <a16:creationId xmlns:a16="http://schemas.microsoft.com/office/drawing/2014/main" id="{06DD68D8-9A51-8FB0-801D-F15644FDB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7079"/>
            <a:ext cx="2651489" cy="191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photo_2025-08-25_17-01-11">
            <a:extLst>
              <a:ext uri="{FF2B5EF4-FFF2-40B4-BE49-F238E27FC236}">
                <a16:creationId xmlns:a16="http://schemas.microsoft.com/office/drawing/2014/main" id="{4BC14E5C-7415-1525-F687-B9C78C6DB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840798"/>
            <a:ext cx="2660985" cy="177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photo_2025-08-25_17-01-12">
            <a:extLst>
              <a:ext uri="{FF2B5EF4-FFF2-40B4-BE49-F238E27FC236}">
                <a16:creationId xmlns:a16="http://schemas.microsoft.com/office/drawing/2014/main" id="{90E03442-C0EF-6809-C8AE-AF3FB5493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3" y="4676932"/>
            <a:ext cx="2660986" cy="17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487C5-B971-8C7F-9939-D05BD5BC71D3}"/>
              </a:ext>
            </a:extLst>
          </p:cNvPr>
          <p:cNvSpPr txBox="1"/>
          <p:nvPr/>
        </p:nvSpPr>
        <p:spPr>
          <a:xfrm>
            <a:off x="-86225" y="6382488"/>
            <a:ext cx="93164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https://www.grsu.by/component/k2/item/56576-budushchee-vysshego-obrazovaniya-rektor-kupalovskogo-universiteta-prinyala-uchastie-v-pervoj-natsionalnoj-shkole-rektorov.html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51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38F71-1B55-9967-E9C4-E45A78EC5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8DEB577-0FAF-41DC-92C7-95D1F96577C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4EF340C-9416-1F3D-700C-AA11E0FFD3F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EC0A5F6D-D5E6-A127-C45B-87E8C4C7C9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30B997B-B996-FD94-0298-100DA39A9D9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34168AD3-2F1C-4C95-01F6-BC2AF19E4F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1F9275-7B53-C7A2-A7F0-1FBB9C6C579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38AAE4D-43D4-80E6-2FB1-1C831A5325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A517956D-9814-5AB8-58E3-65E934F5B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42873A70-785A-9B20-2B86-4CA510261629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055D22F-01ED-1D4E-717F-6BBF475E0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CEEE16C-B601-9050-2FC4-8E8A2660B294}"/>
              </a:ext>
            </a:extLst>
          </p:cNvPr>
          <p:cNvSpPr txBox="1"/>
          <p:nvPr/>
        </p:nvSpPr>
        <p:spPr>
          <a:xfrm>
            <a:off x="559360" y="70503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XXXVIII Съезд Евразийской ассоциации профсоюзных организаций университетов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B73804-54B5-58F7-6161-CA538D4AC39E}"/>
              </a:ext>
            </a:extLst>
          </p:cNvPr>
          <p:cNvSpPr txBox="1"/>
          <p:nvPr/>
        </p:nvSpPr>
        <p:spPr>
          <a:xfrm>
            <a:off x="104876" y="908150"/>
            <a:ext cx="90006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В городе-герое Волгограде прошел XXXVIII Съезд Евразийской ассоциации профсоюзных организаций университетов. Участие в мероприятии приняли 71 представитель из учреждений Беларуси, России, Казахстана, Кыргызстана, Азербайджана, Армении и других стран. </a:t>
            </a:r>
            <a:r>
              <a:rPr lang="ru-RU" i="0" dirty="0" err="1">
                <a:solidFill>
                  <a:srgbClr val="444444"/>
                </a:solidFill>
                <a:effectLst/>
                <a:latin typeface="pt_sans_bold"/>
              </a:rPr>
              <a:t>Купаловский</a:t>
            </a: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 университет представила председатель первичной профсоюзной организации работников Анна Сазонова.</a:t>
            </a:r>
            <a:endParaRPr lang="ru-RU" dirty="0"/>
          </a:p>
        </p:txBody>
      </p:sp>
      <p:pic>
        <p:nvPicPr>
          <p:cNvPr id="23554" name="Picture 2" descr="5379856154022246848">
            <a:extLst>
              <a:ext uri="{FF2B5EF4-FFF2-40B4-BE49-F238E27FC236}">
                <a16:creationId xmlns:a16="http://schemas.microsoft.com/office/drawing/2014/main" id="{34F8DA63-6EC7-20CF-8B7B-AB65AD17B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" y="4096281"/>
            <a:ext cx="2834814" cy="212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5384247916996197145">
            <a:extLst>
              <a:ext uri="{FF2B5EF4-FFF2-40B4-BE49-F238E27FC236}">
                <a16:creationId xmlns:a16="http://schemas.microsoft.com/office/drawing/2014/main" id="{DADE26A1-5D01-B9AB-7C70-8BE072D1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95" y="2596840"/>
            <a:ext cx="3113756" cy="207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5379856154022246849">
            <a:extLst>
              <a:ext uri="{FF2B5EF4-FFF2-40B4-BE49-F238E27FC236}">
                <a16:creationId xmlns:a16="http://schemas.microsoft.com/office/drawing/2014/main" id="{E2790A4D-6605-74E1-99C0-54005F26B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3113757" cy="20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A2E0AC-8505-490D-F857-D26F5E95E421}"/>
              </a:ext>
            </a:extLst>
          </p:cNvPr>
          <p:cNvSpPr txBox="1"/>
          <p:nvPr/>
        </p:nvSpPr>
        <p:spPr>
          <a:xfrm>
            <a:off x="219620" y="6327655"/>
            <a:ext cx="92649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https://www.grsu.by/component/k2/item/56970-kupalovets-prinyala-uchastie-v-xxxviii-sezde-evrazijskoj-assotsiatsii-profsoyuznykh-organizatsij-universitetov.html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818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5A198-F4D0-2701-42A5-AC8CCD3DB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419CDD7-3605-D176-FCFA-0CD728878E9A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0314834-2A77-E64C-1A00-8A251B26CA49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C2438BAA-45BE-512D-76F4-BC1078EF1E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07C433A4-4CBC-5D0D-A1A2-F1EE0B1441F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D85A1EE-FC09-0394-4024-D36E714923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E9DEF3-D53E-9DF7-3D68-BBE8FDB8AF1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3F90BE4-A705-26DA-7A9A-F24B1F2C26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524D4FA8-DE37-E997-F62C-82E56D228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8DFAC60D-DFAB-0E07-9221-C5369FDD682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2F0E8B7-96AF-7F3B-C1A4-9E7DFF6BF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ED98561-98E1-ADF2-A0DC-FE80704972A2}"/>
              </a:ext>
            </a:extLst>
          </p:cNvPr>
          <p:cNvSpPr txBox="1"/>
          <p:nvPr/>
        </p:nvSpPr>
        <p:spPr>
          <a:xfrm>
            <a:off x="1835696" y="143619"/>
            <a:ext cx="4837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Международная промышленная выставка «ИННОПРОМ. Беларусь»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D3E25-3586-C235-7409-86CBB7CBC530}"/>
              </a:ext>
            </a:extLst>
          </p:cNvPr>
          <p:cNvSpPr txBox="1"/>
          <p:nvPr/>
        </p:nvSpPr>
        <p:spPr>
          <a:xfrm>
            <a:off x="130751" y="880115"/>
            <a:ext cx="8796098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Мероприятие впервые проходило в Минске. Во время выставки состоялась демонстрация научно-технических разработок, которые представляли девять вузов страны, а также резиденты технопарков и Парка высоких технологий.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ГрГУ имени Янки Купалы на выставке представили заведующий кафедрой электротехники и электроники физико-технического факультета Андрей Герман, начальник Центра трансфера технологий Елена Опекун, заведующий кафедрой архитектуры и строительства инженерного факультета Евгений Овчинников, ведущий научный сотрудник отдела организационно-методического сопровождения научной и инновационной деятельности научно-исследовательской части Михаил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Игнатовский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и выпускник физико-технического факультета, а в данный момент магистрант второго курса факультета математики и информатики Матвей Бочко.</a:t>
            </a:r>
          </a:p>
        </p:txBody>
      </p:sp>
      <p:pic>
        <p:nvPicPr>
          <p:cNvPr id="27650" name="Picture 2" descr="6">
            <a:extLst>
              <a:ext uri="{FF2B5EF4-FFF2-40B4-BE49-F238E27FC236}">
                <a16:creationId xmlns:a16="http://schemas.microsoft.com/office/drawing/2014/main" id="{31FAA294-BF56-EDB6-09FF-E76C5E2A6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0" y="3829638"/>
            <a:ext cx="3850793" cy="256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2">
            <a:extLst>
              <a:ext uri="{FF2B5EF4-FFF2-40B4-BE49-F238E27FC236}">
                <a16:creationId xmlns:a16="http://schemas.microsoft.com/office/drawing/2014/main" id="{B5389B15-F6DF-D817-D32A-63786FAE3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01" y="3829049"/>
            <a:ext cx="3853800" cy="25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03201C-9B7A-F446-778F-29FF26A6F59F}"/>
              </a:ext>
            </a:extLst>
          </p:cNvPr>
          <p:cNvSpPr txBox="1"/>
          <p:nvPr/>
        </p:nvSpPr>
        <p:spPr>
          <a:xfrm>
            <a:off x="97424" y="6398249"/>
            <a:ext cx="87960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https://www.grsu.by/component/k2/item/57050-kupalovtsy-prinyali-uchastie-v-mezhdunarodnoj-promyshlennoj-vystavke-innoprom-belarus.html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334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32191-C62B-44EB-B373-4940D8825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95A5A75-3805-7DE3-BBEF-B44644EEACB8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EB857F1-5B5D-2544-7ED4-968AECF687E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B7E14C3F-0A7F-7D4C-6B17-5D5E0493CA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ACFBBC9-F23E-522E-D075-02181C44DC9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89EBE1D4-670C-F677-F257-048D37B8A4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BF4D13-89AF-0854-104E-BFABFD39EBC2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D2A5403B-F8C5-5CFD-6BA4-D0C794005E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F12FD7C-7BAD-DF3D-F9D7-518CF97C9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53C49AF-9BF7-FD49-0990-90DFB5DA9FF4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0B5B2012-6162-0489-3F61-86C6420E2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C0F3A48-E449-E6D1-116A-BC5C0EB78EC1}"/>
              </a:ext>
            </a:extLst>
          </p:cNvPr>
          <p:cNvSpPr txBox="1"/>
          <p:nvPr/>
        </p:nvSpPr>
        <p:spPr>
          <a:xfrm>
            <a:off x="834139" y="183823"/>
            <a:ext cx="63499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Диалоговая площадка с заказчиком кадров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7CA57-8DD1-9FEC-8A00-C9AF30ADE5A4}"/>
              </a:ext>
            </a:extLst>
          </p:cNvPr>
          <p:cNvSpPr txBox="1"/>
          <p:nvPr/>
        </p:nvSpPr>
        <p:spPr>
          <a:xfrm>
            <a:off x="75503" y="1081132"/>
            <a:ext cx="56192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На факультете экономики и управления прошла диалоговая площадка «HR-бренд ОАО «АСБ Беларусбанк» с участием главного специалиста управления рекрутинга и сопровождения HR-процессов ОАО «АСБ Беларусбанк» и начальника отдела по работе с персоналом Гродненского областного управления № 400 ОАО «АСБ Беларусбанк».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pt_sans_caption"/>
              </a:rPr>
              <a:t>Почти 400 выпускников факультета успешно трудятся в «АСБ Беларусбанк» Гродненской области, а 53 из них являются руководителями подразделений и учреждений банка. Встреча со студентами состоялась в рамках программы практико-ориентированной подготовки и взаимодействия с членами Координационного Совета и Клуба выпускников.</a:t>
            </a:r>
          </a:p>
        </p:txBody>
      </p:sp>
      <p:pic>
        <p:nvPicPr>
          <p:cNvPr id="25602" name="Picture 2" descr="photo 5409329439378107400 y">
            <a:extLst>
              <a:ext uri="{FF2B5EF4-FFF2-40B4-BE49-F238E27FC236}">
                <a16:creationId xmlns:a16="http://schemas.microsoft.com/office/drawing/2014/main" id="{975F0AF7-2A57-3524-C09F-86A77563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63" y="1014490"/>
            <a:ext cx="3266276" cy="239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photo_5409329439378107404_y">
            <a:extLst>
              <a:ext uri="{FF2B5EF4-FFF2-40B4-BE49-F238E27FC236}">
                <a16:creationId xmlns:a16="http://schemas.microsoft.com/office/drawing/2014/main" id="{A385FA47-742E-95D0-8E88-D77937A5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75" y="3590037"/>
            <a:ext cx="3267322" cy="21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982966-5517-CB8A-0053-12DD3A64077C}"/>
              </a:ext>
            </a:extLst>
          </p:cNvPr>
          <p:cNvSpPr txBox="1"/>
          <p:nvPr/>
        </p:nvSpPr>
        <p:spPr>
          <a:xfrm>
            <a:off x="244772" y="6318044"/>
            <a:ext cx="89422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https://www.grsu.by/component/k2/item/54668-v-grgu-imeni-yanki-kupaly-sostoyalas-dialogovaya-ploshchadka-s-zakazchikom-kadrov.html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494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7708C-176F-1CE9-0C26-C6D90E9D5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216A9B3-2017-A5DE-20E8-89E02EBA1CA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1219FBF-DD56-1FA2-EA28-2762F3075433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88B5A81B-6B15-D5D0-EC43-BB9D24DA06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D6FBA4F-2981-B3B7-4200-5C74C35F750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7F82425-82BD-90BE-7443-2C0C7CFFCC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6C8320-1390-3C3D-785A-3E05065B1667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364BAD5A-176A-AC40-B5F1-612981D2BC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E5C739D-2CFB-6D76-A09A-9574EAB10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CB7721A-87E1-9A3E-FBBE-C94F7723DEA0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3B7E160-FB6F-0787-D289-7C2869BD6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5E8AB74-482F-E858-C08A-24DD837AEF83}"/>
              </a:ext>
            </a:extLst>
          </p:cNvPr>
          <p:cNvSpPr txBox="1"/>
          <p:nvPr/>
        </p:nvSpPr>
        <p:spPr>
          <a:xfrm>
            <a:off x="1475656" y="157286"/>
            <a:ext cx="5125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Встреча с заказчиками кадров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8FD95-31FB-4752-1A76-E1E58D8B2078}"/>
              </a:ext>
            </a:extLst>
          </p:cNvPr>
          <p:cNvSpPr txBox="1"/>
          <p:nvPr/>
        </p:nvSpPr>
        <p:spPr>
          <a:xfrm>
            <a:off x="83899" y="935046"/>
            <a:ext cx="893162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На факультете математики и информатики успешно состоялась серия встреч студентов предвыпускных и выпускных курсов с представителями организаций-заказчиков кадров. Мероприятия проводились с целью знакомства будущих специалистов с потенциальными работодателями и актуальными требованиями рынка труда.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Состоялась встреча студентов 4 курса специальности «Программное обеспечение информационных технологий» с представителем компании ООО «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СофтСервис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», которая является официальным партнером фирмы «1С» и входит в ТОП-3 лучших 1С Франчайзи на территории Республики Беларусь. Заместитель директора по развитию ООО «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СофтСервис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» Олег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Криушин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 подробно рассказал студентам о многогранной деятельности компании: от продажи и установки программ 1С до обновления и поддержки 1С 8, настройки и доработки программных продуктов 1С ИТ-консалтинга, полного цикла внедрения и обслуживания «Битрикс24» и консультации и обучения работе в любых программах 1С. Также он рассказал о востребованных вакансиях – бизнес-аналитик 1С, специалист по сопровождению ПО, программист 1С, озвучил обязанности и требования к специалистам, условия работы в компании и рассказал о возможностях карьерного роста. Студенты активно интересовались возможностями прохождения преддипломной и технологической практик в компании.</a:t>
            </a:r>
          </a:p>
        </p:txBody>
      </p:sp>
      <p:pic>
        <p:nvPicPr>
          <p:cNvPr id="32770" name="Picture 2" descr="_1">
            <a:extLst>
              <a:ext uri="{FF2B5EF4-FFF2-40B4-BE49-F238E27FC236}">
                <a16:creationId xmlns:a16="http://schemas.microsoft.com/office/drawing/2014/main" id="{D07AD748-88F5-1787-54D9-348BBF48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39971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_2">
            <a:extLst>
              <a:ext uri="{FF2B5EF4-FFF2-40B4-BE49-F238E27FC236}">
                <a16:creationId xmlns:a16="http://schemas.microsoft.com/office/drawing/2014/main" id="{13D2CEC9-0A49-7C7A-749F-D616D99AE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11" y="4320588"/>
            <a:ext cx="3168352" cy="21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96994B-6C9E-43A5-FD22-9875BFEA8C01}"/>
              </a:ext>
            </a:extLst>
          </p:cNvPr>
          <p:cNvSpPr txBox="1"/>
          <p:nvPr/>
        </p:nvSpPr>
        <p:spPr>
          <a:xfrm>
            <a:off x="154080" y="6423919"/>
            <a:ext cx="69615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https://www.grsu.by/component/k2/item/57116-vstrecha-s-zakazchikami-kadrov-proshla-v-kupalovskom-universitete.html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857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2E4B1-7E8B-185E-3A19-19ECD05BE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F1DCF92-7A56-8CEC-16FA-0A0915E237C5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466BF66-127D-87C7-7D38-419A5911528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030B84C9-4CB3-A77C-6F4D-73F6E6367F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A43F640-734E-802F-4020-6F0B8945DFD2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304AD73-8711-DA88-C044-D3998ED353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94AD4D-83E1-0FA6-6622-1C3AFB53A00C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FA746864-5955-1D27-953C-A4EC177F862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C85643F-1EF0-DB79-6750-5AEEC36CF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6E3C376-0D8D-7BA3-9F2C-86664F9B473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D4D09D8-A370-CB51-4555-7C412110D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29B1D92-E2CC-B202-1766-8475532A775C}"/>
              </a:ext>
            </a:extLst>
          </p:cNvPr>
          <p:cNvSpPr txBox="1"/>
          <p:nvPr/>
        </p:nvSpPr>
        <p:spPr>
          <a:xfrm>
            <a:off x="1235257" y="70503"/>
            <a:ext cx="5203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Белорусский энергетический и экологический форум Energy Expo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1227E-1A24-9308-4076-EE96196FB2F6}"/>
              </a:ext>
            </a:extLst>
          </p:cNvPr>
          <p:cNvSpPr txBox="1"/>
          <p:nvPr/>
        </p:nvSpPr>
        <p:spPr>
          <a:xfrm>
            <a:off x="43485" y="913507"/>
            <a:ext cx="6267324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Гродненский государственный университет имени Янки Купалы принял участие в работе XXIX Белорусского энергетического и экологического форума Energy Expo</a:t>
            </a:r>
            <a:r>
              <a:rPr lang="ru-RU" sz="1600" dirty="0">
                <a:solidFill>
                  <a:srgbClr val="444444"/>
                </a:solidFill>
                <a:latin typeface="pt_sans_bold"/>
              </a:rPr>
              <a:t>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Energy Expo – одно из крупнейших специализированных выставочных мероприятий, ежегодно проводимое с целью развития инновационного потенциала топливно-энергетического комплекса. Форум объединяет отраслевые организации и ведущих производителей оборудования и технологий для энергетики и смежных отраслей.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На форуме присутствовала делегация университета, в состав которой вошли ученые и студенты инженерного и физико-технического факультетов, представляя инновационные,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высоконаукоёмкие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разработки, созданные в лабораториях университета. Среди представленных разработок: учебно-производственная RD платформа для высокопроизводительных энергосберегающих систем и устройств контрактной электроники, новые твердотельные лазерные среды на основе композитов полиметилметакрилата, пеностекольный теплоизолятор на основе доломитового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газообразователя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, а также упаковочные материалы с повышенными бактерицидными характеристиками для пищевых продуктов.</a:t>
            </a:r>
          </a:p>
        </p:txBody>
      </p:sp>
      <p:pic>
        <p:nvPicPr>
          <p:cNvPr id="33794" name="Picture 2" descr="IMG 20251008 092153 398 1">
            <a:extLst>
              <a:ext uri="{FF2B5EF4-FFF2-40B4-BE49-F238E27FC236}">
                <a16:creationId xmlns:a16="http://schemas.microsoft.com/office/drawing/2014/main" id="{C9D3452C-C6F9-E39A-29A5-615965043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17" y="1208958"/>
            <a:ext cx="2503505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20251007_132006">
            <a:extLst>
              <a:ext uri="{FF2B5EF4-FFF2-40B4-BE49-F238E27FC236}">
                <a16:creationId xmlns:a16="http://schemas.microsoft.com/office/drawing/2014/main" id="{C9A32942-3994-12FB-CD0C-C1601970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72" y="3860772"/>
            <a:ext cx="2835743" cy="189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821261-DC57-09A4-EE36-5366E0F7A84D}"/>
              </a:ext>
            </a:extLst>
          </p:cNvPr>
          <p:cNvSpPr txBox="1"/>
          <p:nvPr/>
        </p:nvSpPr>
        <p:spPr>
          <a:xfrm>
            <a:off x="0" y="6453462"/>
            <a:ext cx="93965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https://www.grsu.by/component/k2/item/57119-kupalovskij-universitet-predstavil-innovatsionnye-razrabotki-na-belorusskom-energeticheskom-i-ekologicheskom-forume-energy-expo.html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314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C60E4-9BD9-F8CD-7909-E0FAD977C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BC64745-2A8E-8FCE-B526-67A58BAEFB7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6461DB-1AEE-2D10-3FA6-970D656BA2F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1829E5AE-0D67-7290-01AF-4AF25FC8A8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9922F25-7F74-997D-92EE-631AB29A6E9B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CF954AE-5C2A-FC9C-CE94-EC30F31B6C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3B7CD9-86B8-80C9-8A21-B41B8BAC8E38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AD077B14-515B-7C71-CDEE-ABA17AD730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A462141F-4EA7-BEE9-4C3A-100FD7B43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773E181-16B8-B3EE-F0D0-1EF47F2604AD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B293143-6AE8-3FB2-53E5-245CD479D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5F231D-A218-F8A9-DE3B-04E1EED8716D}"/>
              </a:ext>
            </a:extLst>
          </p:cNvPr>
          <p:cNvSpPr txBox="1"/>
          <p:nvPr/>
        </p:nvSpPr>
        <p:spPr>
          <a:xfrm>
            <a:off x="1180216" y="129740"/>
            <a:ext cx="5491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IV Международный форум IT-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Академграда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«Искусственный интеллект в Беларуси»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B8633-F6A3-6E95-620C-4D9EE8B0D228}"/>
              </a:ext>
            </a:extLst>
          </p:cNvPr>
          <p:cNvSpPr txBox="1"/>
          <p:nvPr/>
        </p:nvSpPr>
        <p:spPr>
          <a:xfrm>
            <a:off x="123596" y="940630"/>
            <a:ext cx="8810408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Форум проходил на площадке Национальной академии наук Беларуси. В рамках мероприятия ученые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университета представили свои наукоемкие и инновационные разработки.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Форум объединил ведущих ученых, представителей академической среды, производственного и IT-секторов, а также зарубежных специалистов в области искусственного интеллекта.</a:t>
            </a:r>
          </a:p>
          <a:p>
            <a:pPr indent="450215" algn="just">
              <a:buNone/>
            </a:pP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Купаловский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университет на данном форуме представляет доцент кафедры системного программирования и компьютерной безопасности Сергей Петров и группа студентов 2-4 курсов факультета математики и информатики специальности «Искусственный интеллект» и «Компьютерная безопасность». Также в качестве гостя форум посетила проректор по научной работе ГрГУ имени Янки Купалы Наталья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Башун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</p:txBody>
      </p:sp>
      <p:pic>
        <p:nvPicPr>
          <p:cNvPr id="7170" name="Picture 2" descr="глпный">
            <a:extLst>
              <a:ext uri="{FF2B5EF4-FFF2-40B4-BE49-F238E27FC236}">
                <a16:creationId xmlns:a16="http://schemas.microsoft.com/office/drawing/2014/main" id="{8F0A81FA-2DAD-53CB-1868-72CE83F6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9" y="3760028"/>
            <a:ext cx="3383606" cy="22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 3">
            <a:extLst>
              <a:ext uri="{FF2B5EF4-FFF2-40B4-BE49-F238E27FC236}">
                <a16:creationId xmlns:a16="http://schemas.microsoft.com/office/drawing/2014/main" id="{179C8FA1-5CFF-5618-EB0A-82C7E7F20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34" y="3770763"/>
            <a:ext cx="3473366" cy="231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745A6-A8C2-10CB-E9AD-46E036839F1B}"/>
              </a:ext>
            </a:extLst>
          </p:cNvPr>
          <p:cNvSpPr txBox="1"/>
          <p:nvPr/>
        </p:nvSpPr>
        <p:spPr>
          <a:xfrm>
            <a:off x="112424" y="6328150"/>
            <a:ext cx="90315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9"/>
              </a:rPr>
              <a:t>https://www.grsu.by/component/k2/item/57223-grgu-imeni-yanki-kupaly-prinimaet-uchastie-v-iv-mezhdunarodnom-forume-it-akademgrada-iskusstvennyj-intellekt-v-belarusi.html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7657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5034F-CB5F-C852-7D05-27C85FBEB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EEB472-4C59-98BB-F5A4-A27106230CD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925496A-A105-0E8E-0638-42450ADF1E2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BFCB61B2-CF28-7D1E-6888-A1582811A9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66300A5-5AF6-0209-A356-D7F26890989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55EA7D01-994B-2E99-DAAE-8BB20D5E6F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936392-F544-3A9D-5F16-2A72E98FE683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A9E40019-5BDE-5BF5-568D-3AB8F10DC8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3EFF0CFC-6C02-66BC-81D4-8783B05CA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CE4F7CD-F3CC-0368-CE4F-9036B0A5D81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A530125-F4E0-A184-DD92-4A806CD4B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A55213-DF58-AA82-4A6D-6A9EB3284F13}"/>
              </a:ext>
            </a:extLst>
          </p:cNvPr>
          <p:cNvSpPr txBox="1"/>
          <p:nvPr/>
        </p:nvSpPr>
        <p:spPr>
          <a:xfrm>
            <a:off x="611560" y="98614"/>
            <a:ext cx="6499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Первый проректор ГрГУ имени Янки Купалы возглавил комиссию по международной аккредитации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5D343-E350-D657-B524-8D458D7FAEA8}"/>
              </a:ext>
            </a:extLst>
          </p:cNvPr>
          <p:cNvSpPr txBox="1"/>
          <p:nvPr/>
        </p:nvSpPr>
        <p:spPr>
          <a:xfrm>
            <a:off x="163227" y="975865"/>
            <a:ext cx="8817544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Первый проректор Гродненского государственного университета имени Янки Купалы Александр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Каревский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принял участие в международной профессионально-общественной аккредитации образовательных программ в качестве председателя экспертной комиссии.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Аккредитация прошла в Национальном исследовательском Нижегородском государственном университете им. Н.И. Лобачевского по направлениям подготовки «Биология» (06.03.01), «Экология и природопользование» (05.03.06), «Медицинская биохимия» (30.05.01), «Медицинская биофизика» (30.05.02), «Медицинская кибернетика» (30.05.03).</a:t>
            </a:r>
          </a:p>
        </p:txBody>
      </p:sp>
      <p:pic>
        <p:nvPicPr>
          <p:cNvPr id="11266" name="Picture 2" descr="photo 2025 10 17 17 09 25">
            <a:extLst>
              <a:ext uri="{FF2B5EF4-FFF2-40B4-BE49-F238E27FC236}">
                <a16:creationId xmlns:a16="http://schemas.microsoft.com/office/drawing/2014/main" id="{7385C613-3E44-115E-D6BE-8BB66BAEA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5809"/>
            <a:ext cx="4413490" cy="24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hoto_2025-10-17_17-09-26">
            <a:extLst>
              <a:ext uri="{FF2B5EF4-FFF2-40B4-BE49-F238E27FC236}">
                <a16:creationId xmlns:a16="http://schemas.microsoft.com/office/drawing/2014/main" id="{0BA36C4D-FF48-46C8-160C-299305280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69" y="3377889"/>
            <a:ext cx="3795763" cy="253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0A779-CE01-09E5-922D-CEAB08DE0015}"/>
              </a:ext>
            </a:extLst>
          </p:cNvPr>
          <p:cNvSpPr txBox="1"/>
          <p:nvPr/>
        </p:nvSpPr>
        <p:spPr>
          <a:xfrm>
            <a:off x="186296" y="6314746"/>
            <a:ext cx="881754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https://www.grsu.by/component/k2/item/57270-pervyj-prorektor-grgu-imeni-yanki-kupaly-vozglavil-komissiyu-po-mezhdunarodnoj-akkreditatsii.html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813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E12C7-133A-461D-3225-E5A6A1559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1515F38-E774-95A8-7D35-73335A6AFF07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DAF11DF-C177-318B-DCA3-F1F40B6D8C7E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668DEA87-3BFF-266A-FB61-59724AD326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3BF1D52-90A0-3CB4-BBFD-BAED7B7DD73F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5AAF936D-B5E2-182A-FAB9-BD249F4C32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8EE158-B117-F9D8-E82C-AE8E5F83B50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9BE0C47-D3F7-3454-2D70-F737423B6D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06648E18-C838-A3A5-B95F-96EC94B5B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09F7D03C-6292-DAC9-39F1-30C47C0C4EB6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21D6767-280A-8461-9B13-B8072D447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C0E4E9B-53E8-7EC1-FB18-CD11ED47AD12}"/>
              </a:ext>
            </a:extLst>
          </p:cNvPr>
          <p:cNvSpPr txBox="1"/>
          <p:nvPr/>
        </p:nvSpPr>
        <p:spPr>
          <a:xfrm>
            <a:off x="1053961" y="227497"/>
            <a:ext cx="5851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Рабочая встреча на базе ОАО «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pt_sans_bold"/>
              </a:rPr>
              <a:t>Белкард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5241A-4404-CDF6-304E-E19EB0F0ED81}"/>
              </a:ext>
            </a:extLst>
          </p:cNvPr>
          <p:cNvSpPr txBox="1"/>
          <p:nvPr/>
        </p:nvSpPr>
        <p:spPr>
          <a:xfrm>
            <a:off x="154080" y="894685"/>
            <a:ext cx="884816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500" i="0" dirty="0">
                <a:solidFill>
                  <a:srgbClr val="444444"/>
                </a:solidFill>
                <a:effectLst/>
                <a:latin typeface="pt_sans_bold"/>
              </a:rPr>
              <a:t>На территории ОАО «</a:t>
            </a:r>
            <a:r>
              <a:rPr lang="ru-RU" sz="1500" i="0" dirty="0" err="1">
                <a:solidFill>
                  <a:srgbClr val="444444"/>
                </a:solidFill>
                <a:effectLst/>
                <a:latin typeface="pt_sans_bold"/>
              </a:rPr>
              <a:t>Белкард</a:t>
            </a:r>
            <a:r>
              <a:rPr lang="ru-RU" sz="1500" i="0" dirty="0">
                <a:solidFill>
                  <a:srgbClr val="444444"/>
                </a:solidFill>
                <a:effectLst/>
                <a:latin typeface="pt_sans_bold"/>
              </a:rPr>
              <a:t>» состоялась значимая рабочая встреча, в которой приняли участие руководство предприятия и представители инженерного факультета ГрГУ имени Янки Купалы.</a:t>
            </a:r>
            <a:endParaRPr lang="ru-RU" sz="15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500" b="0" i="0" dirty="0">
                <a:solidFill>
                  <a:srgbClr val="333333"/>
                </a:solidFill>
                <a:effectLst/>
                <a:latin typeface="pt_sans_caption"/>
              </a:rPr>
              <a:t>Основной целью данного мероприятия стало обсуждение вопросов, связанных с расширением взаимодействия между производством и образовательными учреждениями в рамках выполнения протокола поручений Премьер-министра Республики Беларусь Романа Головченко. Протокол касается повышения качества подготовки инженерных кадров, что является важной задачей для обеспечения конкурентоспособности страны на мировом рынке.</a:t>
            </a:r>
          </a:p>
          <a:p>
            <a:pPr indent="450215" algn="just">
              <a:buNone/>
            </a:pPr>
            <a:r>
              <a:rPr lang="ru-RU" sz="1500" b="0" i="0" dirty="0">
                <a:solidFill>
                  <a:srgbClr val="333333"/>
                </a:solidFill>
                <a:effectLst/>
                <a:latin typeface="pt_sans_caption"/>
              </a:rPr>
              <a:t>В ходе встречи были рассмотрены несколько ключевых вопросов, которые имеют важное значение для обеих сторон. Обсуждался вопрос о необходимости привлечения квалифицированных специалистов из организаций-заказчиков кадров к преподаванию специальных дисциплин в вузах. Это включает в себя не только участие в учебном процессе, но и руководство курсовыми и дипломными работами студентов. Такой подход позволит студентам получать актуальные знания и навыки, соответствующие требованиям современного рынка труда.</a:t>
            </a:r>
          </a:p>
        </p:txBody>
      </p:sp>
      <p:pic>
        <p:nvPicPr>
          <p:cNvPr id="4098" name="Picture 2" descr="IMG 20250218 151652 832">
            <a:extLst>
              <a:ext uri="{FF2B5EF4-FFF2-40B4-BE49-F238E27FC236}">
                <a16:creationId xmlns:a16="http://schemas.microsoft.com/office/drawing/2014/main" id="{B5D7B3BF-DD80-9B92-A95C-B9EC1426F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58900"/>
            <a:ext cx="2736304" cy="205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G 20250218 151652 838">
            <a:extLst>
              <a:ext uri="{FF2B5EF4-FFF2-40B4-BE49-F238E27FC236}">
                <a16:creationId xmlns:a16="http://schemas.microsoft.com/office/drawing/2014/main" id="{EEE03B50-FC35-4944-8FF6-F587E07A5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39606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BE2C87-2101-F1C2-203D-6C2916AB46D7}"/>
              </a:ext>
            </a:extLst>
          </p:cNvPr>
          <p:cNvSpPr txBox="1"/>
          <p:nvPr/>
        </p:nvSpPr>
        <p:spPr>
          <a:xfrm>
            <a:off x="94251" y="6367520"/>
            <a:ext cx="84381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9"/>
              </a:rPr>
              <a:t>https://www.grsu.by/component/k2/item/54117-rabochaya-vstrecha-po-voprosam-podgotovki-inzhenernykh-kadrov-na-baze-oao-belkard.html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13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86E16-98E3-BA60-8BBF-0AB367D9E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55D760-D675-F803-97C3-3E8E00C945BD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D00D7C7-B43B-B659-CC1F-CB25A81E300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8CF016CF-384C-9C8E-D2C7-4257F86C53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4FBEAF1-3D87-93E0-CDAA-7CE9D3A067C5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8A548621-63C4-E0BE-2C72-0EF0B915FA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FD91D5-55D8-5830-16A3-5A3D296B6F8E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F3F0B1C-0C1D-A627-353A-EBD57AD4BA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2132847D-40CE-5714-118F-B0B5DF7E0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F6988DA-E040-4CE6-315D-9D9E1B9B799A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B942E25-162C-F9B8-9E49-0F85FD0B3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7299A9-9072-009D-F421-81CEABBE06E4}"/>
              </a:ext>
            </a:extLst>
          </p:cNvPr>
          <p:cNvSpPr txBox="1"/>
          <p:nvPr/>
        </p:nvSpPr>
        <p:spPr>
          <a:xfrm>
            <a:off x="931953" y="196976"/>
            <a:ext cx="6397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IV Форум инноваций и идей «ИнноФест-2025»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70F45-7E2E-C60A-CC4B-DAA035852995}"/>
              </a:ext>
            </a:extLst>
          </p:cNvPr>
          <p:cNvSpPr txBox="1"/>
          <p:nvPr/>
        </p:nvSpPr>
        <p:spPr>
          <a:xfrm>
            <a:off x="44533" y="926412"/>
            <a:ext cx="90549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i="0" dirty="0" err="1">
                <a:solidFill>
                  <a:srgbClr val="444444"/>
                </a:solidFill>
                <a:effectLst/>
                <a:latin typeface="pt_sans_bold"/>
              </a:rPr>
              <a:t>Купаловский</a:t>
            </a: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 университет открыл свои двери для новаторов и предпринимателей на IV Форуме инноваций и идей «ИнноФест-2025», объединив студентов, молодых исследователей и разработчиков перспективных проектов.</a:t>
            </a:r>
            <a:endParaRPr lang="ru-RU" dirty="0"/>
          </a:p>
        </p:txBody>
      </p:sp>
      <p:pic>
        <p:nvPicPr>
          <p:cNvPr id="31746" name="Picture 2" descr="IMG_9820">
            <a:extLst>
              <a:ext uri="{FF2B5EF4-FFF2-40B4-BE49-F238E27FC236}">
                <a16:creationId xmlns:a16="http://schemas.microsoft.com/office/drawing/2014/main" id="{481E0AC0-BC6F-FB26-F8F4-EE5843D42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" y="1967082"/>
            <a:ext cx="2857499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IMG_9837">
            <a:extLst>
              <a:ext uri="{FF2B5EF4-FFF2-40B4-BE49-F238E27FC236}">
                <a16:creationId xmlns:a16="http://schemas.microsoft.com/office/drawing/2014/main" id="{D2930430-4CD0-729C-DACC-BE393ED1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31" y="1967081"/>
            <a:ext cx="285750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IMG_9840">
            <a:extLst>
              <a:ext uri="{FF2B5EF4-FFF2-40B4-BE49-F238E27FC236}">
                <a16:creationId xmlns:a16="http://schemas.microsoft.com/office/drawing/2014/main" id="{30BBB288-80C7-41C4-3B5C-C9EA566AF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52" y="407707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IMG_9856">
            <a:extLst>
              <a:ext uri="{FF2B5EF4-FFF2-40B4-BE49-F238E27FC236}">
                <a16:creationId xmlns:a16="http://schemas.microsoft.com/office/drawing/2014/main" id="{A58DFD7B-50D3-7966-A50E-F7CC24C8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" y="4077072"/>
            <a:ext cx="2894848" cy="19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IMG_9926">
            <a:extLst>
              <a:ext uri="{FF2B5EF4-FFF2-40B4-BE49-F238E27FC236}">
                <a16:creationId xmlns:a16="http://schemas.microsoft.com/office/drawing/2014/main" id="{515CD71C-F91C-869A-E947-F36142F21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86" y="1952237"/>
            <a:ext cx="2898538" cy="193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6" name="Picture 12" descr="5206551504918089637">
            <a:extLst>
              <a:ext uri="{FF2B5EF4-FFF2-40B4-BE49-F238E27FC236}">
                <a16:creationId xmlns:a16="http://schemas.microsoft.com/office/drawing/2014/main" id="{2E97AE4A-1B9E-A3B1-84D7-6AE7B1575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35" y="4053210"/>
            <a:ext cx="2898540" cy="193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D86F2E-246E-0009-F65B-11156F4B95D2}"/>
              </a:ext>
            </a:extLst>
          </p:cNvPr>
          <p:cNvSpPr txBox="1"/>
          <p:nvPr/>
        </p:nvSpPr>
        <p:spPr>
          <a:xfrm>
            <a:off x="284633" y="6211962"/>
            <a:ext cx="82178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3"/>
              </a:rPr>
              <a:t>https://www.grsu.by/component/k2/item/57493-v-grgu-imeni-yanki-kupaly-proshel-iv-forum-innovatsij-i-idej-innofest-2025.html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2579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5F7AE-F71C-8A74-A0B9-182771357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CD498CE-625C-0A4D-2765-A6277A09EF8C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D3C2DD7-93DF-00A7-2DA7-3F87797CE97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6794680-8089-9CC2-6EE2-75843FFB52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28A236A8-08D6-EBDD-F385-075B7B66550F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6FC3FA34-023E-4B52-1B83-35D7EC7BF1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8181C0-51A4-15F5-7D13-66150F5E041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A9FD1ABA-241E-D366-A3A8-B3394879EB1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F1EF3618-CF75-9C3C-3DD6-FE8FEC448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88226EE5-1E94-B837-D21A-AA9AE1BD4C4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FD1933E-FE41-322A-0005-8AF14EE41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1B7391E-FF85-0EC3-EC24-F3EE7A47174D}"/>
              </a:ext>
            </a:extLst>
          </p:cNvPr>
          <p:cNvSpPr txBox="1"/>
          <p:nvPr/>
        </p:nvSpPr>
        <p:spPr>
          <a:xfrm>
            <a:off x="1467882" y="167936"/>
            <a:ext cx="5341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i="0" dirty="0">
                <a:solidFill>
                  <a:schemeClr val="bg1"/>
                </a:solidFill>
                <a:effectLst/>
                <a:latin typeface="pt_sans_bold"/>
              </a:rPr>
              <a:t>XV 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конкурс стартапов «ИнНаСтарт-2025»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0F8D9-DD85-C15A-5B3B-B0A070D21CDC}"/>
              </a:ext>
            </a:extLst>
          </p:cNvPr>
          <p:cNvSpPr txBox="1"/>
          <p:nvPr/>
        </p:nvSpPr>
        <p:spPr>
          <a:xfrm>
            <a:off x="139272" y="946887"/>
            <a:ext cx="8806620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По итогам презентации проектов и инициатив в Гродненском государственном университете имени Янки Купалы были подведены итоги конкурса, определены и награждены победители в различных номинациях.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Конкурс «ИнНаСтарт-2025» – это мощная образовательная платформа, которая включает мастер-классы и лекции от ведущих экспертов, созданная для трансформации идей в реальные проекты.</a:t>
            </a:r>
          </a:p>
        </p:txBody>
      </p:sp>
      <p:pic>
        <p:nvPicPr>
          <p:cNvPr id="23554" name="Picture 2" descr="IMG 9448">
            <a:extLst>
              <a:ext uri="{FF2B5EF4-FFF2-40B4-BE49-F238E27FC236}">
                <a16:creationId xmlns:a16="http://schemas.microsoft.com/office/drawing/2014/main" id="{E45142DF-4A75-B631-BA5D-94241EAD4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2" y="2751353"/>
            <a:ext cx="4035460" cy="268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G_9488">
            <a:extLst>
              <a:ext uri="{FF2B5EF4-FFF2-40B4-BE49-F238E27FC236}">
                <a16:creationId xmlns:a16="http://schemas.microsoft.com/office/drawing/2014/main" id="{C5A898BE-4B97-45DB-04B9-BF6765A6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54" y="2751353"/>
            <a:ext cx="4035460" cy="26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18B8F3-2EFA-1A3B-0165-FDC9ADCF124B}"/>
              </a:ext>
            </a:extLst>
          </p:cNvPr>
          <p:cNvSpPr txBox="1"/>
          <p:nvPr/>
        </p:nvSpPr>
        <p:spPr>
          <a:xfrm>
            <a:off x="83724" y="6129041"/>
            <a:ext cx="91439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https://www.grsu.by/component/k2/item/58152-v-kupalovskom-universitete-podveli-itogi-i-nagradili-uchastnikov-xv-konkursa-startapov-innastart-2025.html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9469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30F82-0C0F-4BAD-59C4-2D6DEB0CD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9256963-7E08-B6F2-E689-198BE89B39A7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6AF9641-67B0-D5C4-F6C0-BF8814AAE93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65444E5D-D9F3-4CDE-9F74-31B8A7A090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371EB8A-318E-E9CE-CF09-BDCE49CEC0D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F79A82C-BDD2-434A-BC19-BA7CFF7BC7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83957D-1D23-CC47-700C-2D0E75A7474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C4E2991-E55A-F8DC-F74D-A8E5CCCE5C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FD60A90F-A18F-DF2C-C654-79DE7697C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DDD6C35B-4164-FA77-239F-07AEA5EC87BC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F001CB60-8D17-CA81-AB8C-B98E7F530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0E2393-77CE-EB37-AFCC-8B3A4D291C24}"/>
              </a:ext>
            </a:extLst>
          </p:cNvPr>
          <p:cNvSpPr txBox="1"/>
          <p:nvPr/>
        </p:nvSpPr>
        <p:spPr>
          <a:xfrm>
            <a:off x="1398905" y="96472"/>
            <a:ext cx="5449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III Республиканская молодежная ярмарка вакансий в Гродно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87F3B-EB99-7547-9DF5-147EE72DBB89}"/>
              </a:ext>
            </a:extLst>
          </p:cNvPr>
          <p:cNvSpPr txBox="1"/>
          <p:nvPr/>
        </p:nvSpPr>
        <p:spPr>
          <a:xfrm>
            <a:off x="154080" y="1086403"/>
            <a:ext cx="88824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Мероприятие стартовало в Гродненском областном драматическом театре, где представители различных организаций и предприятий города предложили молодежи варианты работы как во время учебы, так и после получения образования. ГрГУ имени Янки Купалы также принял участие в ярмарке. Университет презентовал возможности трудоустройства, а также купаловцы рассказали о специальностях и факультетах.</a:t>
            </a:r>
          </a:p>
        </p:txBody>
      </p:sp>
      <p:pic>
        <p:nvPicPr>
          <p:cNvPr id="23554" name="Picture 2" descr="8G0A0992">
            <a:extLst>
              <a:ext uri="{FF2B5EF4-FFF2-40B4-BE49-F238E27FC236}">
                <a16:creationId xmlns:a16="http://schemas.microsoft.com/office/drawing/2014/main" id="{8BDA36CF-EC48-967D-6653-59B30AB2C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8" y="2746894"/>
            <a:ext cx="2533464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8G0A1001">
            <a:extLst>
              <a:ext uri="{FF2B5EF4-FFF2-40B4-BE49-F238E27FC236}">
                <a16:creationId xmlns:a16="http://schemas.microsoft.com/office/drawing/2014/main" id="{D184F663-6614-846D-354B-2CD9E5B6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68" y="2746894"/>
            <a:ext cx="2533464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8G0A1006">
            <a:extLst>
              <a:ext uri="{FF2B5EF4-FFF2-40B4-BE49-F238E27FC236}">
                <a16:creationId xmlns:a16="http://schemas.microsoft.com/office/drawing/2014/main" id="{628BFE0D-9E96-5E6B-966C-AAB745806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22" y="2746894"/>
            <a:ext cx="2533464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8G0A1028">
            <a:extLst>
              <a:ext uri="{FF2B5EF4-FFF2-40B4-BE49-F238E27FC236}">
                <a16:creationId xmlns:a16="http://schemas.microsoft.com/office/drawing/2014/main" id="{800835AB-F13E-BBC2-A771-FFA4F1A9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8" y="4531998"/>
            <a:ext cx="2533464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IMG_5083">
            <a:extLst>
              <a:ext uri="{FF2B5EF4-FFF2-40B4-BE49-F238E27FC236}">
                <a16:creationId xmlns:a16="http://schemas.microsoft.com/office/drawing/2014/main" id="{C3CF38E3-22B7-D73F-1788-C532F4339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68" y="4491405"/>
            <a:ext cx="2588298" cy="172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IMG_5092">
            <a:extLst>
              <a:ext uri="{FF2B5EF4-FFF2-40B4-BE49-F238E27FC236}">
                <a16:creationId xmlns:a16="http://schemas.microsoft.com/office/drawing/2014/main" id="{BA83AE8D-1C89-1019-1880-E0363ED6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92" y="4490364"/>
            <a:ext cx="2606647" cy="17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062CD-A140-BF94-2CE6-6087E89C1201}"/>
              </a:ext>
            </a:extLst>
          </p:cNvPr>
          <p:cNvSpPr txBox="1"/>
          <p:nvPr/>
        </p:nvSpPr>
        <p:spPr>
          <a:xfrm>
            <a:off x="244772" y="6260040"/>
            <a:ext cx="92302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3"/>
              </a:rPr>
              <a:t>https://www.grsu.by/component/k2/item/55097-kupalovtsy-prinyali-uchastie-v-iii-respublikanskoj-molodezhnoj-yarmarke-vakansij-v-grodno.html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20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F85D4-3E2E-FB14-CAC4-B62942423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7EF2325-4EEC-2F8C-3B70-A8B9176F701B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E80DF57-4807-F8D2-DFD7-C53B5E4C45D1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74C0894E-CD35-6260-2C38-719FED0A47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BFEEE54-7FE1-D5CA-B9BA-2B43C87DFB5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D92ED400-326F-6FA7-B7F7-1BB27D82DB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D8C255-1150-2B3A-4CF4-650D8819B2B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A3AE337-2FD2-044D-72AE-CF75F0C05A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4FF1473E-5DD9-35FC-1A0F-889F427FD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334C5343-E3CB-EDC4-E9DC-C063AC7E0AB4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E7F7FF1-293C-B810-F696-C081FCEDB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25D327C-E7CD-A8A1-75C0-DB4B38CA3F62}"/>
              </a:ext>
            </a:extLst>
          </p:cNvPr>
          <p:cNvSpPr txBox="1"/>
          <p:nvPr/>
        </p:nvSpPr>
        <p:spPr>
          <a:xfrm>
            <a:off x="489544" y="247035"/>
            <a:ext cx="6995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Премия «Человек года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Гродненщины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8DEC3-18C0-0AF4-F23F-BBA6BAC593C5}"/>
              </a:ext>
            </a:extLst>
          </p:cNvPr>
          <p:cNvSpPr txBox="1"/>
          <p:nvPr/>
        </p:nvSpPr>
        <p:spPr>
          <a:xfrm>
            <a:off x="122580" y="1101534"/>
            <a:ext cx="888241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Почетная премия присвоена 20 представителям области, среди них декан факультета истории, коммуникации и туризма Виктор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Белозорович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Свидетельства о присвоении звания и занесении на областную Доску почета вручил председатель Гродненского областного исполнительного комитета Юрий Караев во время торжественной церемонии, которая состоялась в Гродненской областной филармонии.</a:t>
            </a:r>
          </a:p>
        </p:txBody>
      </p:sp>
      <p:pic>
        <p:nvPicPr>
          <p:cNvPr id="28674" name="Picture 2" descr="IMG 8600">
            <a:extLst>
              <a:ext uri="{FF2B5EF4-FFF2-40B4-BE49-F238E27FC236}">
                <a16:creationId xmlns:a16="http://schemas.microsoft.com/office/drawing/2014/main" id="{D2E1C15B-EC24-E167-A78F-BE505E86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0" y="2598420"/>
            <a:ext cx="4104348" cy="27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5213075375553376751">
            <a:extLst>
              <a:ext uri="{FF2B5EF4-FFF2-40B4-BE49-F238E27FC236}">
                <a16:creationId xmlns:a16="http://schemas.microsoft.com/office/drawing/2014/main" id="{3E7A8FCF-9A69-E2AB-A917-AF91549FE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79" y="2598420"/>
            <a:ext cx="4096867" cy="27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27A7DD-4DAE-8DB8-F594-F997C268D794}"/>
              </a:ext>
            </a:extLst>
          </p:cNvPr>
          <p:cNvSpPr txBox="1"/>
          <p:nvPr/>
        </p:nvSpPr>
        <p:spPr>
          <a:xfrm>
            <a:off x="423361" y="6335990"/>
            <a:ext cx="77901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https://www.grsu.by/component/k2/item/55130-kupalovets-udostoen-premii-chelovek-goda-grodnenshchiny.html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501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0F2DA-BEBF-4F09-015F-EDE0C6C2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09A4A0B-9C73-4493-49DB-4330A277EE0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DE3E3C1-A652-EEB5-BF81-8454D489FD27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7EFB8B76-FCF7-4682-BD03-9566794F5B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883FF0F-15AB-DB1C-4042-B2B277FC9B5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F3BA60E-D9AC-681D-8290-1AF3A38883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A2019E-0D6B-9D21-C13E-6E11245CF80A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71B7A9DA-D2A1-1C85-3E60-2C65B30A38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118D6F1-AA37-1703-59C2-75E22AFC2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1135899-5DAD-E554-82B4-14E2E2F86A3C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F309B76-F28E-329E-B8AD-D3A6595E6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8CE64D6-6DA6-5DE1-9258-EF4913C5C08D}"/>
              </a:ext>
            </a:extLst>
          </p:cNvPr>
          <p:cNvSpPr txBox="1"/>
          <p:nvPr/>
        </p:nvSpPr>
        <p:spPr>
          <a:xfrm>
            <a:off x="954630" y="125489"/>
            <a:ext cx="5989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Купаловец — лауреат премии Федерации профсоюзов Беларуси в области труда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6B9B3-6692-3F36-AAD0-D56959D1351C}"/>
              </a:ext>
            </a:extLst>
          </p:cNvPr>
          <p:cNvSpPr txBox="1"/>
          <p:nvPr/>
        </p:nvSpPr>
        <p:spPr>
          <a:xfrm>
            <a:off x="104876" y="945023"/>
            <a:ext cx="893162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столичном Парке Победы состоялась торжественная церемония вручения премий Федерации профсоюзов Беларуси в области труда. Лауреатом премии ФПБ 2025 года в области труда стал Евгений Овчинников, профессор кафедры машиноведения и технической эксплуатации автомобилей инженерного факультета Гродненского государственного университета имени Янки Купалы.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этом знаковом событии принял участие председатель Федерации профсоюзов Беларуси Юрий Сенько, который отметил важность профессиональных достижений и вклада каждого работника в развитие страны. Юрий Алексеевич поблагодарил всех участников за их труд и преданность делу, подчеркнув, что именно благодаря усилиям каждого белоруса возможно дальнейшее развитие экономики и социальной сферы Беларуси.</a:t>
            </a:r>
          </a:p>
        </p:txBody>
      </p:sp>
      <p:pic>
        <p:nvPicPr>
          <p:cNvPr id="37890" name="Picture 2" descr="5231326993696550677">
            <a:extLst>
              <a:ext uri="{FF2B5EF4-FFF2-40B4-BE49-F238E27FC236}">
                <a16:creationId xmlns:a16="http://schemas.microsoft.com/office/drawing/2014/main" id="{3173CD7F-C19C-3A25-2C2A-83E938DA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57730"/>
            <a:ext cx="322809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5231326993696550678">
            <a:extLst>
              <a:ext uri="{FF2B5EF4-FFF2-40B4-BE49-F238E27FC236}">
                <a16:creationId xmlns:a16="http://schemas.microsoft.com/office/drawing/2014/main" id="{2228D83B-DA8A-4998-E323-B5FB5C932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64350"/>
            <a:ext cx="4541054" cy="25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1345E-182D-A75F-E746-D7706D064FC1}"/>
              </a:ext>
            </a:extLst>
          </p:cNvPr>
          <p:cNvSpPr txBox="1"/>
          <p:nvPr/>
        </p:nvSpPr>
        <p:spPr>
          <a:xfrm>
            <a:off x="154080" y="6288600"/>
            <a:ext cx="82221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https://www.grsu.by/component/k2/item/55187-kupalovets-laureat-premii-federatsii-profsoyuzov-belarusi-v-oblasti-truda.html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607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F14E3-A7B3-6E96-5AAF-686A480CA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FD0B3F0-F370-0C27-5A05-4D18F51C8E63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1011778-CA57-FDD5-8365-30714B2559A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52060021-DF22-AF0B-3612-CCE60B3C43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EC91711-FA2E-E81E-C396-4C43B9B80AFF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E972017-21FA-F0F7-3B40-1834C34DEF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DBFEFD-56E9-6256-2CFC-F647539CBE92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1A568B7-A965-CA90-77C9-7DFD9F97B3F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7EE32A9-25C8-61E2-13CB-CE1865352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E0ED3F08-BAC0-8141-049C-2C608E4C0F25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381FFC0-ACD5-044B-B536-5D8EC32DE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7A5612-CA1E-2D0A-62DD-E4C5C13FA655}"/>
              </a:ext>
            </a:extLst>
          </p:cNvPr>
          <p:cNvSpPr txBox="1"/>
          <p:nvPr/>
        </p:nvSpPr>
        <p:spPr>
          <a:xfrm>
            <a:off x="1979712" y="157286"/>
            <a:ext cx="4230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Выставка MILEX-2025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D6C935-9795-19AC-2EF6-A2E8F61D5CFE}"/>
              </a:ext>
            </a:extLst>
          </p:cNvPr>
          <p:cNvSpPr txBox="1"/>
          <p:nvPr/>
        </p:nvSpPr>
        <p:spPr>
          <a:xfrm>
            <a:off x="154080" y="1027771"/>
            <a:ext cx="621678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В Минске в рамках деловой программы XII Международной выставки вооружения и военной техники MILEX-2025 прошла ярмарка инновационных разработок «Обеспечение безопасности: технологии, оборудование, специальные средства».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На ярмарке купаловцы показали совместный проект факультета математики и информатики и общевойсковой кафедры военного факультета – «Цифровые двойники образцов вооружения». Участники продемонстрировали возможности создания цифровых моделей, тренажеров и симуляторов военной направленности. Также среди представленных разработок были комплекс программ по ведению разведки, виртуальный симулятор обучения работе с дальномером командирских и разведывательных машин, а также интерактивные цифровые модели образцов вооружения в дополненной реальности.</a:t>
            </a:r>
          </a:p>
        </p:txBody>
      </p:sp>
      <p:pic>
        <p:nvPicPr>
          <p:cNvPr id="3074" name="Picture 2" descr="5305600460146732426">
            <a:extLst>
              <a:ext uri="{FF2B5EF4-FFF2-40B4-BE49-F238E27FC236}">
                <a16:creationId xmlns:a16="http://schemas.microsoft.com/office/drawing/2014/main" id="{FD048A39-B1FB-9DD9-0E7D-7209CD46D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13" y="902259"/>
            <a:ext cx="2544258" cy="169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305600460146732425">
            <a:extLst>
              <a:ext uri="{FF2B5EF4-FFF2-40B4-BE49-F238E27FC236}">
                <a16:creationId xmlns:a16="http://schemas.microsoft.com/office/drawing/2014/main" id="{29417DA1-6062-6E97-8397-179224D8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179" y="2689566"/>
            <a:ext cx="2558792" cy="170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5305600460146732427">
            <a:extLst>
              <a:ext uri="{FF2B5EF4-FFF2-40B4-BE49-F238E27FC236}">
                <a16:creationId xmlns:a16="http://schemas.microsoft.com/office/drawing/2014/main" id="{DB16F02C-B635-7816-D8FC-DF3CA9AFE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49" y="4516829"/>
            <a:ext cx="2558792" cy="170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CD5DD-4AFF-79C7-26C9-2C4A35D6D6B8}"/>
              </a:ext>
            </a:extLst>
          </p:cNvPr>
          <p:cNvSpPr txBox="1"/>
          <p:nvPr/>
        </p:nvSpPr>
        <p:spPr>
          <a:xfrm>
            <a:off x="224974" y="6430915"/>
            <a:ext cx="92302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10"/>
              </a:rPr>
              <a:t>https://www.grsu.by/component/k2/item/55530-kupalovskij-universitet-predstavil-innovatsionnye-razrabotki-na-vystavke-milex-2025.html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743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2F6CA-297B-CACB-0201-06822D983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95C5874-5AC3-2566-D172-F673803E039C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5296F23-8113-37F7-E913-4E1DD61256CD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AFE105A0-940A-9517-E034-466E2D96C0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2757DC6-0445-7578-F01F-AA6ACB74336F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F7CCBA1B-94B1-BF08-9CF7-DF2A9F8279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25BFF8-F882-A0BA-753B-2A0BB85107CA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789E58CB-962F-89E7-ED42-B93CFBEA66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7341AFB-FA80-F2C6-CD05-862E4DFDB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6CD8BA3-DD6A-1712-1DC7-AF45577D03F3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4BD3C25-5B60-772A-48E8-8441BC292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2DE8B6-1CFA-815E-9785-C7BC403A6E70}"/>
              </a:ext>
            </a:extLst>
          </p:cNvPr>
          <p:cNvSpPr txBox="1"/>
          <p:nvPr/>
        </p:nvSpPr>
        <p:spPr>
          <a:xfrm>
            <a:off x="2051720" y="167936"/>
            <a:ext cx="394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800" b="1" i="0" dirty="0">
                <a:solidFill>
                  <a:schemeClr val="bg1"/>
                </a:solidFill>
                <a:effectLst/>
                <a:latin typeface="pt_sans_bold"/>
              </a:rPr>
              <a:t>«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pt_sans_bold"/>
              </a:rPr>
              <a:t>ИнНаСтарт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pt_sans_bold"/>
              </a:rPr>
              <a:t> – 2025»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A17CA-73BE-2E50-B8E7-601CEC12D066}"/>
              </a:ext>
            </a:extLst>
          </p:cNvPr>
          <p:cNvSpPr txBox="1"/>
          <p:nvPr/>
        </p:nvSpPr>
        <p:spPr>
          <a:xfrm>
            <a:off x="178141" y="977737"/>
            <a:ext cx="59123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ГрГУ имени Янки Купалы состоялся XIV открытый конкурс студенческих бизнес-идей и инновационных стартапов «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ИнНаСтарт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– 2025». 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Участники XIV открытого конкурса студенческих бизнес-идей и инновационных стартапов «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ИнНаСтарт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– 2025» представили свои проекты в различных номинациях, каждая из которых отражала уникальные подходы и идеи студентов. В категории «Бизнес-инновация» были представлены проекты, направленные на организацию инновационного производства, повышение качества или количества выпускаемой продукции, а также улучшение бизнес-процессов в организациях.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Номинация «Социальная инициатива» включала некоммерческие стартапы, реализация которых была направлена на создание полезных для общества инициатив, без стремления к получению коммерческой выгоды. В рамках категории «Проект для университета» студенты предложили инновационные инициативы, соответствующие стратегии опережающего развития университета, включая идеи по созданию смарт-университета и устойчивого развития.</a:t>
            </a:r>
          </a:p>
        </p:txBody>
      </p:sp>
      <p:pic>
        <p:nvPicPr>
          <p:cNvPr id="13314" name="Picture 2" descr="8G0A0419">
            <a:extLst>
              <a:ext uri="{FF2B5EF4-FFF2-40B4-BE49-F238E27FC236}">
                <a16:creationId xmlns:a16="http://schemas.microsoft.com/office/drawing/2014/main" id="{70958191-4AD4-352E-556D-19D023A7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7" y="944624"/>
            <a:ext cx="2746318" cy="18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8G0A0368">
            <a:extLst>
              <a:ext uri="{FF2B5EF4-FFF2-40B4-BE49-F238E27FC236}">
                <a16:creationId xmlns:a16="http://schemas.microsoft.com/office/drawing/2014/main" id="{82F7F4F1-493E-178B-58E8-35ACB6C6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05" y="2842265"/>
            <a:ext cx="2634481" cy="17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8G0A0383">
            <a:extLst>
              <a:ext uri="{FF2B5EF4-FFF2-40B4-BE49-F238E27FC236}">
                <a16:creationId xmlns:a16="http://schemas.microsoft.com/office/drawing/2014/main" id="{5505C8B7-F061-7DE1-D309-F24D5E99C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46" y="4635205"/>
            <a:ext cx="2634481" cy="175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88BEAB-CE0A-248A-4BF5-4B2BF3EFB034}"/>
              </a:ext>
            </a:extLst>
          </p:cNvPr>
          <p:cNvSpPr txBox="1"/>
          <p:nvPr/>
        </p:nvSpPr>
        <p:spPr>
          <a:xfrm>
            <a:off x="104876" y="6364211"/>
            <a:ext cx="94048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https://www.grsu.by/component/k2/item/55657-novye-idei-i-unikalnye-proekty-v-kupalovskom-universitete-podveli-itogi-xiv-otkrytogo-konkursa-studencheskikh-biznes-idej-i-innovatsionnykh-startapov-innastart-2025.html</a:t>
            </a:r>
            <a:r>
              <a:rPr lang="en-US" sz="1050" dirty="0"/>
              <a:t>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50751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3908A-08B2-576C-6DBF-DCB976F47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E7902C3-7539-C808-67CA-B8BB8DF779A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C07E4C1-D552-55A3-23A0-306BC750641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BCC28F16-CC07-59A8-BDF1-069111B3C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1B73BC8-889A-BCC9-8A11-5AAE3C444F1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D5BB68DF-9D05-064C-9F38-D6758BE7CB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14DC67-9712-1BC8-F1BF-ABCA27F7887E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E9CDE371-D4FC-350E-800F-0149DFA7561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0668FF6-5CC5-A31A-8BD4-79DFBFE0D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FBD7C1A2-FF62-4533-1177-6014FFA3531A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465A4CB-5090-453D-D17A-D76EACEF1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45E1720-9B65-BEAD-B633-0DE8F721FA1D}"/>
              </a:ext>
            </a:extLst>
          </p:cNvPr>
          <p:cNvSpPr txBox="1"/>
          <p:nvPr/>
        </p:nvSpPr>
        <p:spPr>
          <a:xfrm>
            <a:off x="598846" y="-33246"/>
            <a:ext cx="67820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Расширенное заседание Президиума Гродненского областного комитета Белорусского профсоюза работников образования и науки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999E0-1946-CBA9-5D4A-7F78F207EF5F}"/>
              </a:ext>
            </a:extLst>
          </p:cNvPr>
          <p:cNvSpPr txBox="1"/>
          <p:nvPr/>
        </p:nvSpPr>
        <p:spPr>
          <a:xfrm>
            <a:off x="154080" y="930556"/>
            <a:ext cx="84596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Гродно состоялось расширенное заседание Президиума Гродненского областного комитета Белорусского профсоюза работников образования и науки, собравшее ключевых представителей профсоюзного движения и активистов региона. В заседании приняли участие председатель профсоюзного комитета работников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университета Анна Сазонова и исполняющий обязанности председателя профсоюзного комитета обучающихся ГрГУ имени Янки Купалы Вадим Гунько.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Значимость мероприятия подчеркнуло присутствие председателя Белорусского профсоюза работников образования и науки Татьяны Якубович и заместителя председателя Гродненского областного объединения профсоюзов Светланы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Майниной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</p:txBody>
      </p:sp>
      <p:pic>
        <p:nvPicPr>
          <p:cNvPr id="31748" name="Picture 4" descr="5357489772525907701">
            <a:extLst>
              <a:ext uri="{FF2B5EF4-FFF2-40B4-BE49-F238E27FC236}">
                <a16:creationId xmlns:a16="http://schemas.microsoft.com/office/drawing/2014/main" id="{AFFB37B7-219A-A0AD-126C-C1A422297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2" y="3621164"/>
            <a:ext cx="3732388" cy="24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5357489772525907954">
            <a:extLst>
              <a:ext uri="{FF2B5EF4-FFF2-40B4-BE49-F238E27FC236}">
                <a16:creationId xmlns:a16="http://schemas.microsoft.com/office/drawing/2014/main" id="{6F1231BC-9275-3D67-FD45-BDB9D7451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99" y="3621164"/>
            <a:ext cx="3732389" cy="24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949DFA-E2AF-59D1-5D1B-AF05DBD7D872}"/>
              </a:ext>
            </a:extLst>
          </p:cNvPr>
          <p:cNvSpPr txBox="1"/>
          <p:nvPr/>
        </p:nvSpPr>
        <p:spPr>
          <a:xfrm>
            <a:off x="-9354" y="6382488"/>
            <a:ext cx="97277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https://www.grsu.by/component/k2/item/55774-kupalovtsy-prinyali-uchastie-v-rasshirennom-zasedanii-prezidiuma-grodnenskogo-oblastnogo-komiteta-belorusskogo-profsoyuza-rabotnikov-obrazovaniya-i-nauki.html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768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A6FA0-8930-9526-A91C-F79036AF0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3C3A77B-D3CD-956D-9160-0B974D3F2E6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7A4B2A0-B872-B1B7-A75B-E312695C6319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791D0FC7-CE1A-4F61-C716-F0A0AB5961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E266289-0191-12BF-E008-E78E8316729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85B9A80-89BB-77EE-7214-20E6BB9B85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66CEA2-DA45-4B76-4587-E7EB7B43D80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E04F2A7C-5C94-9991-34DB-30550162EA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8DB74BA-AC82-F6FC-43D4-B56EC8DD2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BC90B145-D1CA-E5ED-FD1E-A8F1186F64FB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FE29580-5166-BCE0-F333-280B0DFB1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E8E24F9-D17A-5C61-AFD4-22F4343D40B6}"/>
              </a:ext>
            </a:extLst>
          </p:cNvPr>
          <p:cNvSpPr txBox="1"/>
          <p:nvPr/>
        </p:nvSpPr>
        <p:spPr>
          <a:xfrm>
            <a:off x="896120" y="63167"/>
            <a:ext cx="59710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Международная выставка </a:t>
            </a:r>
          </a:p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Digital Expo TIBO –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29925-B942-3466-50D1-C34D4D845351}"/>
              </a:ext>
            </a:extLst>
          </p:cNvPr>
          <p:cNvSpPr txBox="1"/>
          <p:nvPr/>
        </p:nvSpPr>
        <p:spPr>
          <a:xfrm>
            <a:off x="154081" y="904974"/>
            <a:ext cx="8874910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XXXI Международная специализированная выставка Digital Expo TIBO – 2025 прошла в г. Минске. В выставке участвовало более 90 компаний и организаций, среди которых лидеры IT-рынка Беларуси, России и Китая. Участники знакомились с передовыми разработками, обсуждают актуальные тренды и устанавливают деловые контакты. В рамках выставки прошли семинары, мастер-классы и панельные дискуссии.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образовательном кластере выставки участвовали ведущие университеты, ответственные за подготовку кадров цифровой индустрии, среди которых Гродненский государственный университет имени Янки Купалы. </a:t>
            </a:r>
          </a:p>
        </p:txBody>
      </p:sp>
      <p:pic>
        <p:nvPicPr>
          <p:cNvPr id="33794" name="Picture 2" descr="5382163397568754686">
            <a:extLst>
              <a:ext uri="{FF2B5EF4-FFF2-40B4-BE49-F238E27FC236}">
                <a16:creationId xmlns:a16="http://schemas.microsoft.com/office/drawing/2014/main" id="{BECA408A-E6DC-32A5-70D2-5A810CF38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61052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5382163397568754688">
            <a:extLst>
              <a:ext uri="{FF2B5EF4-FFF2-40B4-BE49-F238E27FC236}">
                <a16:creationId xmlns:a16="http://schemas.microsoft.com/office/drawing/2014/main" id="{406A4DFC-40ED-C572-A755-2E0AFDDD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24" y="2961052"/>
            <a:ext cx="3929325" cy="26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553461-9FE0-3DA2-C5DF-37DD66778FF7}"/>
              </a:ext>
            </a:extLst>
          </p:cNvPr>
          <p:cNvSpPr txBox="1"/>
          <p:nvPr/>
        </p:nvSpPr>
        <p:spPr>
          <a:xfrm>
            <a:off x="79186" y="6287266"/>
            <a:ext cx="914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9"/>
              </a:rPr>
              <a:t>https://www.grsu.by/component/k2/item/55830-zdes-budushchee-stanovitsya-nastoyashchim-kupalovtsy-stali-uchastnikami-mezhdunarodnoj-vystavki-digital-expo-tibo-2025.html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511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8860</TotalTime>
  <Words>2522</Words>
  <Application>Microsoft Office PowerPoint</Application>
  <PresentationFormat>Экран (4:3)</PresentationFormat>
  <Paragraphs>131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Comic Sans MS</vt:lpstr>
      <vt:lpstr>Impact</vt:lpstr>
      <vt:lpstr>pt_sans_bold</vt:lpstr>
      <vt:lpstr>pt_sans_caption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Лисовская АНАСТАСИЯ КАЗИМИРОВНА</cp:lastModifiedBy>
  <cp:revision>765</cp:revision>
  <cp:lastPrinted>2022-08-31T19:27:54Z</cp:lastPrinted>
  <dcterms:created xsi:type="dcterms:W3CDTF">2022-08-29T06:47:08Z</dcterms:created>
  <dcterms:modified xsi:type="dcterms:W3CDTF">2026-04-28T05:51:28Z</dcterms:modified>
</cp:coreProperties>
</file>