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96" r:id="rId3"/>
    <p:sldId id="417" r:id="rId4"/>
    <p:sldId id="461" r:id="rId5"/>
    <p:sldId id="465" r:id="rId6"/>
    <p:sldId id="473" r:id="rId7"/>
    <p:sldId id="490" r:id="rId8"/>
    <p:sldId id="504" r:id="rId9"/>
    <p:sldId id="567" r:id="rId10"/>
    <p:sldId id="693" r:id="rId11"/>
    <p:sldId id="706" r:id="rId12"/>
    <p:sldId id="728" r:id="rId13"/>
    <p:sldId id="749" r:id="rId14"/>
    <p:sldId id="359" r:id="rId15"/>
  </p:sldIdLst>
  <p:sldSz cx="9144000" cy="6858000" type="screen4x3"/>
  <p:notesSz cx="6786563" cy="99234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538" autoAdjust="0"/>
  </p:normalViewPr>
  <p:slideViewPr>
    <p:cSldViewPr>
      <p:cViewPr varScale="1">
        <p:scale>
          <a:sx n="111" d="100"/>
          <a:sy n="111" d="100"/>
        </p:scale>
        <p:origin x="1536"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0844" cy="496173"/>
          </a:xfrm>
          <a:prstGeom prst="rect">
            <a:avLst/>
          </a:prstGeom>
        </p:spPr>
        <p:txBody>
          <a:bodyPr vert="horz" lIns="91358" tIns="45679" rIns="91358" bIns="45679" rtlCol="0"/>
          <a:lstStyle>
            <a:lvl1pPr algn="l">
              <a:defRPr sz="1200"/>
            </a:lvl1pPr>
          </a:lstStyle>
          <a:p>
            <a:endParaRPr lang="ru-RU"/>
          </a:p>
        </p:txBody>
      </p:sp>
      <p:sp>
        <p:nvSpPr>
          <p:cNvPr id="3" name="Дата 2"/>
          <p:cNvSpPr>
            <a:spLocks noGrp="1"/>
          </p:cNvSpPr>
          <p:nvPr>
            <p:ph type="dt" sz="quarter" idx="1"/>
          </p:nvPr>
        </p:nvSpPr>
        <p:spPr>
          <a:xfrm>
            <a:off x="3844149" y="0"/>
            <a:ext cx="2940844" cy="496173"/>
          </a:xfrm>
          <a:prstGeom prst="rect">
            <a:avLst/>
          </a:prstGeom>
        </p:spPr>
        <p:txBody>
          <a:bodyPr vert="horz" lIns="91358" tIns="45679" rIns="91358" bIns="45679" rtlCol="0"/>
          <a:lstStyle>
            <a:lvl1pPr algn="r">
              <a:defRPr sz="1200"/>
            </a:lvl1pPr>
          </a:lstStyle>
          <a:p>
            <a:fld id="{7939A217-F63D-4D82-9FC5-8A4B68C68167}" type="datetimeFigureOut">
              <a:rPr lang="ru-RU" smtClean="0"/>
              <a:t>28.04.2026</a:t>
            </a:fld>
            <a:endParaRPr lang="ru-RU"/>
          </a:p>
        </p:txBody>
      </p:sp>
      <p:sp>
        <p:nvSpPr>
          <p:cNvPr id="4" name="Нижний колонтитул 3"/>
          <p:cNvSpPr>
            <a:spLocks noGrp="1"/>
          </p:cNvSpPr>
          <p:nvPr>
            <p:ph type="ftr" sz="quarter" idx="2"/>
          </p:nvPr>
        </p:nvSpPr>
        <p:spPr>
          <a:xfrm>
            <a:off x="0" y="9425567"/>
            <a:ext cx="2940844" cy="496173"/>
          </a:xfrm>
          <a:prstGeom prst="rect">
            <a:avLst/>
          </a:prstGeom>
        </p:spPr>
        <p:txBody>
          <a:bodyPr vert="horz" lIns="91358" tIns="45679" rIns="91358" bIns="45679" rtlCol="0" anchor="b"/>
          <a:lstStyle>
            <a:lvl1pPr algn="l">
              <a:defRPr sz="1200"/>
            </a:lvl1pPr>
          </a:lstStyle>
          <a:p>
            <a:endParaRPr lang="ru-RU"/>
          </a:p>
        </p:txBody>
      </p:sp>
      <p:sp>
        <p:nvSpPr>
          <p:cNvPr id="5" name="Номер слайда 4"/>
          <p:cNvSpPr>
            <a:spLocks noGrp="1"/>
          </p:cNvSpPr>
          <p:nvPr>
            <p:ph type="sldNum" sz="quarter" idx="3"/>
          </p:nvPr>
        </p:nvSpPr>
        <p:spPr>
          <a:xfrm>
            <a:off x="3844149" y="9425567"/>
            <a:ext cx="2940844" cy="496173"/>
          </a:xfrm>
          <a:prstGeom prst="rect">
            <a:avLst/>
          </a:prstGeom>
        </p:spPr>
        <p:txBody>
          <a:bodyPr vert="horz" lIns="91358" tIns="45679" rIns="91358" bIns="45679" rtlCol="0" anchor="b"/>
          <a:lstStyle>
            <a:lvl1pPr algn="r">
              <a:defRPr sz="1200"/>
            </a:lvl1pPr>
          </a:lstStyle>
          <a:p>
            <a:fld id="{880B5203-513C-46D3-AA24-EF7B746F09B9}" type="slidenum">
              <a:rPr lang="ru-RU" smtClean="0"/>
              <a:t>‹#›</a:t>
            </a:fld>
            <a:endParaRPr lang="ru-RU"/>
          </a:p>
        </p:txBody>
      </p:sp>
    </p:spTree>
    <p:extLst>
      <p:ext uri="{BB962C8B-B14F-4D97-AF65-F5344CB8AC3E}">
        <p14:creationId xmlns:p14="http://schemas.microsoft.com/office/powerpoint/2010/main" val="3427206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0844" cy="496173"/>
          </a:xfrm>
          <a:prstGeom prst="rect">
            <a:avLst/>
          </a:prstGeom>
        </p:spPr>
        <p:txBody>
          <a:bodyPr vert="horz" lIns="91358" tIns="45679" rIns="91358" bIns="45679" rtlCol="0"/>
          <a:lstStyle>
            <a:lvl1pPr algn="l">
              <a:defRPr sz="1200"/>
            </a:lvl1pPr>
          </a:lstStyle>
          <a:p>
            <a:endParaRPr lang="ru-RU"/>
          </a:p>
        </p:txBody>
      </p:sp>
      <p:sp>
        <p:nvSpPr>
          <p:cNvPr id="3" name="Дата 2"/>
          <p:cNvSpPr>
            <a:spLocks noGrp="1"/>
          </p:cNvSpPr>
          <p:nvPr>
            <p:ph type="dt" idx="1"/>
          </p:nvPr>
        </p:nvSpPr>
        <p:spPr>
          <a:xfrm>
            <a:off x="3844149" y="0"/>
            <a:ext cx="2940844" cy="496173"/>
          </a:xfrm>
          <a:prstGeom prst="rect">
            <a:avLst/>
          </a:prstGeom>
        </p:spPr>
        <p:txBody>
          <a:bodyPr vert="horz" lIns="91358" tIns="45679" rIns="91358" bIns="45679" rtlCol="0"/>
          <a:lstStyle>
            <a:lvl1pPr algn="r">
              <a:defRPr sz="1200"/>
            </a:lvl1pPr>
          </a:lstStyle>
          <a:p>
            <a:fld id="{DFF97B29-BB46-4C93-A7A4-12FFB28DED77}" type="datetimeFigureOut">
              <a:rPr lang="ru-RU" smtClean="0"/>
              <a:t>28.04.2026</a:t>
            </a:fld>
            <a:endParaRPr lang="ru-RU"/>
          </a:p>
        </p:txBody>
      </p:sp>
      <p:sp>
        <p:nvSpPr>
          <p:cNvPr id="4" name="Образ слайда 3"/>
          <p:cNvSpPr>
            <a:spLocks noGrp="1" noRot="1" noChangeAspect="1"/>
          </p:cNvSpPr>
          <p:nvPr>
            <p:ph type="sldImg" idx="2"/>
          </p:nvPr>
        </p:nvSpPr>
        <p:spPr>
          <a:xfrm>
            <a:off x="912813" y="744538"/>
            <a:ext cx="4960937" cy="3721100"/>
          </a:xfrm>
          <a:prstGeom prst="rect">
            <a:avLst/>
          </a:prstGeom>
          <a:noFill/>
          <a:ln w="12700">
            <a:solidFill>
              <a:prstClr val="black"/>
            </a:solidFill>
          </a:ln>
        </p:spPr>
        <p:txBody>
          <a:bodyPr vert="horz" lIns="91358" tIns="45679" rIns="91358" bIns="45679" rtlCol="0" anchor="ctr"/>
          <a:lstStyle/>
          <a:p>
            <a:endParaRPr lang="ru-RU"/>
          </a:p>
        </p:txBody>
      </p:sp>
      <p:sp>
        <p:nvSpPr>
          <p:cNvPr id="5" name="Заметки 4"/>
          <p:cNvSpPr>
            <a:spLocks noGrp="1"/>
          </p:cNvSpPr>
          <p:nvPr>
            <p:ph type="body" sz="quarter" idx="3"/>
          </p:nvPr>
        </p:nvSpPr>
        <p:spPr>
          <a:xfrm>
            <a:off x="678657" y="4713645"/>
            <a:ext cx="5429250" cy="4465558"/>
          </a:xfrm>
          <a:prstGeom prst="rect">
            <a:avLst/>
          </a:prstGeom>
        </p:spPr>
        <p:txBody>
          <a:bodyPr vert="horz" lIns="91358" tIns="45679" rIns="91358" bIns="45679"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5567"/>
            <a:ext cx="2940844" cy="496173"/>
          </a:xfrm>
          <a:prstGeom prst="rect">
            <a:avLst/>
          </a:prstGeom>
        </p:spPr>
        <p:txBody>
          <a:bodyPr vert="horz" lIns="91358" tIns="45679" rIns="91358" bIns="45679" rtlCol="0" anchor="b"/>
          <a:lstStyle>
            <a:lvl1pPr algn="l">
              <a:defRPr sz="1200"/>
            </a:lvl1pPr>
          </a:lstStyle>
          <a:p>
            <a:endParaRPr lang="ru-RU"/>
          </a:p>
        </p:txBody>
      </p:sp>
      <p:sp>
        <p:nvSpPr>
          <p:cNvPr id="7" name="Номер слайда 6"/>
          <p:cNvSpPr>
            <a:spLocks noGrp="1"/>
          </p:cNvSpPr>
          <p:nvPr>
            <p:ph type="sldNum" sz="quarter" idx="5"/>
          </p:nvPr>
        </p:nvSpPr>
        <p:spPr>
          <a:xfrm>
            <a:off x="3844149" y="9425567"/>
            <a:ext cx="2940844" cy="496173"/>
          </a:xfrm>
          <a:prstGeom prst="rect">
            <a:avLst/>
          </a:prstGeom>
        </p:spPr>
        <p:txBody>
          <a:bodyPr vert="horz" lIns="91358" tIns="45679" rIns="91358" bIns="45679" rtlCol="0" anchor="b"/>
          <a:lstStyle>
            <a:lvl1pPr algn="r">
              <a:defRPr sz="1200"/>
            </a:lvl1pPr>
          </a:lstStyle>
          <a:p>
            <a:fld id="{F2117294-C1D6-4163-95D3-0CB7D4D75D00}" type="slidenum">
              <a:rPr lang="ru-RU" smtClean="0"/>
              <a:t>‹#›</a:t>
            </a:fld>
            <a:endParaRPr lang="ru-RU"/>
          </a:p>
        </p:txBody>
      </p:sp>
    </p:spTree>
    <p:extLst>
      <p:ext uri="{BB962C8B-B14F-4D97-AF65-F5344CB8AC3E}">
        <p14:creationId xmlns:p14="http://schemas.microsoft.com/office/powerpoint/2010/main" val="134795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117294-C1D6-4163-95D3-0CB7D4D75D00}" type="slidenum">
              <a:rPr lang="ru-RU" smtClean="0"/>
              <a:t>1</a:t>
            </a:fld>
            <a:endParaRPr lang="ru-RU"/>
          </a:p>
        </p:txBody>
      </p:sp>
    </p:spTree>
    <p:extLst>
      <p:ext uri="{BB962C8B-B14F-4D97-AF65-F5344CB8AC3E}">
        <p14:creationId xmlns:p14="http://schemas.microsoft.com/office/powerpoint/2010/main" val="3608990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2AC01-B44E-FB14-EE2D-9F819C53ACCF}"/>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06BF0BC8-47A3-4854-901F-EBA8C81BCD5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8F56ABB-0547-2911-45C3-48926DED7853}"/>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9F1DE5D6-D4C7-A373-8F27-9B598C470CDA}"/>
              </a:ext>
            </a:extLst>
          </p:cNvPr>
          <p:cNvSpPr>
            <a:spLocks noGrp="1"/>
          </p:cNvSpPr>
          <p:nvPr>
            <p:ph type="sldNum" sz="quarter" idx="10"/>
          </p:nvPr>
        </p:nvSpPr>
        <p:spPr/>
        <p:txBody>
          <a:bodyPr/>
          <a:lstStyle/>
          <a:p>
            <a:fld id="{F2117294-C1D6-4163-95D3-0CB7D4D75D00}" type="slidenum">
              <a:rPr lang="ru-RU" smtClean="0"/>
              <a:t>10</a:t>
            </a:fld>
            <a:endParaRPr lang="ru-RU"/>
          </a:p>
        </p:txBody>
      </p:sp>
    </p:spTree>
    <p:extLst>
      <p:ext uri="{BB962C8B-B14F-4D97-AF65-F5344CB8AC3E}">
        <p14:creationId xmlns:p14="http://schemas.microsoft.com/office/powerpoint/2010/main" val="2082929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3E444-84F8-1C2A-7C50-8658BE5486A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951C252-CD49-6426-05C4-DAFC3932554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41623FDB-369F-DFD9-9DB4-D53F82336FD2}"/>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EABBB2A6-761B-9A1F-42B2-4BDCE5CAA728}"/>
              </a:ext>
            </a:extLst>
          </p:cNvPr>
          <p:cNvSpPr>
            <a:spLocks noGrp="1"/>
          </p:cNvSpPr>
          <p:nvPr>
            <p:ph type="sldNum" sz="quarter" idx="10"/>
          </p:nvPr>
        </p:nvSpPr>
        <p:spPr/>
        <p:txBody>
          <a:bodyPr/>
          <a:lstStyle/>
          <a:p>
            <a:fld id="{F2117294-C1D6-4163-95D3-0CB7D4D75D00}" type="slidenum">
              <a:rPr lang="ru-RU" smtClean="0"/>
              <a:t>11</a:t>
            </a:fld>
            <a:endParaRPr lang="ru-RU"/>
          </a:p>
        </p:txBody>
      </p:sp>
    </p:spTree>
    <p:extLst>
      <p:ext uri="{BB962C8B-B14F-4D97-AF65-F5344CB8AC3E}">
        <p14:creationId xmlns:p14="http://schemas.microsoft.com/office/powerpoint/2010/main" val="261097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54E6C-1D9C-8120-C1FD-E2A8B1BB6DC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F7F655E9-794B-13C3-099D-718E53EFE4B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6B8E2D66-554A-3C53-783A-59152B76F8AD}"/>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3D9CF3A8-1CAC-CA42-5D43-4FA9AF4EB26A}"/>
              </a:ext>
            </a:extLst>
          </p:cNvPr>
          <p:cNvSpPr>
            <a:spLocks noGrp="1"/>
          </p:cNvSpPr>
          <p:nvPr>
            <p:ph type="sldNum" sz="quarter" idx="10"/>
          </p:nvPr>
        </p:nvSpPr>
        <p:spPr/>
        <p:txBody>
          <a:bodyPr/>
          <a:lstStyle/>
          <a:p>
            <a:fld id="{F2117294-C1D6-4163-95D3-0CB7D4D75D00}" type="slidenum">
              <a:rPr lang="ru-RU" smtClean="0"/>
              <a:t>12</a:t>
            </a:fld>
            <a:endParaRPr lang="ru-RU"/>
          </a:p>
        </p:txBody>
      </p:sp>
    </p:spTree>
    <p:extLst>
      <p:ext uri="{BB962C8B-B14F-4D97-AF65-F5344CB8AC3E}">
        <p14:creationId xmlns:p14="http://schemas.microsoft.com/office/powerpoint/2010/main" val="3415928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618C8-6671-EC60-6E38-5C9B9FC9356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16E3F70-5C83-840B-495B-9528CA907C00}"/>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6BBB2101-D6FA-6139-5B88-2A23B9F1FC20}"/>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E50ED9D8-4B31-5E0A-9D58-CD92B83E90C4}"/>
              </a:ext>
            </a:extLst>
          </p:cNvPr>
          <p:cNvSpPr>
            <a:spLocks noGrp="1"/>
          </p:cNvSpPr>
          <p:nvPr>
            <p:ph type="sldNum" sz="quarter" idx="10"/>
          </p:nvPr>
        </p:nvSpPr>
        <p:spPr/>
        <p:txBody>
          <a:bodyPr/>
          <a:lstStyle/>
          <a:p>
            <a:fld id="{F2117294-C1D6-4163-95D3-0CB7D4D75D00}" type="slidenum">
              <a:rPr lang="ru-RU" smtClean="0"/>
              <a:t>13</a:t>
            </a:fld>
            <a:endParaRPr lang="ru-RU"/>
          </a:p>
        </p:txBody>
      </p:sp>
    </p:spTree>
    <p:extLst>
      <p:ext uri="{BB962C8B-B14F-4D97-AF65-F5344CB8AC3E}">
        <p14:creationId xmlns:p14="http://schemas.microsoft.com/office/powerpoint/2010/main" val="310353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117294-C1D6-4163-95D3-0CB7D4D75D00}" type="slidenum">
              <a:rPr lang="ru-RU" smtClean="0"/>
              <a:t>14</a:t>
            </a:fld>
            <a:endParaRPr lang="ru-RU"/>
          </a:p>
        </p:txBody>
      </p:sp>
    </p:spTree>
    <p:extLst>
      <p:ext uri="{BB962C8B-B14F-4D97-AF65-F5344CB8AC3E}">
        <p14:creationId xmlns:p14="http://schemas.microsoft.com/office/powerpoint/2010/main" val="360899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85AA9-0729-3CFB-67C1-5700E09779D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3E7454B5-8382-C880-C543-5CC0DC55EEB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913B2474-1E32-F980-98A3-0E270F88437A}"/>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E8802591-0F46-E31D-17F4-4F77089AE7C8}"/>
              </a:ext>
            </a:extLst>
          </p:cNvPr>
          <p:cNvSpPr>
            <a:spLocks noGrp="1"/>
          </p:cNvSpPr>
          <p:nvPr>
            <p:ph type="sldNum" sz="quarter" idx="10"/>
          </p:nvPr>
        </p:nvSpPr>
        <p:spPr/>
        <p:txBody>
          <a:bodyPr/>
          <a:lstStyle/>
          <a:p>
            <a:fld id="{F2117294-C1D6-4163-95D3-0CB7D4D75D00}" type="slidenum">
              <a:rPr lang="ru-RU" smtClean="0"/>
              <a:t>2</a:t>
            </a:fld>
            <a:endParaRPr lang="ru-RU"/>
          </a:p>
        </p:txBody>
      </p:sp>
    </p:spTree>
    <p:extLst>
      <p:ext uri="{BB962C8B-B14F-4D97-AF65-F5344CB8AC3E}">
        <p14:creationId xmlns:p14="http://schemas.microsoft.com/office/powerpoint/2010/main" val="117936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69B38-27B0-0EFD-5302-47237F7FDD4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5A3F4FF1-4FAA-86B3-655D-1E5AD8E42834}"/>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8934C70-DB9C-CB87-592F-24DA10B325C1}"/>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64870F46-5E44-D40C-C2A7-D7D6E8C60D1D}"/>
              </a:ext>
            </a:extLst>
          </p:cNvPr>
          <p:cNvSpPr>
            <a:spLocks noGrp="1"/>
          </p:cNvSpPr>
          <p:nvPr>
            <p:ph type="sldNum" sz="quarter" idx="10"/>
          </p:nvPr>
        </p:nvSpPr>
        <p:spPr/>
        <p:txBody>
          <a:bodyPr/>
          <a:lstStyle/>
          <a:p>
            <a:fld id="{F2117294-C1D6-4163-95D3-0CB7D4D75D00}" type="slidenum">
              <a:rPr lang="ru-RU" smtClean="0"/>
              <a:t>3</a:t>
            </a:fld>
            <a:endParaRPr lang="ru-RU"/>
          </a:p>
        </p:txBody>
      </p:sp>
    </p:spTree>
    <p:extLst>
      <p:ext uri="{BB962C8B-B14F-4D97-AF65-F5344CB8AC3E}">
        <p14:creationId xmlns:p14="http://schemas.microsoft.com/office/powerpoint/2010/main" val="219148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343B7-C78A-EC46-6E05-AE8781026C9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3D2FD075-C075-2998-3AC7-623EF4B36315}"/>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FFCB3D58-5FFD-49B4-7D13-ACCAFACA2E44}"/>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73444E7C-AD3C-4CEB-7A87-91C3B35FD442}"/>
              </a:ext>
            </a:extLst>
          </p:cNvPr>
          <p:cNvSpPr>
            <a:spLocks noGrp="1"/>
          </p:cNvSpPr>
          <p:nvPr>
            <p:ph type="sldNum" sz="quarter" idx="10"/>
          </p:nvPr>
        </p:nvSpPr>
        <p:spPr/>
        <p:txBody>
          <a:bodyPr/>
          <a:lstStyle/>
          <a:p>
            <a:fld id="{F2117294-C1D6-4163-95D3-0CB7D4D75D00}" type="slidenum">
              <a:rPr lang="ru-RU" smtClean="0"/>
              <a:t>4</a:t>
            </a:fld>
            <a:endParaRPr lang="ru-RU"/>
          </a:p>
        </p:txBody>
      </p:sp>
    </p:spTree>
    <p:extLst>
      <p:ext uri="{BB962C8B-B14F-4D97-AF65-F5344CB8AC3E}">
        <p14:creationId xmlns:p14="http://schemas.microsoft.com/office/powerpoint/2010/main" val="72900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4B1FF-173A-F3BD-E753-4917E4FE2EA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2B5E38F-36C2-3272-5C3A-6EEFC4598711}"/>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DD3C207E-A4E0-B1F3-D6CD-3F8C064CB367}"/>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69BE4221-FA50-FBDD-89F4-CC2291F8EA11}"/>
              </a:ext>
            </a:extLst>
          </p:cNvPr>
          <p:cNvSpPr>
            <a:spLocks noGrp="1"/>
          </p:cNvSpPr>
          <p:nvPr>
            <p:ph type="sldNum" sz="quarter" idx="10"/>
          </p:nvPr>
        </p:nvSpPr>
        <p:spPr/>
        <p:txBody>
          <a:bodyPr/>
          <a:lstStyle/>
          <a:p>
            <a:fld id="{F2117294-C1D6-4163-95D3-0CB7D4D75D00}" type="slidenum">
              <a:rPr lang="ru-RU" smtClean="0"/>
              <a:t>5</a:t>
            </a:fld>
            <a:endParaRPr lang="ru-RU"/>
          </a:p>
        </p:txBody>
      </p:sp>
    </p:spTree>
    <p:extLst>
      <p:ext uri="{BB962C8B-B14F-4D97-AF65-F5344CB8AC3E}">
        <p14:creationId xmlns:p14="http://schemas.microsoft.com/office/powerpoint/2010/main" val="2374935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50554-D979-178A-D3BA-3750628CA73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F1ECD8A-2E8D-DBBD-263F-9AEF7581E375}"/>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E72ECB65-15F3-50AF-5674-8FD5DA00C6BF}"/>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C2310FCA-2D1E-DE0E-7B12-D574FC1E1B4D}"/>
              </a:ext>
            </a:extLst>
          </p:cNvPr>
          <p:cNvSpPr>
            <a:spLocks noGrp="1"/>
          </p:cNvSpPr>
          <p:nvPr>
            <p:ph type="sldNum" sz="quarter" idx="10"/>
          </p:nvPr>
        </p:nvSpPr>
        <p:spPr/>
        <p:txBody>
          <a:bodyPr/>
          <a:lstStyle/>
          <a:p>
            <a:fld id="{F2117294-C1D6-4163-95D3-0CB7D4D75D00}" type="slidenum">
              <a:rPr lang="ru-RU" smtClean="0"/>
              <a:t>6</a:t>
            </a:fld>
            <a:endParaRPr lang="ru-RU"/>
          </a:p>
        </p:txBody>
      </p:sp>
    </p:spTree>
    <p:extLst>
      <p:ext uri="{BB962C8B-B14F-4D97-AF65-F5344CB8AC3E}">
        <p14:creationId xmlns:p14="http://schemas.microsoft.com/office/powerpoint/2010/main" val="2049469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EA2FF-909F-0281-134C-23787CDAF9E1}"/>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774B2836-3AEB-9F7F-184B-759E8C7C0750}"/>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3EC4C21-0264-4BEF-5EA1-1711FDC195AF}"/>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4CBEB4FA-6E2E-FBF1-D376-EE3C66E5171A}"/>
              </a:ext>
            </a:extLst>
          </p:cNvPr>
          <p:cNvSpPr>
            <a:spLocks noGrp="1"/>
          </p:cNvSpPr>
          <p:nvPr>
            <p:ph type="sldNum" sz="quarter" idx="10"/>
          </p:nvPr>
        </p:nvSpPr>
        <p:spPr/>
        <p:txBody>
          <a:bodyPr/>
          <a:lstStyle/>
          <a:p>
            <a:fld id="{F2117294-C1D6-4163-95D3-0CB7D4D75D00}" type="slidenum">
              <a:rPr lang="ru-RU" smtClean="0"/>
              <a:t>7</a:t>
            </a:fld>
            <a:endParaRPr lang="ru-RU"/>
          </a:p>
        </p:txBody>
      </p:sp>
    </p:spTree>
    <p:extLst>
      <p:ext uri="{BB962C8B-B14F-4D97-AF65-F5344CB8AC3E}">
        <p14:creationId xmlns:p14="http://schemas.microsoft.com/office/powerpoint/2010/main" val="1995973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B26CB-2A3B-796F-CFFD-CEF66E0B8D1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37ADCB3-D937-7DA4-CBF7-A8794BDF924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FC96F2A0-8272-12F8-C525-7AF1289E2EEF}"/>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F2C20BB3-DA05-47F3-E749-63ACE2187BB4}"/>
              </a:ext>
            </a:extLst>
          </p:cNvPr>
          <p:cNvSpPr>
            <a:spLocks noGrp="1"/>
          </p:cNvSpPr>
          <p:nvPr>
            <p:ph type="sldNum" sz="quarter" idx="10"/>
          </p:nvPr>
        </p:nvSpPr>
        <p:spPr/>
        <p:txBody>
          <a:bodyPr/>
          <a:lstStyle/>
          <a:p>
            <a:fld id="{F2117294-C1D6-4163-95D3-0CB7D4D75D00}" type="slidenum">
              <a:rPr lang="ru-RU" smtClean="0"/>
              <a:t>8</a:t>
            </a:fld>
            <a:endParaRPr lang="ru-RU"/>
          </a:p>
        </p:txBody>
      </p:sp>
    </p:spTree>
    <p:extLst>
      <p:ext uri="{BB962C8B-B14F-4D97-AF65-F5344CB8AC3E}">
        <p14:creationId xmlns:p14="http://schemas.microsoft.com/office/powerpoint/2010/main" val="2066282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2CE9D-2280-1806-63A9-08A22E7B7532}"/>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29C4102-96A3-9602-598C-E676E04D4A1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D796E434-FA43-14FE-5A69-7ADA517059C4}"/>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F61D9C26-D72D-F905-E1CF-3811D760D090}"/>
              </a:ext>
            </a:extLst>
          </p:cNvPr>
          <p:cNvSpPr>
            <a:spLocks noGrp="1"/>
          </p:cNvSpPr>
          <p:nvPr>
            <p:ph type="sldNum" sz="quarter" idx="10"/>
          </p:nvPr>
        </p:nvSpPr>
        <p:spPr/>
        <p:txBody>
          <a:bodyPr/>
          <a:lstStyle/>
          <a:p>
            <a:fld id="{F2117294-C1D6-4163-95D3-0CB7D4D75D00}" type="slidenum">
              <a:rPr lang="ru-RU" smtClean="0"/>
              <a:t>9</a:t>
            </a:fld>
            <a:endParaRPr lang="ru-RU"/>
          </a:p>
        </p:txBody>
      </p:sp>
    </p:spTree>
    <p:extLst>
      <p:ext uri="{BB962C8B-B14F-4D97-AF65-F5344CB8AC3E}">
        <p14:creationId xmlns:p14="http://schemas.microsoft.com/office/powerpoint/2010/main" val="1048487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6178C3A-C1C6-4C77-A6F8-0D0041E101A2}" type="datetimeFigureOut">
              <a:rPr lang="ru-RU" smtClean="0"/>
              <a:t>28.04.2026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0887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28.04.2026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81502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28.04.2026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21950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28.04.2026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4234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6178C3A-C1C6-4C77-A6F8-0D0041E101A2}" type="datetimeFigureOut">
              <a:rPr lang="ru-RU" smtClean="0"/>
              <a:t>28.04.2026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3687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6178C3A-C1C6-4C77-A6F8-0D0041E101A2}" type="datetimeFigureOut">
              <a:rPr lang="ru-RU" smtClean="0"/>
              <a:t>28.04.2026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36833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6178C3A-C1C6-4C77-A6F8-0D0041E101A2}" type="datetimeFigureOut">
              <a:rPr lang="ru-RU" smtClean="0"/>
              <a:t>28.04.2026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7830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6178C3A-C1C6-4C77-A6F8-0D0041E101A2}" type="datetimeFigureOut">
              <a:rPr lang="ru-RU" smtClean="0"/>
              <a:t>28.04.2026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38018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178C3A-C1C6-4C77-A6F8-0D0041E101A2}" type="datetimeFigureOut">
              <a:rPr lang="ru-RU" smtClean="0"/>
              <a:t>28.04.2026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420694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6178C3A-C1C6-4C77-A6F8-0D0041E101A2}" type="datetimeFigureOut">
              <a:rPr lang="ru-RU" smtClean="0"/>
              <a:t>28.04.2026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50378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6178C3A-C1C6-4C77-A6F8-0D0041E101A2}" type="datetimeFigureOut">
              <a:rPr lang="ru-RU" smtClean="0"/>
              <a:t>28.04.2026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1155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78C3A-C1C6-4C77-A6F8-0D0041E101A2}" type="datetimeFigureOut">
              <a:rPr lang="ru-RU" smtClean="0"/>
              <a:t>28.04.2026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974EC-074B-496B-BCA2-311EA1DE4E2E}" type="slidenum">
              <a:rPr lang="ru-RU" smtClean="0"/>
              <a:t>‹#›</a:t>
            </a:fld>
            <a:endParaRPr lang="ru-RU"/>
          </a:p>
        </p:txBody>
      </p:sp>
    </p:spTree>
    <p:extLst>
      <p:ext uri="{BB962C8B-B14F-4D97-AF65-F5344CB8AC3E}">
        <p14:creationId xmlns:p14="http://schemas.microsoft.com/office/powerpoint/2010/main" val="304217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8.pn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7267-predstaviteli-uvd-i-mvd-vstretilis-s-inostrannymi-studentami-kupalovskogo-universiteta.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8.png"/><Relationship Id="rId7"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7467-v-grgu-imeni-yanki-kupaly-na-fakultete-istorii-kommunikatsii-i-turizma-proshel-mediamost-druzhby.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8.png"/><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7733-studenty-kupalovskogo-universiteta-vstretilis-s-prezidentom-soyuza-afrikanskikh-diaspor-rossii.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hyperlink" Target="https://www.grsu.by/component/k2/item/58075-mnozhestvo-golosov-no-odno-serdtse-v-grgu-imeni-yanki-kupaly-prokhodit-tvorcheskaya-gostinaya-belarus-perekrestok-natsionalnykh-kultur.html" TargetMode="External"/><Relationship Id="rId3" Type="http://schemas.openxmlformats.org/officeDocument/2006/relationships/image" Target="../media/image8.pn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48.jpeg"/><Relationship Id="rId5" Type="http://schemas.microsoft.com/office/2007/relationships/hdphoto" Target="../media/hdphoto4.wdp"/><Relationship Id="rId10" Type="http://schemas.openxmlformats.org/officeDocument/2006/relationships/image" Target="../media/image47.jpeg"/><Relationship Id="rId4" Type="http://schemas.openxmlformats.org/officeDocument/2006/relationships/image" Target="../media/image9.png"/><Relationship Id="rId9" Type="http://schemas.openxmlformats.org/officeDocument/2006/relationships/image" Target="../media/image46.jpe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microsoft.com/office/2007/relationships/hdphoto" Target="../media/hdphoto5.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0.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3599-ocherednoe-meropriyatie-napravlennoe-na-profilaktiku-pravonarushenij-inostrannymi-studentami-sostoyalos-v-obshchezhitii-2.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7.jpeg"/><Relationship Id="rId5" Type="http://schemas.microsoft.com/office/2007/relationships/hdphoto" Target="../media/hdphoto4.wdp"/><Relationship Id="rId10" Type="http://schemas.openxmlformats.org/officeDocument/2006/relationships/image" Target="../media/image16.jpeg"/><Relationship Id="rId4" Type="http://schemas.openxmlformats.org/officeDocument/2006/relationships/image" Target="../media/image9.pn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8.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4717-fotofakt-v-kupalovskom-universitete-obsudili-zashchitu-prav-cheloveka-v-usloviyakh-gumanitarnogo-prava.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8.png"/><Relationship Id="rId7" Type="http://schemas.openxmlformats.org/officeDocument/2006/relationships/image" Target="../media/image21.jpeg"/><Relationship Id="rId12" Type="http://schemas.openxmlformats.org/officeDocument/2006/relationships/hyperlink" Target="https://www.grsu.by/component/k2/item/54742-v-grgu-imeni-yanki-kupaly-prokhodit-viii-otkrytyj-festival-novruz-bajram.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5.jpeg"/><Relationship Id="rId5" Type="http://schemas.microsoft.com/office/2007/relationships/hdphoto" Target="../media/hdphoto4.wdp"/><Relationship Id="rId10"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8.png"/><Relationship Id="rId7" Type="http://schemas.openxmlformats.org/officeDocument/2006/relationships/image" Target="../media/image26.jpeg"/><Relationship Id="rId12" Type="http://schemas.openxmlformats.org/officeDocument/2006/relationships/hyperlink" Target="https://www.grsu.by/component/k2/item/54863-v-grgu-imeni-yanki-kupaly-startoval-xxii-otkrytyj-vesennij-festival-klubov-yunesko-2025.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0.jpeg"/><Relationship Id="rId5" Type="http://schemas.microsoft.com/office/2007/relationships/hdphoto" Target="../media/hdphoto4.wdp"/><Relationship Id="rId10" Type="http://schemas.openxmlformats.org/officeDocument/2006/relationships/image" Target="../media/image29.jpeg"/><Relationship Id="rId4" Type="http://schemas.openxmlformats.org/officeDocument/2006/relationships/image" Target="../media/image9.pn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8.pn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5018-adaptatsiya-inostrannykh-magistrantov-na-yuridicheskom-fakultete-grgu-imeni-yanki-kupaly.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8.pn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55101-pogruzhenie-v-istoriyu-inostrannye-studenty-kupalovskogo-universiteta-posetili-znakovye-mesta-minska.html" TargetMode="External"/><Relationship Id="rId4" Type="http://schemas.openxmlformats.org/officeDocument/2006/relationships/image" Target="../media/image9.png"/><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8.pn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5769-obrazovatelnye-kursy-dlya-magistrantov-iz-kitajskoj-narodnoj-respubliki-proshli-v-grgu-imeni-yanki-kupal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73726" y="-1"/>
            <a:ext cx="9217727" cy="6858001"/>
            <a:chOff x="-73726" y="-1"/>
            <a:chExt cx="9217727" cy="6858001"/>
          </a:xfrm>
        </p:grpSpPr>
        <p:sp>
          <p:nvSpPr>
            <p:cNvPr id="5" name="Прямоугольник 4"/>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6" name="Picture 18" descr="https://i.ya-webdesign.com/images/light-burst-png-2.pn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8346395">
              <a:off x="6047700" y="5661067"/>
              <a:ext cx="2360899" cy="84236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101615" y="-1"/>
              <a:ext cx="8042385" cy="3027857"/>
            </a:xfrm>
            <a:custGeom>
              <a:avLst/>
              <a:gdLst>
                <a:gd name="connsiteX0" fmla="*/ 0 w 10566400"/>
                <a:gd name="connsiteY0" fmla="*/ 0 h 3979152"/>
                <a:gd name="connsiteX1" fmla="*/ 10566400 w 10566400"/>
                <a:gd name="connsiteY1" fmla="*/ 0 h 3979152"/>
                <a:gd name="connsiteX2" fmla="*/ 10566400 w 10566400"/>
                <a:gd name="connsiteY2" fmla="*/ 2957997 h 3979152"/>
                <a:gd name="connsiteX3" fmla="*/ 10517638 w 10566400"/>
                <a:gd name="connsiteY3" fmla="*/ 3003043 h 3979152"/>
                <a:gd name="connsiteX4" fmla="*/ 6185301 w 10566400"/>
                <a:gd name="connsiteY4" fmla="*/ 3626174 h 3979152"/>
                <a:gd name="connsiteX5" fmla="*/ 0 w 10566400"/>
                <a:gd name="connsiteY5" fmla="*/ 0 h 397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6400" h="3979152">
                  <a:moveTo>
                    <a:pt x="0" y="0"/>
                  </a:moveTo>
                  <a:lnTo>
                    <a:pt x="10566400" y="0"/>
                  </a:lnTo>
                  <a:cubicBezTo>
                    <a:pt x="10566400" y="0"/>
                    <a:pt x="10566400" y="0"/>
                    <a:pt x="10566400" y="2957997"/>
                  </a:cubicBezTo>
                  <a:cubicBezTo>
                    <a:pt x="10551396" y="2973012"/>
                    <a:pt x="10536392" y="2988028"/>
                    <a:pt x="10517638" y="3003043"/>
                  </a:cubicBezTo>
                  <a:cubicBezTo>
                    <a:pt x="10232566" y="3273317"/>
                    <a:pt x="8649669" y="4602163"/>
                    <a:pt x="6185301" y="3626174"/>
                  </a:cubicBezTo>
                  <a:cubicBezTo>
                    <a:pt x="4051016" y="2781568"/>
                    <a:pt x="2093025" y="792053"/>
                    <a:pt x="0" y="0"/>
                  </a:cubicBezTo>
                  <a:close/>
                </a:path>
              </a:pathLst>
            </a:custGeom>
          </p:spPr>
        </p:pic>
        <p:sp>
          <p:nvSpPr>
            <p:cNvPr id="8" name="Freeform 7">
              <a:extLst>
                <a:ext uri="{FF2B5EF4-FFF2-40B4-BE49-F238E27FC236}">
                  <a16:creationId xmlns:a16="http://schemas.microsoft.com/office/drawing/2014/main" id="{7B6D73C7-1FE5-4E73-9D4F-C59DB1A1DC90}"/>
                </a:ext>
              </a:extLst>
            </p:cNvPr>
            <p:cNvSpPr>
              <a:spLocks/>
            </p:cNvSpPr>
            <p:nvPr/>
          </p:nvSpPr>
          <p:spPr bwMode="auto">
            <a:xfrm>
              <a:off x="-73726" y="1"/>
              <a:ext cx="9217726" cy="3451622"/>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gradFill flip="none" rotWithShape="1">
                <a:gsLst>
                  <a:gs pos="0">
                    <a:schemeClr val="accent1">
                      <a:tint val="66000"/>
                      <a:satMod val="160000"/>
                    </a:schemeClr>
                  </a:gs>
                  <a:gs pos="81000">
                    <a:schemeClr val="accent1">
                      <a:tint val="44500"/>
                      <a:satMod val="160000"/>
                    </a:schemeClr>
                  </a:gs>
                  <a:gs pos="100000">
                    <a:schemeClr val="bg1"/>
                  </a:gs>
                </a:gsLst>
                <a:lin ang="5400000" scaled="1"/>
                <a:tileRect/>
              </a:grad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9" name="Picture 3"/>
            <p:cNvPicPr>
              <a:picLocks noChangeArrowheads="1"/>
            </p:cNvPicPr>
            <p:nvPr/>
          </p:nvPicPr>
          <p:blipFill rotWithShape="1">
            <a:blip r:embed="rId6" cstate="print">
              <a:extLst>
                <a:ext uri="{BEBA8EAE-BF5A-486C-A8C5-ECC9F3942E4B}">
                  <a14:imgProps xmlns:a14="http://schemas.microsoft.com/office/drawing/2010/main">
                    <a14:imgLayer r:embed="rId7">
                      <a14:imgEffect>
                        <a14:backgroundRemoval t="855" b="99145" l="0" r="94737"/>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04"/>
            <a:stretch/>
          </p:blipFill>
          <p:spPr bwMode="auto">
            <a:xfrm>
              <a:off x="8002184" y="1239300"/>
              <a:ext cx="243063" cy="48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descr="https://i.ya-webdesign.com/images/light-burst-png-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327023" y="1483370"/>
              <a:ext cx="1816978" cy="181170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7">
              <a:extLst>
                <a:ext uri="{FF2B5EF4-FFF2-40B4-BE49-F238E27FC236}">
                  <a16:creationId xmlns:a16="http://schemas.microsoft.com/office/drawing/2014/main" id="{7B6D73C7-1FE5-4E73-9D4F-C59DB1A1DC90}"/>
                </a:ext>
              </a:extLst>
            </p:cNvPr>
            <p:cNvSpPr>
              <a:spLocks/>
            </p:cNvSpPr>
            <p:nvPr/>
          </p:nvSpPr>
          <p:spPr bwMode="auto">
            <a:xfrm>
              <a:off x="-73725" y="1"/>
              <a:ext cx="9129391" cy="3377078"/>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no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1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3725" y="-1"/>
              <a:ext cx="2081366" cy="162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297909" y="5661248"/>
              <a:ext cx="2846091"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Subtitle 31">
            <a:extLst>
              <a:ext uri="{FF2B5EF4-FFF2-40B4-BE49-F238E27FC236}">
                <a16:creationId xmlns:a16="http://schemas.microsoft.com/office/drawing/2014/main" id="{AF782006-E618-4A9E-ACF4-6A6CC766E189}"/>
              </a:ext>
            </a:extLst>
          </p:cNvPr>
          <p:cNvSpPr>
            <a:spLocks noGrp="1"/>
          </p:cNvSpPr>
          <p:nvPr>
            <p:ph type="subTitle" idx="1"/>
          </p:nvPr>
        </p:nvSpPr>
        <p:spPr>
          <a:xfrm>
            <a:off x="179512" y="5125039"/>
            <a:ext cx="6408712" cy="923330"/>
          </a:xfrm>
        </p:spPr>
        <p:txBody>
          <a:bodyPr anchor="t">
            <a:noAutofit/>
          </a:bodyPr>
          <a:lstStyle/>
          <a:p>
            <a:pPr algn="l">
              <a:spcBef>
                <a:spcPts val="0"/>
              </a:spcBef>
            </a:pPr>
            <a:r>
              <a:rPr lang="ru-RU" sz="2800" dirty="0">
                <a:solidFill>
                  <a:schemeClr val="bg1"/>
                </a:solidFill>
                <a:latin typeface="Impact" pitchFamily="34" charset="0"/>
              </a:rPr>
              <a:t>Цель 10: Сокращение неравенства внутри стран и между ними</a:t>
            </a:r>
            <a:endParaRPr lang="en-US" sz="2000" dirty="0">
              <a:solidFill>
                <a:schemeClr val="bg1"/>
              </a:solidFill>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C938F1D3-AE06-426F-A875-9F931DCBCFF6}"/>
              </a:ext>
            </a:extLst>
          </p:cNvPr>
          <p:cNvSpPr txBox="1"/>
          <p:nvPr/>
        </p:nvSpPr>
        <p:spPr>
          <a:xfrm>
            <a:off x="-396552" y="3103800"/>
            <a:ext cx="7128792" cy="1477328"/>
          </a:xfrm>
          <a:prstGeom prst="rect">
            <a:avLst/>
          </a:prstGeom>
          <a:noFill/>
        </p:spPr>
        <p:txBody>
          <a:bodyPr wrap="square" lIns="0" tIns="0" rIns="0" bIns="0" rtlCol="0" anchor="ctr">
            <a:spAutoFit/>
          </a:bodyPr>
          <a:lstStyle/>
          <a:p>
            <a:pPr algn="ctr"/>
            <a:r>
              <a:rPr lang="ru-RU" sz="4800" dirty="0">
                <a:solidFill>
                  <a:schemeClr val="bg1"/>
                </a:solidFill>
                <a:effectLst>
                  <a:outerShdw blurRad="38100" dist="38100" dir="2700000" algn="tl">
                    <a:srgbClr val="000000">
                      <a:alpha val="43137"/>
                    </a:srgbClr>
                  </a:outerShdw>
                </a:effectLst>
                <a:latin typeface="Impact" panose="020B0806030902050204" pitchFamily="34" charset="0"/>
              </a:rPr>
              <a:t>Цели ООН в области устойчивого развития</a:t>
            </a:r>
            <a:endParaRPr lang="ru-RU" sz="4800" dirty="0">
              <a:solidFill>
                <a:schemeClr val="bg1"/>
              </a:solidFill>
              <a:effectLst>
                <a:outerShdw blurRad="50800" dist="25400" dir="2700000" algn="tl" rotWithShape="0">
                  <a:prstClr val="black">
                    <a:alpha val="72000"/>
                  </a:prstClr>
                </a:outerShdw>
              </a:effectLst>
              <a:latin typeface="Impact" pitchFamily="34" charset="0"/>
              <a:ea typeface="Calibri" panose="020F0502020204030204" pitchFamily="34" charset="0"/>
              <a:cs typeface="Times New Roman" panose="02020603050405020304" pitchFamily="18" charset="0"/>
            </a:endParaRPr>
          </a:p>
        </p:txBody>
      </p:sp>
      <p:pic>
        <p:nvPicPr>
          <p:cNvPr id="15" name="Рисунок 14"/>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429" l="0" r="100000">
                        <a14:foregroundMark x1="93574" y1="2429" x2="93708" y2="4000"/>
                        <a14:foregroundMark x1="72557" y1="13000" x2="72557" y2="13000"/>
                        <a14:foregroundMark x1="76841" y1="16286" x2="76841" y2="16286"/>
                        <a14:foregroundMark x1="76037" y1="14714" x2="76037" y2="14714"/>
                        <a14:foregroundMark x1="76037" y1="14714" x2="76037" y2="14714"/>
                        <a14:foregroundMark x1="73360" y1="14286" x2="79384" y2="11000"/>
                        <a14:foregroundMark x1="74565" y1="9000" x2="59438" y2="27714"/>
                        <a14:foregroundMark x1="70013" y1="18143" x2="72691" y2="18429"/>
                        <a14:foregroundMark x1="69612" y1="31286" x2="90763" y2="26286"/>
                        <a14:foregroundMark x1="74565" y1="39714" x2="96252" y2="43571"/>
                        <a14:foregroundMark x1="76171" y1="49429" x2="96921" y2="58714"/>
                        <a14:foregroundMark x1="75636" y1="60143" x2="91834" y2="69429"/>
                        <a14:foregroundMark x1="71218" y1="70286" x2="76037" y2="91714"/>
                        <a14:foregroundMark x1="63052" y1="75857" x2="61580" y2="98857"/>
                        <a14:foregroundMark x1="53012" y1="79143" x2="45382" y2="99429"/>
                        <a14:foregroundMark x1="44712" y1="77857" x2="28246" y2="93714"/>
                        <a14:foregroundMark x1="35341" y1="73429" x2="14859" y2="80857"/>
                        <a14:foregroundMark x1="28514" y1="65857" x2="7631" y2="64857"/>
                        <a14:foregroundMark x1="24364" y1="55429" x2="4819" y2="47714"/>
                        <a14:foregroundMark x1="24498" y1="45857" x2="10040" y2="29286"/>
                        <a14:foregroundMark x1="27443" y1="36286" x2="19277" y2="14571"/>
                        <a14:foregroundMark x1="34672" y1="28571" x2="32129" y2="4143"/>
                        <a14:foregroundMark x1="42303" y1="23571" x2="49398" y2="714"/>
                        <a14:foregroundMark x1="16198" y1="26143" x2="16198" y2="26143"/>
                        <a14:foregroundMark x1="11379" y1="55714" x2="11379" y2="55714"/>
                        <a14:foregroundMark x1="52878" y1="1857" x2="57697" y2="24286"/>
                        <a14:foregroundMark x1="83400" y1="68286" x2="83400" y2="68286"/>
                        <a14:backgroundMark x1="32798" y1="43143" x2="32798" y2="43143"/>
                        <a14:backgroundMark x1="48862" y1="34857" x2="48862" y2="34857"/>
                        <a14:backgroundMark x1="48059" y1="32571" x2="36814" y2="46143"/>
                        <a14:backgroundMark x1="51272" y1="34714" x2="51004" y2="51571"/>
                        <a14:backgroundMark x1="55288" y1="39429" x2="55556" y2="45000"/>
                        <a14:backgroundMark x1="58233" y1="40714" x2="60910" y2="47429"/>
                        <a14:backgroundMark x1="57965" y1="41143" x2="59170" y2="33429"/>
                        <a14:backgroundMark x1="56359" y1="33143" x2="54618" y2="31143"/>
                        <a14:backgroundMark x1="44311" y1="39571" x2="45114" y2="44286"/>
                        <a14:backgroundMark x1="40964" y1="49286" x2="48728" y2="49143"/>
                        <a14:backgroundMark x1="45515" y1="41429" x2="42972" y2="44714"/>
                        <a14:backgroundMark x1="41098" y1="48857" x2="43775" y2="43143"/>
                        <a14:backgroundMark x1="41098" y1="45429" x2="43106" y2="44143"/>
                        <a14:backgroundMark x1="41098" y1="44286" x2="41633" y2="44143"/>
                        <a14:backgroundMark x1="50870" y1="46429" x2="53681" y2="48571"/>
                        <a14:backgroundMark x1="52477" y1="47857" x2="56225" y2="52571"/>
                        <a14:backgroundMark x1="58233" y1="48143" x2="58233" y2="52286"/>
                        <a14:backgroundMark x1="49799" y1="46857" x2="48996" y2="50429"/>
                        <a14:backgroundMark x1="51272" y1="50429" x2="51539" y2="53429"/>
                        <a14:backgroundMark x1="63855" y1="57571" x2="70549" y2="61857"/>
                        <a14:backgroundMark x1="66934" y1="61857" x2="66934" y2="61857"/>
                        <a14:backgroundMark x1="63454" y1="41000" x2="63454" y2="41000"/>
                        <a14:backgroundMark x1="62383" y1="36286" x2="62383" y2="36286"/>
                        <a14:backgroundMark x1="61580" y1="32429" x2="61580" y2="32429"/>
                        <a14:backgroundMark x1="60643" y1="30714" x2="60643" y2="30714"/>
                        <a14:backgroundMark x1="59973" y1="24714" x2="59973" y2="24714"/>
                        <a14:backgroundMark x1="60643" y1="21571" x2="60643" y2="21571"/>
                        <a14:backgroundMark x1="59036" y1="24143" x2="59036" y2="24143"/>
                        <a14:backgroundMark x1="45114" y1="47429" x2="45114" y2="47429"/>
                        <a14:backgroundMark x1="45248" y1="45286" x2="53414" y2="51714"/>
                        <a14:backgroundMark x1="53146" y1="53000" x2="48059" y2="47857"/>
                        <a14:backgroundMark x1="49398" y1="50429" x2="51539" y2="50429"/>
                        <a14:backgroundMark x1="53280" y1="52571" x2="51406" y2="50429"/>
                        <a14:backgroundMark x1="41232" y1="42857" x2="42704" y2="44143"/>
                        <a14:backgroundMark x1="44043" y1="45857" x2="43775" y2="44714"/>
                        <a14:backgroundMark x1="46319" y1="47000" x2="47791" y2="47000"/>
                      </a14:backgroundRemoval>
                    </a14:imgEffect>
                  </a14:imgLayer>
                </a14:imgProps>
              </a:ext>
              <a:ext uri="{28A0092B-C50C-407E-A947-70E740481C1C}">
                <a14:useLocalDpi xmlns:a14="http://schemas.microsoft.com/office/drawing/2010/main" val="0"/>
              </a:ext>
            </a:extLst>
          </a:blip>
          <a:stretch>
            <a:fillRect/>
          </a:stretch>
        </p:blipFill>
        <p:spPr>
          <a:xfrm>
            <a:off x="6141639" y="3187539"/>
            <a:ext cx="2974314" cy="2787175"/>
          </a:xfrm>
          <a:prstGeom prst="rect">
            <a:avLst/>
          </a:prstGeom>
        </p:spPr>
      </p:pic>
      <p:sp>
        <p:nvSpPr>
          <p:cNvPr id="18" name="Прямоугольник 17"/>
          <p:cNvSpPr/>
          <p:nvPr/>
        </p:nvSpPr>
        <p:spPr>
          <a:xfrm>
            <a:off x="7164288" y="4284385"/>
            <a:ext cx="1196751" cy="584775"/>
          </a:xfrm>
          <a:prstGeom prst="rect">
            <a:avLst/>
          </a:prstGeom>
        </p:spPr>
        <p:txBody>
          <a:bodyPr wrap="square">
            <a:spAutoFit/>
          </a:bodyPr>
          <a:lstStyle/>
          <a:p>
            <a:r>
              <a:rPr lang="ru-RU" sz="3200" b="1" dirty="0">
                <a:solidFill>
                  <a:schemeClr val="bg1"/>
                </a:solidFill>
              </a:rPr>
              <a:t>2025</a:t>
            </a:r>
          </a:p>
        </p:txBody>
      </p:sp>
    </p:spTree>
    <p:extLst>
      <p:ext uri="{BB962C8B-B14F-4D97-AF65-F5344CB8AC3E}">
        <p14:creationId xmlns:p14="http://schemas.microsoft.com/office/powerpoint/2010/main" val="323448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700F3-2162-1A5C-C1F2-088882030548}"/>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7C9B8890-158A-A081-3B1E-E41B07DD1B22}"/>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353EF91B-3555-CB9F-3F03-0399CD7CF361}"/>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A9BAF01A-EA0A-4C75-E709-E62221378B0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76E51AA1-48C3-506A-D2B8-5FF508894FA4}"/>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127E7E1F-282C-97B4-04C3-0574D02EDF8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7F04BFB-46F2-05DF-3324-E243825E681A}"/>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3D2C8D05-1057-8107-FD2D-BCD13841081D}"/>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31F72D85-FF92-C720-BD57-FC2DD887FD16}"/>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6242E027-785E-F4DC-A682-0EC91A738BD8}"/>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00E0F8D6-0C94-B086-2655-C5D701B1DF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3F52306B-5D8F-D478-67D6-B69E1B9BF9D9}"/>
              </a:ext>
            </a:extLst>
          </p:cNvPr>
          <p:cNvSpPr txBox="1"/>
          <p:nvPr/>
        </p:nvSpPr>
        <p:spPr>
          <a:xfrm>
            <a:off x="508517" y="85125"/>
            <a:ext cx="6782005" cy="646331"/>
          </a:xfrm>
          <a:prstGeom prst="rect">
            <a:avLst/>
          </a:prstGeom>
          <a:noFill/>
        </p:spPr>
        <p:txBody>
          <a:bodyPr wrap="square">
            <a:spAutoFit/>
          </a:bodyPr>
          <a:lstStyle/>
          <a:p>
            <a:pPr algn="ctr">
              <a:buNone/>
            </a:pPr>
            <a:r>
              <a:rPr lang="ru-RU" sz="1800" b="1" i="0" dirty="0">
                <a:solidFill>
                  <a:schemeClr val="bg1"/>
                </a:solidFill>
                <a:effectLst/>
                <a:latin typeface="pt_sans_bold"/>
              </a:rPr>
              <a:t>Представители УВД и МВД встретились с иностранными студентами </a:t>
            </a:r>
            <a:r>
              <a:rPr lang="ru-RU" sz="1800" b="1" i="0" dirty="0" err="1">
                <a:solidFill>
                  <a:schemeClr val="bg1"/>
                </a:solidFill>
                <a:effectLst/>
                <a:latin typeface="pt_sans_bold"/>
              </a:rPr>
              <a:t>Купаловского</a:t>
            </a:r>
            <a:r>
              <a:rPr lang="ru-RU" sz="1800" b="1" i="0" dirty="0">
                <a:solidFill>
                  <a:schemeClr val="bg1"/>
                </a:solidFill>
                <a:effectLst/>
                <a:latin typeface="pt_sans_bold"/>
              </a:rPr>
              <a:t> университета</a:t>
            </a:r>
            <a:endParaRPr lang="ru-RU" dirty="0">
              <a:solidFill>
                <a:schemeClr val="bg1"/>
              </a:solidFill>
            </a:endParaRPr>
          </a:p>
        </p:txBody>
      </p:sp>
      <p:sp>
        <p:nvSpPr>
          <p:cNvPr id="5" name="TextBox 4">
            <a:extLst>
              <a:ext uri="{FF2B5EF4-FFF2-40B4-BE49-F238E27FC236}">
                <a16:creationId xmlns:a16="http://schemas.microsoft.com/office/drawing/2014/main" id="{682A8EF1-390D-C249-3BD0-311679A91903}"/>
              </a:ext>
            </a:extLst>
          </p:cNvPr>
          <p:cNvSpPr txBox="1"/>
          <p:nvPr/>
        </p:nvSpPr>
        <p:spPr>
          <a:xfrm>
            <a:off x="104876" y="897310"/>
            <a:ext cx="8892480" cy="2754600"/>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В Гродненском государственном университете имени Янки Купалы состоялась встреча представителей УВД Гродненского облисполкома и МВД Республики Беларусь с иностранными студентами, зачисленными на первый курс.</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На встрече присутствовал начальник Управления по гражданству и миграции УВД Гродненского облисполкома Александр </a:t>
            </a:r>
            <a:r>
              <a:rPr lang="ru-RU" sz="1600" i="0" dirty="0" err="1">
                <a:solidFill>
                  <a:srgbClr val="333333"/>
                </a:solidFill>
                <a:effectLst/>
                <a:latin typeface="pt_sans_caption"/>
              </a:rPr>
              <a:t>Вулькевич</a:t>
            </a:r>
            <a:r>
              <a:rPr lang="ru-RU" sz="1600" i="0" dirty="0">
                <a:solidFill>
                  <a:srgbClr val="333333"/>
                </a:solidFill>
                <a:effectLst/>
                <a:latin typeface="pt_sans_caption"/>
              </a:rPr>
              <a:t> и заместитель начальника Управления по работе с иностранными гражданами и лицами без гражданства Департамента по гражданству и миграции МВД Республики Беларусь Вадим </a:t>
            </a:r>
            <a:r>
              <a:rPr lang="ru-RU" sz="1600" i="0" dirty="0" err="1">
                <a:solidFill>
                  <a:srgbClr val="333333"/>
                </a:solidFill>
                <a:effectLst/>
                <a:latin typeface="pt_sans_caption"/>
              </a:rPr>
              <a:t>Заборонок</a:t>
            </a:r>
            <a:r>
              <a:rPr lang="ru-RU" sz="1600" i="0" dirty="0">
                <a:solidFill>
                  <a:srgbClr val="333333"/>
                </a:solidFill>
                <a:effectLst/>
                <a:latin typeface="pt_sans_caption"/>
              </a:rPr>
              <a:t>.</a:t>
            </a:r>
          </a:p>
          <a:p>
            <a:pPr indent="450215" algn="just">
              <a:buNone/>
            </a:pPr>
            <a:r>
              <a:rPr lang="ru-RU" sz="1600" i="0" dirty="0">
                <a:solidFill>
                  <a:srgbClr val="333333"/>
                </a:solidFill>
                <a:effectLst/>
                <a:latin typeface="pt_sans_caption"/>
              </a:rPr>
              <a:t>Представители правоохранительных органов рассказали студентам об особенностях законодательства Республики Беларусь в сфере миграции, правилах пребывания иностранных граждан на территории страны, а также ответили на все интересующие вопросы.</a:t>
            </a:r>
          </a:p>
        </p:txBody>
      </p:sp>
      <p:pic>
        <p:nvPicPr>
          <p:cNvPr id="12290" name="Picture 2" descr="IMG_8356">
            <a:extLst>
              <a:ext uri="{FF2B5EF4-FFF2-40B4-BE49-F238E27FC236}">
                <a16:creationId xmlns:a16="http://schemas.microsoft.com/office/drawing/2014/main" id="{579C4910-74C8-D67A-CE1A-01060602B7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621" y="3812386"/>
            <a:ext cx="3531036" cy="235402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G_8424">
            <a:extLst>
              <a:ext uri="{FF2B5EF4-FFF2-40B4-BE49-F238E27FC236}">
                <a16:creationId xmlns:a16="http://schemas.microsoft.com/office/drawing/2014/main" id="{7B79F076-288E-7832-604F-8E2EE727C4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6880" y="3843332"/>
            <a:ext cx="3531038" cy="2354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91F5052-6136-91DD-2766-BB6338D42CEE}"/>
              </a:ext>
            </a:extLst>
          </p:cNvPr>
          <p:cNvSpPr txBox="1"/>
          <p:nvPr/>
        </p:nvSpPr>
        <p:spPr>
          <a:xfrm>
            <a:off x="104876" y="6359088"/>
            <a:ext cx="9304374" cy="261610"/>
          </a:xfrm>
          <a:prstGeom prst="rect">
            <a:avLst/>
          </a:prstGeom>
          <a:noFill/>
        </p:spPr>
        <p:txBody>
          <a:bodyPr wrap="square">
            <a:spAutoFit/>
          </a:bodyPr>
          <a:lstStyle/>
          <a:p>
            <a:r>
              <a:rPr lang="ru-RU" sz="1100" dirty="0">
                <a:hlinkClick r:id="rId9"/>
              </a:rPr>
              <a:t>https://www.grsu.by/component/k2/item/57267-predstaviteli-uvd-i-mvd-vstretilis-s-inostrannymi-studentami-kupalovskogo-universiteta.html</a:t>
            </a:r>
            <a:r>
              <a:rPr lang="ru-RU" sz="1100" dirty="0"/>
              <a:t> </a:t>
            </a:r>
          </a:p>
        </p:txBody>
      </p:sp>
    </p:spTree>
    <p:extLst>
      <p:ext uri="{BB962C8B-B14F-4D97-AF65-F5344CB8AC3E}">
        <p14:creationId xmlns:p14="http://schemas.microsoft.com/office/powerpoint/2010/main" val="3365593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1CE53-BF4E-5B1F-A71E-ADE07DF8B37D}"/>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E05541F8-0841-0ACB-C4FA-2198FC172E08}"/>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A910BE29-9BEA-E7FF-51E4-8CF3BDDC8865}"/>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D7DDBA29-803E-F009-D745-CA42D21317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1FF13128-5C32-CA8E-4974-DE2A5F1DBAF5}"/>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E227BC38-AA9E-8742-EDF2-EFCB3AC6FAE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02027D9-8A39-AD93-97DA-89138781BFCD}"/>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A23938C4-5D1E-C719-F090-1F11636AABB0}"/>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01244E7C-40F1-48E0-FBAC-AA5014EB933A}"/>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5016F1D1-2BB9-39DE-42D5-D15224E426C8}"/>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939A495B-FC99-E370-4104-244E05CA65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0D48AEF2-9C67-A47E-BA72-61521048A162}"/>
              </a:ext>
            </a:extLst>
          </p:cNvPr>
          <p:cNvSpPr txBox="1"/>
          <p:nvPr/>
        </p:nvSpPr>
        <p:spPr>
          <a:xfrm>
            <a:off x="2267744" y="190047"/>
            <a:ext cx="3402453" cy="461665"/>
          </a:xfrm>
          <a:prstGeom prst="rect">
            <a:avLst/>
          </a:prstGeom>
          <a:noFill/>
        </p:spPr>
        <p:txBody>
          <a:bodyPr wrap="square">
            <a:spAutoFit/>
          </a:bodyPr>
          <a:lstStyle/>
          <a:p>
            <a:pPr algn="l">
              <a:buNone/>
            </a:pPr>
            <a:r>
              <a:rPr lang="ru-RU" sz="2400" b="1" i="0" dirty="0" err="1">
                <a:solidFill>
                  <a:schemeClr val="bg1"/>
                </a:solidFill>
                <a:effectLst/>
                <a:latin typeface="pt_sans_bold"/>
              </a:rPr>
              <a:t>Медиамост</a:t>
            </a:r>
            <a:r>
              <a:rPr lang="ru-RU" sz="2400" b="1" i="0" dirty="0">
                <a:solidFill>
                  <a:schemeClr val="bg1"/>
                </a:solidFill>
                <a:effectLst/>
                <a:latin typeface="pt_sans_bold"/>
              </a:rPr>
              <a:t> дружбы</a:t>
            </a:r>
          </a:p>
        </p:txBody>
      </p:sp>
      <p:sp>
        <p:nvSpPr>
          <p:cNvPr id="5" name="TextBox 4">
            <a:extLst>
              <a:ext uri="{FF2B5EF4-FFF2-40B4-BE49-F238E27FC236}">
                <a16:creationId xmlns:a16="http://schemas.microsoft.com/office/drawing/2014/main" id="{47AB3A8F-22D0-1A1B-D162-4C5E6AABF9C0}"/>
              </a:ext>
            </a:extLst>
          </p:cNvPr>
          <p:cNvSpPr txBox="1"/>
          <p:nvPr/>
        </p:nvSpPr>
        <p:spPr>
          <a:xfrm>
            <a:off x="104876" y="981044"/>
            <a:ext cx="5108039" cy="5355312"/>
          </a:xfrm>
          <a:prstGeom prst="rect">
            <a:avLst/>
          </a:prstGeom>
          <a:noFill/>
        </p:spPr>
        <p:txBody>
          <a:bodyPr wrap="square">
            <a:spAutoFit/>
          </a:bodyPr>
          <a:lstStyle/>
          <a:p>
            <a:pPr indent="450215" algn="just">
              <a:buNone/>
            </a:pPr>
            <a:r>
              <a:rPr lang="ru-RU" i="0" dirty="0" err="1">
                <a:solidFill>
                  <a:srgbClr val="444444"/>
                </a:solidFill>
                <a:effectLst/>
                <a:latin typeface="pt_sans_bold"/>
              </a:rPr>
              <a:t>Медиамост</a:t>
            </a:r>
            <a:r>
              <a:rPr lang="ru-RU" i="0" dirty="0">
                <a:solidFill>
                  <a:srgbClr val="444444"/>
                </a:solidFill>
                <a:effectLst/>
                <a:latin typeface="pt_sans_bold"/>
              </a:rPr>
              <a:t> дружбы объединил студентов из Китайской Народной Республики и Республики Беларусь на факультете истории, коммуникации и туризма.</a:t>
            </a:r>
            <a:endParaRPr lang="ru-RU" i="0" dirty="0">
              <a:solidFill>
                <a:srgbClr val="444444"/>
              </a:solidFill>
              <a:effectLst/>
              <a:latin typeface="Comic Sans MS" panose="030F0702030302020204" pitchFamily="66" charset="0"/>
            </a:endParaRPr>
          </a:p>
          <a:p>
            <a:pPr indent="450215" algn="just">
              <a:buNone/>
            </a:pPr>
            <a:r>
              <a:rPr lang="ru-RU" sz="1800" i="0" dirty="0">
                <a:solidFill>
                  <a:srgbClr val="333333"/>
                </a:solidFill>
                <a:effectLst/>
                <a:latin typeface="pt_sans_caption"/>
              </a:rPr>
              <a:t>Участники мероприятия рассказали друг другу о крупнейших медиа Беларуси и Китая, о социальных сетях и мессенджерах, которые популярны в разных странах, а также о блогерах и их контенте.</a:t>
            </a:r>
          </a:p>
          <a:p>
            <a:pPr indent="450215" algn="just">
              <a:buNone/>
            </a:pPr>
            <a:r>
              <a:rPr lang="ru-RU" sz="1800" i="0" dirty="0">
                <a:solidFill>
                  <a:srgbClr val="333333"/>
                </a:solidFill>
                <a:effectLst/>
                <a:latin typeface="pt_sans_caption"/>
              </a:rPr>
              <a:t>Декан факультета истории, коммуникации и туризма Виктор </a:t>
            </a:r>
            <a:r>
              <a:rPr lang="ru-RU" sz="1800" i="0" dirty="0" err="1">
                <a:solidFill>
                  <a:srgbClr val="333333"/>
                </a:solidFill>
                <a:effectLst/>
                <a:latin typeface="pt_sans_caption"/>
              </a:rPr>
              <a:t>Белозорович</a:t>
            </a:r>
            <a:r>
              <a:rPr lang="ru-RU" sz="1800" i="0" dirty="0">
                <a:solidFill>
                  <a:srgbClr val="333333"/>
                </a:solidFill>
                <a:effectLst/>
                <a:latin typeface="pt_sans_caption"/>
              </a:rPr>
              <a:t> отметил, что встречи белорусских и китайских студентов в формате обмена мнениями очень важны для социальной адаптации иностранных граждан. Они позволяют наладить отношения, найти новые знакомства и почувствовать причастность к общей культуре коммуникации </a:t>
            </a:r>
            <a:r>
              <a:rPr lang="ru-RU" sz="1800" i="0" dirty="0" err="1">
                <a:solidFill>
                  <a:srgbClr val="333333"/>
                </a:solidFill>
                <a:effectLst/>
                <a:latin typeface="pt_sans_caption"/>
              </a:rPr>
              <a:t>Купаловского</a:t>
            </a:r>
            <a:r>
              <a:rPr lang="ru-RU" sz="1800" i="0" dirty="0">
                <a:solidFill>
                  <a:srgbClr val="333333"/>
                </a:solidFill>
                <a:effectLst/>
                <a:latin typeface="pt_sans_caption"/>
              </a:rPr>
              <a:t> университета.</a:t>
            </a:r>
          </a:p>
        </p:txBody>
      </p:sp>
      <p:pic>
        <p:nvPicPr>
          <p:cNvPr id="27650" name="Picture 2" descr="photo 2025 10 31 13 12 08">
            <a:extLst>
              <a:ext uri="{FF2B5EF4-FFF2-40B4-BE49-F238E27FC236}">
                <a16:creationId xmlns:a16="http://schemas.microsoft.com/office/drawing/2014/main" id="{996264EC-F46A-6C78-19BD-0F144E6E4C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0419" y="909159"/>
            <a:ext cx="3707904" cy="2780928"/>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photo_2025-10-31_13-11-57">
            <a:extLst>
              <a:ext uri="{FF2B5EF4-FFF2-40B4-BE49-F238E27FC236}">
                <a16:creationId xmlns:a16="http://schemas.microsoft.com/office/drawing/2014/main" id="{EBA747A7-39A5-A401-E017-4BB979860F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055" y="3736922"/>
            <a:ext cx="3704268" cy="24695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8537EC-9081-B482-F473-202E0FDFA23B}"/>
              </a:ext>
            </a:extLst>
          </p:cNvPr>
          <p:cNvSpPr txBox="1"/>
          <p:nvPr/>
        </p:nvSpPr>
        <p:spPr>
          <a:xfrm>
            <a:off x="213175" y="6354634"/>
            <a:ext cx="8745148" cy="253916"/>
          </a:xfrm>
          <a:prstGeom prst="rect">
            <a:avLst/>
          </a:prstGeom>
          <a:noFill/>
        </p:spPr>
        <p:txBody>
          <a:bodyPr wrap="square">
            <a:spAutoFit/>
          </a:bodyPr>
          <a:lstStyle/>
          <a:p>
            <a:r>
              <a:rPr lang="ru-RU" sz="1050" dirty="0">
                <a:hlinkClick r:id="rId9"/>
              </a:rPr>
              <a:t>https://www.grsu.by/component/k2/item/57467-v-grgu-imeni-yanki-kupaly-na-fakultete-istorii-kommunikatsii-i-turizma-proshel-mediamost-druzhby.html</a:t>
            </a:r>
            <a:r>
              <a:rPr lang="ru-RU" sz="1050" dirty="0"/>
              <a:t> </a:t>
            </a:r>
          </a:p>
        </p:txBody>
      </p:sp>
    </p:spTree>
    <p:extLst>
      <p:ext uri="{BB962C8B-B14F-4D97-AF65-F5344CB8AC3E}">
        <p14:creationId xmlns:p14="http://schemas.microsoft.com/office/powerpoint/2010/main" val="216365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8D575-60D9-C4B4-0160-2591BF34C95D}"/>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5738DD42-3A1A-A1E1-045B-60FA182CF88C}"/>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1FCB21DC-E814-B92C-99BF-E686245C6087}"/>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C963300D-3B9D-9975-57A6-0921473FABF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9B6335E7-F25C-943A-B9C7-D2A48CBCF52A}"/>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7B629B73-FEE1-245C-A773-7ED9700A865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0B17153-26BE-CCCB-C78C-7E8619954734}"/>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954191F4-EE08-AE6F-2E62-B95B7E644829}"/>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7ACEB318-6088-54E2-8ACC-C1230CD828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45992174-87FC-C67C-9DB7-1CB4333DD172}"/>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A369F09E-A0A7-BF81-552B-1D9B318D9E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A4D90ECA-55B2-CC9E-C047-1C93272E03E6}"/>
              </a:ext>
            </a:extLst>
          </p:cNvPr>
          <p:cNvSpPr txBox="1"/>
          <p:nvPr/>
        </p:nvSpPr>
        <p:spPr>
          <a:xfrm>
            <a:off x="904486" y="94506"/>
            <a:ext cx="5923901" cy="646331"/>
          </a:xfrm>
          <a:prstGeom prst="rect">
            <a:avLst/>
          </a:prstGeom>
          <a:noFill/>
        </p:spPr>
        <p:txBody>
          <a:bodyPr wrap="square">
            <a:spAutoFit/>
          </a:bodyPr>
          <a:lstStyle/>
          <a:p>
            <a:pPr algn="ctr">
              <a:buNone/>
            </a:pPr>
            <a:r>
              <a:rPr lang="ru-RU" sz="1800" b="1" i="0" dirty="0">
                <a:solidFill>
                  <a:schemeClr val="bg1"/>
                </a:solidFill>
                <a:effectLst/>
                <a:latin typeface="pt_sans_bold"/>
              </a:rPr>
              <a:t>Встреча с Президентом Союза африканских диаспор России</a:t>
            </a:r>
          </a:p>
        </p:txBody>
      </p:sp>
      <p:sp>
        <p:nvSpPr>
          <p:cNvPr id="5" name="TextBox 4">
            <a:extLst>
              <a:ext uri="{FF2B5EF4-FFF2-40B4-BE49-F238E27FC236}">
                <a16:creationId xmlns:a16="http://schemas.microsoft.com/office/drawing/2014/main" id="{57AAD57D-AB68-8FD3-8EF4-3ED019100B30}"/>
              </a:ext>
            </a:extLst>
          </p:cNvPr>
          <p:cNvSpPr txBox="1"/>
          <p:nvPr/>
        </p:nvSpPr>
        <p:spPr>
          <a:xfrm>
            <a:off x="104876" y="1002866"/>
            <a:ext cx="4641010" cy="5078313"/>
          </a:xfrm>
          <a:prstGeom prst="rect">
            <a:avLst/>
          </a:prstGeom>
          <a:noFill/>
        </p:spPr>
        <p:txBody>
          <a:bodyPr wrap="square">
            <a:spAutoFit/>
          </a:bodyPr>
          <a:lstStyle/>
          <a:p>
            <a:pPr indent="450215" algn="just">
              <a:buNone/>
            </a:pPr>
            <a:r>
              <a:rPr lang="ru-RU" i="0" dirty="0">
                <a:solidFill>
                  <a:srgbClr val="444444"/>
                </a:solidFill>
                <a:effectLst/>
                <a:latin typeface="pt_sans_bold"/>
              </a:rPr>
              <a:t>Встреча состоялась в рамках IV Международной научной конференции «Беларусь у </a:t>
            </a:r>
            <a:r>
              <a:rPr lang="ru-RU" i="0" dirty="0" err="1">
                <a:solidFill>
                  <a:srgbClr val="444444"/>
                </a:solidFill>
                <a:effectLst/>
                <a:latin typeface="pt_sans_bold"/>
              </a:rPr>
              <a:t>кантэксце</a:t>
            </a:r>
            <a:r>
              <a:rPr lang="ru-RU" i="0" dirty="0">
                <a:solidFill>
                  <a:srgbClr val="444444"/>
                </a:solidFill>
                <a:effectLst/>
                <a:latin typeface="pt_sans_bold"/>
              </a:rPr>
              <a:t> </a:t>
            </a:r>
            <a:r>
              <a:rPr lang="ru-RU" i="0" dirty="0" err="1">
                <a:solidFill>
                  <a:srgbClr val="444444"/>
                </a:solidFill>
                <a:effectLst/>
                <a:latin typeface="pt_sans_bold"/>
              </a:rPr>
              <a:t>сусветнай</a:t>
            </a:r>
            <a:r>
              <a:rPr lang="ru-RU" i="0" dirty="0">
                <a:solidFill>
                  <a:srgbClr val="444444"/>
                </a:solidFill>
                <a:effectLst/>
                <a:latin typeface="pt_sans_bold"/>
              </a:rPr>
              <a:t> </a:t>
            </a:r>
            <a:r>
              <a:rPr lang="ru-RU" i="0" dirty="0" err="1">
                <a:solidFill>
                  <a:srgbClr val="444444"/>
                </a:solidFill>
                <a:effectLst/>
                <a:latin typeface="pt_sans_bold"/>
              </a:rPr>
              <a:t>гісторыі</a:t>
            </a:r>
            <a:r>
              <a:rPr lang="ru-RU" i="0" dirty="0">
                <a:solidFill>
                  <a:srgbClr val="444444"/>
                </a:solidFill>
                <a:effectLst/>
                <a:latin typeface="pt_sans_bold"/>
              </a:rPr>
              <a:t>: </a:t>
            </a:r>
            <a:r>
              <a:rPr lang="ru-RU" i="0" dirty="0" err="1">
                <a:solidFill>
                  <a:srgbClr val="444444"/>
                </a:solidFill>
                <a:effectLst/>
                <a:latin typeface="pt_sans_bold"/>
              </a:rPr>
              <a:t>асоба</a:t>
            </a:r>
            <a:r>
              <a:rPr lang="ru-RU" i="0" dirty="0">
                <a:solidFill>
                  <a:srgbClr val="444444"/>
                </a:solidFill>
                <a:effectLst/>
                <a:latin typeface="pt_sans_bold"/>
              </a:rPr>
              <a:t>, </a:t>
            </a:r>
            <a:r>
              <a:rPr lang="ru-RU" i="0" dirty="0" err="1">
                <a:solidFill>
                  <a:srgbClr val="444444"/>
                </a:solidFill>
                <a:effectLst/>
                <a:latin typeface="pt_sans_bold"/>
              </a:rPr>
              <a:t>грамадства</a:t>
            </a:r>
            <a:r>
              <a:rPr lang="ru-RU" i="0" dirty="0">
                <a:solidFill>
                  <a:srgbClr val="444444"/>
                </a:solidFill>
                <a:effectLst/>
                <a:latin typeface="pt_sans_bold"/>
              </a:rPr>
              <a:t>, </a:t>
            </a:r>
            <a:r>
              <a:rPr lang="ru-RU" i="0" dirty="0" err="1">
                <a:solidFill>
                  <a:srgbClr val="444444"/>
                </a:solidFill>
                <a:effectLst/>
                <a:latin typeface="pt_sans_bold"/>
              </a:rPr>
              <a:t>дзяржава</a:t>
            </a:r>
            <a:r>
              <a:rPr lang="ru-RU" i="0" dirty="0">
                <a:solidFill>
                  <a:srgbClr val="444444"/>
                </a:solidFill>
                <a:effectLst/>
                <a:latin typeface="pt_sans_bold"/>
              </a:rPr>
              <a:t>».</a:t>
            </a:r>
            <a:endParaRPr lang="ru-RU" i="0" dirty="0">
              <a:solidFill>
                <a:srgbClr val="444444"/>
              </a:solidFill>
              <a:effectLst/>
              <a:latin typeface="Comic Sans MS" panose="030F0702030302020204" pitchFamily="66" charset="0"/>
            </a:endParaRPr>
          </a:p>
          <a:p>
            <a:pPr indent="450215" algn="just">
              <a:buNone/>
            </a:pPr>
            <a:r>
              <a:rPr lang="ru-RU" sz="1800" i="0" dirty="0">
                <a:solidFill>
                  <a:srgbClr val="333333"/>
                </a:solidFill>
                <a:effectLst/>
                <a:latin typeface="pt_sans_caption"/>
              </a:rPr>
              <a:t>Участниками мероприятия стали студенты из стран Африки, которые получили возможность напрямую пообщаться с Президентом Союза африканских диаспор России, кандидатом философских наук, старшим научным сотрудником Института научной информации по общественным наукам Российской академии науки </a:t>
            </a:r>
            <a:r>
              <a:rPr lang="ru-RU" sz="1800" i="0" dirty="0" err="1">
                <a:solidFill>
                  <a:srgbClr val="333333"/>
                </a:solidFill>
                <a:effectLst/>
                <a:latin typeface="pt_sans_caption"/>
              </a:rPr>
              <a:t>Кинфу</a:t>
            </a:r>
            <a:r>
              <a:rPr lang="ru-RU" sz="1800" i="0" dirty="0">
                <a:solidFill>
                  <a:srgbClr val="333333"/>
                </a:solidFill>
                <a:effectLst/>
                <a:latin typeface="pt_sans_caption"/>
              </a:rPr>
              <a:t> </a:t>
            </a:r>
            <a:r>
              <a:rPr lang="ru-RU" sz="1800" i="0" dirty="0" err="1">
                <a:solidFill>
                  <a:srgbClr val="333333"/>
                </a:solidFill>
                <a:effectLst/>
                <a:latin typeface="pt_sans_caption"/>
              </a:rPr>
              <a:t>Зенебе</a:t>
            </a:r>
            <a:r>
              <a:rPr lang="ru-RU" sz="1800" i="0" dirty="0">
                <a:solidFill>
                  <a:srgbClr val="333333"/>
                </a:solidFill>
                <a:effectLst/>
                <a:latin typeface="pt_sans_caption"/>
              </a:rPr>
              <a:t> </a:t>
            </a:r>
            <a:r>
              <a:rPr lang="ru-RU" sz="1800" i="0" dirty="0" err="1">
                <a:solidFill>
                  <a:srgbClr val="333333"/>
                </a:solidFill>
                <a:effectLst/>
                <a:latin typeface="pt_sans_caption"/>
              </a:rPr>
              <a:t>Тафессе</a:t>
            </a:r>
            <a:r>
              <a:rPr lang="ru-RU" sz="1800" i="0" dirty="0">
                <a:solidFill>
                  <a:srgbClr val="333333"/>
                </a:solidFill>
                <a:effectLst/>
                <a:latin typeface="pt_sans_caption"/>
              </a:rPr>
              <a:t> и кандидатом исторических наук, доцентом, старшим научным сотрудником Института всеобщей истории Российской академии наук Людмилой Ивановой.</a:t>
            </a:r>
          </a:p>
        </p:txBody>
      </p:sp>
      <p:pic>
        <p:nvPicPr>
          <p:cNvPr id="50178" name="Picture 2" descr="IMG_5509">
            <a:extLst>
              <a:ext uri="{FF2B5EF4-FFF2-40B4-BE49-F238E27FC236}">
                <a16:creationId xmlns:a16="http://schemas.microsoft.com/office/drawing/2014/main" id="{925507BA-BC25-CCA8-CC13-7ED0682F67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1040" y="933866"/>
            <a:ext cx="4009628" cy="2673085"/>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IMG_5478">
            <a:extLst>
              <a:ext uri="{FF2B5EF4-FFF2-40B4-BE49-F238E27FC236}">
                <a16:creationId xmlns:a16="http://schemas.microsoft.com/office/drawing/2014/main" id="{AAB67764-A974-72C3-1C1E-8E63406DE1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1040" y="3643506"/>
            <a:ext cx="4009628" cy="26730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80B6893-489B-7C00-2767-4BF4E542F4E6}"/>
              </a:ext>
            </a:extLst>
          </p:cNvPr>
          <p:cNvSpPr txBox="1"/>
          <p:nvPr/>
        </p:nvSpPr>
        <p:spPr>
          <a:xfrm>
            <a:off x="58571" y="6282571"/>
            <a:ext cx="9473037" cy="261610"/>
          </a:xfrm>
          <a:prstGeom prst="rect">
            <a:avLst/>
          </a:prstGeom>
          <a:noFill/>
        </p:spPr>
        <p:txBody>
          <a:bodyPr wrap="square">
            <a:spAutoFit/>
          </a:bodyPr>
          <a:lstStyle/>
          <a:p>
            <a:r>
              <a:rPr lang="ru-RU" sz="1050" dirty="0">
                <a:hlinkClick r:id="rId9"/>
              </a:rPr>
              <a:t>https://www.grsu.by/component/k2/item/57733-studenty-kupalovskogo-universiteta-vstretilis-s-prezidentom-soyuza-afrikanskikh-diaspor-rossii.html</a:t>
            </a:r>
            <a:r>
              <a:rPr lang="ru-RU" sz="1050" dirty="0"/>
              <a:t> </a:t>
            </a:r>
          </a:p>
        </p:txBody>
      </p:sp>
    </p:spTree>
    <p:extLst>
      <p:ext uri="{BB962C8B-B14F-4D97-AF65-F5344CB8AC3E}">
        <p14:creationId xmlns:p14="http://schemas.microsoft.com/office/powerpoint/2010/main" val="366874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2E24C-C8CE-781B-EE34-E3488567DEED}"/>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E8DD3B13-6A1B-815E-8460-285B574FFBD2}"/>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4333BD7F-9E49-86D1-C5EE-BCE10E9A1315}"/>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9CE81B4F-11C2-66FF-D2C9-BBA0423860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9BC3309C-8B32-269A-BFB5-A58651F3C38A}"/>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14DE7A64-B487-A099-1E57-7EF33382D63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7F1C663-A84D-4F95-CA6E-73B8DB22899E}"/>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2D6A60E3-6942-B58A-7833-0A1DC70615A1}"/>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D299491E-A2C2-FC36-9F4D-4A07740E6166}"/>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758D37BF-1215-A068-4A00-B3163D16C172}"/>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8D186D45-22A5-5102-85E8-470374AC9A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915067B0-3DFA-4700-AC0D-FA2DDE1A0DCF}"/>
              </a:ext>
            </a:extLst>
          </p:cNvPr>
          <p:cNvSpPr txBox="1"/>
          <p:nvPr/>
        </p:nvSpPr>
        <p:spPr>
          <a:xfrm>
            <a:off x="668176" y="94844"/>
            <a:ext cx="6395123" cy="646331"/>
          </a:xfrm>
          <a:prstGeom prst="rect">
            <a:avLst/>
          </a:prstGeom>
          <a:noFill/>
        </p:spPr>
        <p:txBody>
          <a:bodyPr wrap="square">
            <a:spAutoFit/>
          </a:bodyPr>
          <a:lstStyle/>
          <a:p>
            <a:pPr algn="ctr">
              <a:buNone/>
            </a:pPr>
            <a:r>
              <a:rPr lang="ru-RU" b="1" i="0" dirty="0">
                <a:solidFill>
                  <a:schemeClr val="bg1"/>
                </a:solidFill>
                <a:effectLst/>
                <a:latin typeface="pt_sans_bold"/>
              </a:rPr>
              <a:t>Творческая гостиная «Беларусь – перекресток национальных культур» </a:t>
            </a:r>
          </a:p>
        </p:txBody>
      </p:sp>
      <p:sp>
        <p:nvSpPr>
          <p:cNvPr id="5" name="TextBox 4">
            <a:extLst>
              <a:ext uri="{FF2B5EF4-FFF2-40B4-BE49-F238E27FC236}">
                <a16:creationId xmlns:a16="http://schemas.microsoft.com/office/drawing/2014/main" id="{6BB3D20F-B560-1B19-DEFE-B74128B43289}"/>
              </a:ext>
            </a:extLst>
          </p:cNvPr>
          <p:cNvSpPr txBox="1"/>
          <p:nvPr/>
        </p:nvSpPr>
        <p:spPr>
          <a:xfrm>
            <a:off x="-1" y="898343"/>
            <a:ext cx="9144000" cy="1232966"/>
          </a:xfrm>
          <a:prstGeom prst="rect">
            <a:avLst/>
          </a:prstGeom>
          <a:noFill/>
        </p:spPr>
        <p:txBody>
          <a:bodyPr wrap="square">
            <a:spAutoFit/>
          </a:bodyPr>
          <a:lstStyle/>
          <a:p>
            <a:pPr indent="450215" algn="just">
              <a:lnSpc>
                <a:spcPts val="1800"/>
              </a:lnSpc>
              <a:buNone/>
            </a:pPr>
            <a:r>
              <a:rPr lang="ru-RU" sz="1400" i="0" dirty="0">
                <a:solidFill>
                  <a:srgbClr val="444444"/>
                </a:solidFill>
                <a:effectLst/>
                <a:latin typeface="pt_sans_bold"/>
              </a:rPr>
              <a:t>Молодые люди в национальных нарядах, песни разных стран мира, сияние сари и мелодичный звон украшений – 12 декабря Гродненский государственный университет имени Янки Купалы погрузился в настоящий калейдоскоп культур. Это не просто праздник, а уже седьмая по счету творческая гостиная «Беларусь – перекресток национальных культур» – событие, ставшее визитной карточкой </a:t>
            </a:r>
            <a:r>
              <a:rPr lang="ru-RU" sz="1400" i="0" dirty="0" err="1">
                <a:solidFill>
                  <a:srgbClr val="444444"/>
                </a:solidFill>
                <a:effectLst/>
                <a:latin typeface="pt_sans_bold"/>
              </a:rPr>
              <a:t>Купаловского</a:t>
            </a:r>
            <a:r>
              <a:rPr lang="ru-RU" sz="1400" i="0" dirty="0">
                <a:solidFill>
                  <a:srgbClr val="444444"/>
                </a:solidFill>
                <a:effectLst/>
                <a:latin typeface="pt_sans_bold"/>
              </a:rPr>
              <a:t> университета. Давайте вместе погрузимся в эту неповторимую атмосферу разнообразия и единства!</a:t>
            </a:r>
            <a:endParaRPr lang="ru-RU" sz="1400" i="0" dirty="0">
              <a:solidFill>
                <a:srgbClr val="444444"/>
              </a:solidFill>
              <a:effectLst/>
              <a:latin typeface="Comic Sans MS" panose="030F0702030302020204" pitchFamily="66" charset="0"/>
            </a:endParaRPr>
          </a:p>
        </p:txBody>
      </p:sp>
      <p:pic>
        <p:nvPicPr>
          <p:cNvPr id="15362" name="Picture 2" descr="IMG_0860">
            <a:extLst>
              <a:ext uri="{FF2B5EF4-FFF2-40B4-BE49-F238E27FC236}">
                <a16:creationId xmlns:a16="http://schemas.microsoft.com/office/drawing/2014/main" id="{E5CC6A47-F4EE-EBBC-A9EB-7DE0FE71EB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76" y="2131308"/>
            <a:ext cx="2740890" cy="182726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G_0911">
            <a:extLst>
              <a:ext uri="{FF2B5EF4-FFF2-40B4-BE49-F238E27FC236}">
                <a16:creationId xmlns:a16="http://schemas.microsoft.com/office/drawing/2014/main" id="{D67F48D2-55C1-5556-5741-781D99893D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068" y="2131308"/>
            <a:ext cx="2740890" cy="182726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G_1036">
            <a:extLst>
              <a:ext uri="{FF2B5EF4-FFF2-40B4-BE49-F238E27FC236}">
                <a16:creationId xmlns:a16="http://schemas.microsoft.com/office/drawing/2014/main" id="{69E86585-921E-5601-3FF4-E25440C5F1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8184" y="2099189"/>
            <a:ext cx="2761436" cy="1840957"/>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G_1196">
            <a:extLst>
              <a:ext uri="{FF2B5EF4-FFF2-40B4-BE49-F238E27FC236}">
                <a16:creationId xmlns:a16="http://schemas.microsoft.com/office/drawing/2014/main" id="{5EA159C7-6FF4-2A96-D2EE-2582012F09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520" y="4201899"/>
            <a:ext cx="2729084" cy="1819389"/>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IMG_1414">
            <a:extLst>
              <a:ext uri="{FF2B5EF4-FFF2-40B4-BE49-F238E27FC236}">
                <a16:creationId xmlns:a16="http://schemas.microsoft.com/office/drawing/2014/main" id="{212E7975-B4A4-88AB-FE0A-56325829EA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0336" y="4122676"/>
            <a:ext cx="2773622" cy="1849081"/>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IMG_9025">
            <a:extLst>
              <a:ext uri="{FF2B5EF4-FFF2-40B4-BE49-F238E27FC236}">
                <a16:creationId xmlns:a16="http://schemas.microsoft.com/office/drawing/2014/main" id="{32CCBB76-313F-4F64-DB90-2C2FB69668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2698" y="4089538"/>
            <a:ext cx="2761436" cy="18409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28C05DA-7087-CE33-4384-94D5DB18CAB8}"/>
              </a:ext>
            </a:extLst>
          </p:cNvPr>
          <p:cNvSpPr txBox="1"/>
          <p:nvPr/>
        </p:nvSpPr>
        <p:spPr>
          <a:xfrm>
            <a:off x="77906" y="6327655"/>
            <a:ext cx="9143999" cy="430887"/>
          </a:xfrm>
          <a:prstGeom prst="rect">
            <a:avLst/>
          </a:prstGeom>
          <a:noFill/>
        </p:spPr>
        <p:txBody>
          <a:bodyPr wrap="square">
            <a:spAutoFit/>
          </a:bodyPr>
          <a:lstStyle/>
          <a:p>
            <a:r>
              <a:rPr lang="ru-RU" sz="1050" dirty="0">
                <a:hlinkClick r:id="rId13"/>
              </a:rPr>
              <a:t>https://www.grsu.by/component/k2/item/58075-mnozhestvo-golosov-no-odno-serdtse-v-grgu-imeni-yanki-kupaly-prokhodit-tvorcheskaya-gostinaya-belarus-perekrestok-natsionalnykh-kultur.html</a:t>
            </a:r>
            <a:r>
              <a:rPr lang="ru-RU" sz="1050" dirty="0"/>
              <a:t> </a:t>
            </a:r>
          </a:p>
        </p:txBody>
      </p:sp>
    </p:spTree>
    <p:extLst>
      <p:ext uri="{BB962C8B-B14F-4D97-AF65-F5344CB8AC3E}">
        <p14:creationId xmlns:p14="http://schemas.microsoft.com/office/powerpoint/2010/main" val="344476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73726" y="-1"/>
            <a:ext cx="9217727" cy="6858001"/>
            <a:chOff x="-73726" y="-1"/>
            <a:chExt cx="9217727" cy="6858001"/>
          </a:xfrm>
        </p:grpSpPr>
        <p:sp>
          <p:nvSpPr>
            <p:cNvPr id="5" name="Прямоугольник 4"/>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6" name="Picture 18" descr="https://i.ya-webdesign.com/images/light-burst-png-2.pn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8346395">
              <a:off x="6047700" y="5661067"/>
              <a:ext cx="2360899" cy="84236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101615" y="-1"/>
              <a:ext cx="8042385" cy="3027857"/>
            </a:xfrm>
            <a:custGeom>
              <a:avLst/>
              <a:gdLst>
                <a:gd name="connsiteX0" fmla="*/ 0 w 10566400"/>
                <a:gd name="connsiteY0" fmla="*/ 0 h 3979152"/>
                <a:gd name="connsiteX1" fmla="*/ 10566400 w 10566400"/>
                <a:gd name="connsiteY1" fmla="*/ 0 h 3979152"/>
                <a:gd name="connsiteX2" fmla="*/ 10566400 w 10566400"/>
                <a:gd name="connsiteY2" fmla="*/ 2957997 h 3979152"/>
                <a:gd name="connsiteX3" fmla="*/ 10517638 w 10566400"/>
                <a:gd name="connsiteY3" fmla="*/ 3003043 h 3979152"/>
                <a:gd name="connsiteX4" fmla="*/ 6185301 w 10566400"/>
                <a:gd name="connsiteY4" fmla="*/ 3626174 h 3979152"/>
                <a:gd name="connsiteX5" fmla="*/ 0 w 10566400"/>
                <a:gd name="connsiteY5" fmla="*/ 0 h 397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6400" h="3979152">
                  <a:moveTo>
                    <a:pt x="0" y="0"/>
                  </a:moveTo>
                  <a:lnTo>
                    <a:pt x="10566400" y="0"/>
                  </a:lnTo>
                  <a:cubicBezTo>
                    <a:pt x="10566400" y="0"/>
                    <a:pt x="10566400" y="0"/>
                    <a:pt x="10566400" y="2957997"/>
                  </a:cubicBezTo>
                  <a:cubicBezTo>
                    <a:pt x="10551396" y="2973012"/>
                    <a:pt x="10536392" y="2988028"/>
                    <a:pt x="10517638" y="3003043"/>
                  </a:cubicBezTo>
                  <a:cubicBezTo>
                    <a:pt x="10232566" y="3273317"/>
                    <a:pt x="8649669" y="4602163"/>
                    <a:pt x="6185301" y="3626174"/>
                  </a:cubicBezTo>
                  <a:cubicBezTo>
                    <a:pt x="4051016" y="2781568"/>
                    <a:pt x="2093025" y="792053"/>
                    <a:pt x="0" y="0"/>
                  </a:cubicBezTo>
                  <a:close/>
                </a:path>
              </a:pathLst>
            </a:custGeom>
          </p:spPr>
        </p:pic>
        <p:sp>
          <p:nvSpPr>
            <p:cNvPr id="8" name="Freeform 7">
              <a:extLst>
                <a:ext uri="{FF2B5EF4-FFF2-40B4-BE49-F238E27FC236}">
                  <a16:creationId xmlns:a16="http://schemas.microsoft.com/office/drawing/2014/main" id="{7B6D73C7-1FE5-4E73-9D4F-C59DB1A1DC90}"/>
                </a:ext>
              </a:extLst>
            </p:cNvPr>
            <p:cNvSpPr>
              <a:spLocks/>
            </p:cNvSpPr>
            <p:nvPr/>
          </p:nvSpPr>
          <p:spPr bwMode="auto">
            <a:xfrm>
              <a:off x="-73726" y="1"/>
              <a:ext cx="9217726" cy="3451622"/>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gradFill flip="none" rotWithShape="1">
                <a:gsLst>
                  <a:gs pos="0">
                    <a:schemeClr val="accent1">
                      <a:tint val="66000"/>
                      <a:satMod val="160000"/>
                    </a:schemeClr>
                  </a:gs>
                  <a:gs pos="81000">
                    <a:schemeClr val="accent1">
                      <a:tint val="44500"/>
                      <a:satMod val="160000"/>
                    </a:schemeClr>
                  </a:gs>
                  <a:gs pos="100000">
                    <a:schemeClr val="bg1"/>
                  </a:gs>
                </a:gsLst>
                <a:lin ang="5400000" scaled="1"/>
                <a:tileRect/>
              </a:grad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9" name="Picture 3"/>
            <p:cNvPicPr>
              <a:picLocks noChangeArrowheads="1"/>
            </p:cNvPicPr>
            <p:nvPr/>
          </p:nvPicPr>
          <p:blipFill rotWithShape="1">
            <a:blip r:embed="rId6" cstate="print">
              <a:extLst>
                <a:ext uri="{BEBA8EAE-BF5A-486C-A8C5-ECC9F3942E4B}">
                  <a14:imgProps xmlns:a14="http://schemas.microsoft.com/office/drawing/2010/main">
                    <a14:imgLayer r:embed="rId7">
                      <a14:imgEffect>
                        <a14:backgroundRemoval t="855" b="99145" l="0" r="94737"/>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04"/>
            <a:stretch/>
          </p:blipFill>
          <p:spPr bwMode="auto">
            <a:xfrm>
              <a:off x="8002184" y="1239300"/>
              <a:ext cx="243063" cy="48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descr="https://i.ya-webdesign.com/images/light-burst-png-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327023" y="1483370"/>
              <a:ext cx="1816978" cy="181170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7">
              <a:extLst>
                <a:ext uri="{FF2B5EF4-FFF2-40B4-BE49-F238E27FC236}">
                  <a16:creationId xmlns:a16="http://schemas.microsoft.com/office/drawing/2014/main" id="{7B6D73C7-1FE5-4E73-9D4F-C59DB1A1DC90}"/>
                </a:ext>
              </a:extLst>
            </p:cNvPr>
            <p:cNvSpPr>
              <a:spLocks/>
            </p:cNvSpPr>
            <p:nvPr/>
          </p:nvSpPr>
          <p:spPr bwMode="auto">
            <a:xfrm>
              <a:off x="-73725" y="1"/>
              <a:ext cx="9129391" cy="3377078"/>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no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1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3725" y="-1"/>
              <a:ext cx="2081366" cy="162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297909" y="5661248"/>
              <a:ext cx="2846091"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1259632" y="3027856"/>
            <a:ext cx="2592288" cy="1631216"/>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Гродненский государственный университет имени </a:t>
            </a:r>
          </a:p>
          <a:p>
            <a:pPr algn="ctr"/>
            <a:r>
              <a:rPr lang="ru-RU" sz="2000" b="1" dirty="0">
                <a:latin typeface="Arial" panose="020B0604020202020204" pitchFamily="34" charset="0"/>
                <a:cs typeface="Arial" panose="020B0604020202020204" pitchFamily="34" charset="0"/>
              </a:rPr>
              <a:t>Янки Купалы</a:t>
            </a:r>
          </a:p>
        </p:txBody>
      </p:sp>
      <p:pic>
        <p:nvPicPr>
          <p:cNvPr id="18" name="Рисунок 17"/>
          <p:cNvPicPr>
            <a:picLocks noChangeAspect="1"/>
          </p:cNvPicPr>
          <p:nvPr/>
        </p:nvPicPr>
        <p:blipFill>
          <a:blip r:embed="rId11">
            <a:extLst>
              <a:ext uri="{BEBA8EAE-BF5A-486C-A8C5-ECC9F3942E4B}">
                <a14:imgProps xmlns:a14="http://schemas.microsoft.com/office/drawing/2010/main">
                  <a14:imgLayer r:embed="rId12">
                    <a14:imgEffect>
                      <a14:backgroundRemoval t="0" b="99429" l="0" r="100000">
                        <a14:foregroundMark x1="93574" y1="2429" x2="93708" y2="4000"/>
                        <a14:foregroundMark x1="72557" y1="13000" x2="72557" y2="13000"/>
                        <a14:foregroundMark x1="76841" y1="16286" x2="76841" y2="16286"/>
                        <a14:foregroundMark x1="76037" y1="14714" x2="76037" y2="14714"/>
                        <a14:foregroundMark x1="76037" y1="14714" x2="76037" y2="14714"/>
                        <a14:foregroundMark x1="73360" y1="14286" x2="79384" y2="11000"/>
                        <a14:foregroundMark x1="74565" y1="9000" x2="59438" y2="27714"/>
                        <a14:foregroundMark x1="70013" y1="18143" x2="72691" y2="18429"/>
                        <a14:foregroundMark x1="69612" y1="31286" x2="90763" y2="26286"/>
                        <a14:foregroundMark x1="74565" y1="39714" x2="96252" y2="43571"/>
                        <a14:foregroundMark x1="76171" y1="49429" x2="96921" y2="58714"/>
                        <a14:foregroundMark x1="75636" y1="60143" x2="91834" y2="69429"/>
                        <a14:foregroundMark x1="71218" y1="70286" x2="76037" y2="91714"/>
                        <a14:foregroundMark x1="63052" y1="75857" x2="61580" y2="98857"/>
                        <a14:foregroundMark x1="53012" y1="79143" x2="45382" y2="99429"/>
                        <a14:foregroundMark x1="44712" y1="77857" x2="28246" y2="93714"/>
                        <a14:foregroundMark x1="35341" y1="73429" x2="14859" y2="80857"/>
                        <a14:foregroundMark x1="28514" y1="65857" x2="7631" y2="64857"/>
                        <a14:foregroundMark x1="24364" y1="55429" x2="4819" y2="47714"/>
                        <a14:foregroundMark x1="24498" y1="45857" x2="10040" y2="29286"/>
                        <a14:foregroundMark x1="27443" y1="36286" x2="19277" y2="14571"/>
                        <a14:foregroundMark x1="34672" y1="28571" x2="32129" y2="4143"/>
                        <a14:foregroundMark x1="42303" y1="23571" x2="49398" y2="714"/>
                        <a14:foregroundMark x1="16198" y1="26143" x2="16198" y2="26143"/>
                        <a14:foregroundMark x1="11379" y1="55714" x2="11379" y2="55714"/>
                        <a14:foregroundMark x1="52878" y1="1857" x2="57697" y2="24286"/>
                        <a14:foregroundMark x1="83400" y1="68286" x2="83400" y2="68286"/>
                        <a14:backgroundMark x1="32798" y1="43143" x2="32798" y2="43143"/>
                        <a14:backgroundMark x1="48862" y1="34857" x2="48862" y2="34857"/>
                        <a14:backgroundMark x1="48059" y1="32571" x2="36814" y2="46143"/>
                        <a14:backgroundMark x1="51272" y1="34714" x2="51004" y2="51571"/>
                        <a14:backgroundMark x1="55288" y1="39429" x2="55556" y2="45000"/>
                        <a14:backgroundMark x1="58233" y1="40714" x2="60910" y2="47429"/>
                        <a14:backgroundMark x1="57965" y1="41143" x2="59170" y2="33429"/>
                        <a14:backgroundMark x1="56359" y1="33143" x2="54618" y2="31143"/>
                        <a14:backgroundMark x1="44311" y1="39571" x2="45114" y2="44286"/>
                        <a14:backgroundMark x1="40964" y1="49286" x2="48728" y2="49143"/>
                        <a14:backgroundMark x1="45515" y1="41429" x2="42972" y2="44714"/>
                        <a14:backgroundMark x1="41098" y1="48857" x2="43775" y2="43143"/>
                        <a14:backgroundMark x1="41098" y1="45429" x2="43106" y2="44143"/>
                        <a14:backgroundMark x1="41098" y1="44286" x2="41633" y2="44143"/>
                        <a14:backgroundMark x1="50870" y1="46429" x2="53681" y2="48571"/>
                        <a14:backgroundMark x1="52477" y1="47857" x2="56225" y2="52571"/>
                        <a14:backgroundMark x1="58233" y1="48143" x2="58233" y2="52286"/>
                        <a14:backgroundMark x1="49799" y1="46857" x2="48996" y2="50429"/>
                        <a14:backgroundMark x1="51272" y1="50429" x2="51539" y2="53429"/>
                        <a14:backgroundMark x1="63855" y1="57571" x2="70549" y2="61857"/>
                        <a14:backgroundMark x1="66934" y1="61857" x2="66934" y2="61857"/>
                        <a14:backgroundMark x1="63454" y1="41000" x2="63454" y2="41000"/>
                        <a14:backgroundMark x1="62383" y1="36286" x2="62383" y2="36286"/>
                        <a14:backgroundMark x1="61580" y1="32429" x2="61580" y2="32429"/>
                        <a14:backgroundMark x1="60643" y1="30714" x2="60643" y2="30714"/>
                        <a14:backgroundMark x1="59973" y1="24714" x2="59973" y2="24714"/>
                        <a14:backgroundMark x1="60643" y1="21571" x2="60643" y2="21571"/>
                        <a14:backgroundMark x1="59036" y1="24143" x2="59036" y2="24143"/>
                        <a14:backgroundMark x1="45114" y1="47429" x2="45114" y2="47429"/>
                        <a14:backgroundMark x1="45248" y1="45286" x2="53414" y2="51714"/>
                        <a14:backgroundMark x1="53146" y1="53000" x2="48059" y2="47857"/>
                        <a14:backgroundMark x1="49398" y1="50429" x2="51539" y2="50429"/>
                        <a14:backgroundMark x1="53280" y1="52571" x2="51406" y2="50429"/>
                        <a14:backgroundMark x1="41232" y1="42857" x2="42704" y2="44143"/>
                        <a14:backgroundMark x1="44043" y1="45857" x2="43775" y2="44714"/>
                        <a14:backgroundMark x1="46319" y1="47000" x2="47791" y2="47000"/>
                      </a14:backgroundRemoval>
                    </a14:imgEffect>
                  </a14:imgLayer>
                </a14:imgProps>
              </a:ext>
              <a:ext uri="{28A0092B-C50C-407E-A947-70E740481C1C}">
                <a14:useLocalDpi xmlns:a14="http://schemas.microsoft.com/office/drawing/2010/main" val="0"/>
              </a:ext>
            </a:extLst>
          </a:blip>
          <a:stretch>
            <a:fillRect/>
          </a:stretch>
        </p:blipFill>
        <p:spPr>
          <a:xfrm>
            <a:off x="-73726" y="1483369"/>
            <a:ext cx="5184576" cy="4858370"/>
          </a:xfrm>
          <a:prstGeom prst="rect">
            <a:avLst/>
          </a:prstGeom>
        </p:spPr>
      </p:pic>
    </p:spTree>
    <p:extLst>
      <p:ext uri="{BB962C8B-B14F-4D97-AF65-F5344CB8AC3E}">
        <p14:creationId xmlns:p14="http://schemas.microsoft.com/office/powerpoint/2010/main" val="396249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AA3E0-19E7-E91E-BCFD-108A5475506E}"/>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8463C928-00FE-62B7-4C16-D593279E09D7}"/>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902B220B-0428-9AF8-1BB6-A3330615CFA8}"/>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3A077C2C-A586-5705-2C43-803121C702C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D68F5EAD-9B39-14CB-B441-B2E233B2FB1F}"/>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690FD08D-F455-F60E-6663-EBBF29F440A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B5BB8B3-0C0E-F947-B3B1-4B1642536822}"/>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C3EF4803-4C9C-FB37-F418-ED7F9A810B82}"/>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3BE492FC-07DE-BEE9-31F0-630D34B15280}"/>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12FE3674-F0E6-1D3D-B881-33BA8C7D02AD}"/>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78BD79F7-896D-1ED3-A6B0-39468E6845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B79CA77A-76E9-BF82-B47B-515088670625}"/>
              </a:ext>
            </a:extLst>
          </p:cNvPr>
          <p:cNvSpPr txBox="1"/>
          <p:nvPr/>
        </p:nvSpPr>
        <p:spPr>
          <a:xfrm>
            <a:off x="575132" y="105253"/>
            <a:ext cx="6696743" cy="646331"/>
          </a:xfrm>
          <a:prstGeom prst="rect">
            <a:avLst/>
          </a:prstGeom>
          <a:noFill/>
        </p:spPr>
        <p:txBody>
          <a:bodyPr wrap="square">
            <a:spAutoFit/>
          </a:bodyPr>
          <a:lstStyle/>
          <a:p>
            <a:pPr algn="ctr">
              <a:buNone/>
            </a:pPr>
            <a:r>
              <a:rPr lang="ru-RU" sz="1800" b="1" i="0" dirty="0">
                <a:solidFill>
                  <a:schemeClr val="bg1"/>
                </a:solidFill>
                <a:effectLst/>
                <a:latin typeface="pt_sans_bold"/>
              </a:rPr>
              <a:t>Мероприятие, направленное на профилактику правонарушений иностранными студентами</a:t>
            </a:r>
          </a:p>
        </p:txBody>
      </p:sp>
      <p:sp>
        <p:nvSpPr>
          <p:cNvPr id="5" name="TextBox 4">
            <a:extLst>
              <a:ext uri="{FF2B5EF4-FFF2-40B4-BE49-F238E27FC236}">
                <a16:creationId xmlns:a16="http://schemas.microsoft.com/office/drawing/2014/main" id="{C06A9CE8-99E3-EA2D-635D-FFC7D4554720}"/>
              </a:ext>
            </a:extLst>
          </p:cNvPr>
          <p:cNvSpPr txBox="1"/>
          <p:nvPr/>
        </p:nvSpPr>
        <p:spPr>
          <a:xfrm>
            <a:off x="104876" y="890084"/>
            <a:ext cx="8859612" cy="2308324"/>
          </a:xfrm>
          <a:prstGeom prst="rect">
            <a:avLst/>
          </a:prstGeom>
          <a:noFill/>
        </p:spPr>
        <p:txBody>
          <a:bodyPr wrap="square">
            <a:spAutoFit/>
          </a:bodyPr>
          <a:lstStyle/>
          <a:p>
            <a:pPr indent="450215" algn="just">
              <a:buNone/>
            </a:pPr>
            <a:r>
              <a:rPr lang="ru-RU" sz="1600" b="0" i="0" dirty="0">
                <a:solidFill>
                  <a:srgbClr val="333333"/>
                </a:solidFill>
                <a:effectLst/>
                <a:latin typeface="pt_sans_caption"/>
              </a:rPr>
              <a:t>Руководители правового сектора Школы просвещения ГрГУ имени Янки Купалы напомнили обучающимся правила пребывания иностранных граждан на территории Республики Беларусь, акцентировав внимание на последствиях совершения административных правонарушений и уголовных преступлений.</a:t>
            </a:r>
          </a:p>
          <a:p>
            <a:pPr indent="450215" algn="just">
              <a:buNone/>
            </a:pPr>
            <a:r>
              <a:rPr lang="ru-RU" sz="1600" b="0" i="0" dirty="0">
                <a:solidFill>
                  <a:srgbClr val="333333"/>
                </a:solidFill>
                <a:effectLst/>
                <a:latin typeface="pt_sans_caption"/>
              </a:rPr>
              <a:t>Заместитель декана юридического факультета по идеологической и воспитательной работе Елена Корнева призвала иностранных обучающихся принимать активное участие в общественной жизни в каникулярный период, упомянув о рейтинге студентов университета, результаты которого будут учитываться при заселении иностранцев в общежития на следующий учебный год.</a:t>
            </a:r>
          </a:p>
        </p:txBody>
      </p:sp>
      <p:pic>
        <p:nvPicPr>
          <p:cNvPr id="5122" name="Picture 2" descr="photo 5474489388953102240 y">
            <a:extLst>
              <a:ext uri="{FF2B5EF4-FFF2-40B4-BE49-F238E27FC236}">
                <a16:creationId xmlns:a16="http://schemas.microsoft.com/office/drawing/2014/main" id="{EFC041B1-6A7E-D315-716C-A155CE57DE3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628" y="3231378"/>
            <a:ext cx="3744416" cy="28083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oto 5474489388953102239 y">
            <a:extLst>
              <a:ext uri="{FF2B5EF4-FFF2-40B4-BE49-F238E27FC236}">
                <a16:creationId xmlns:a16="http://schemas.microsoft.com/office/drawing/2014/main" id="{A0A612C3-9729-3A42-996F-E8FA82264B5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2958" y="3231378"/>
            <a:ext cx="3744416" cy="28083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5490F5-BDE8-4E3F-4711-6E4E5171A81C}"/>
              </a:ext>
            </a:extLst>
          </p:cNvPr>
          <p:cNvSpPr txBox="1"/>
          <p:nvPr/>
        </p:nvSpPr>
        <p:spPr>
          <a:xfrm>
            <a:off x="0" y="6145992"/>
            <a:ext cx="9324528" cy="461665"/>
          </a:xfrm>
          <a:prstGeom prst="rect">
            <a:avLst/>
          </a:prstGeom>
          <a:noFill/>
        </p:spPr>
        <p:txBody>
          <a:bodyPr wrap="square">
            <a:spAutoFit/>
          </a:bodyPr>
          <a:lstStyle/>
          <a:p>
            <a:r>
              <a:rPr lang="ru-RU" sz="1200" dirty="0">
                <a:hlinkClick r:id="rId9"/>
              </a:rPr>
              <a:t>https://www.grsu.by/component/k2/item/53599-ocherednoe-meropriyatie-napravlennoe-na-profilaktiku-pravonarushenij-inostrannymi-studentami-sostoyalos-v-obshchezhitii-2.html</a:t>
            </a:r>
            <a:r>
              <a:rPr lang="ru-RU" sz="1200" dirty="0"/>
              <a:t> </a:t>
            </a:r>
          </a:p>
        </p:txBody>
      </p:sp>
    </p:spTree>
    <p:extLst>
      <p:ext uri="{BB962C8B-B14F-4D97-AF65-F5344CB8AC3E}">
        <p14:creationId xmlns:p14="http://schemas.microsoft.com/office/powerpoint/2010/main" val="232324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2EE85-8082-7ABE-AC87-CB1F68614E66}"/>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DD259730-CDD5-03DC-402B-5777273AD4B0}"/>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F341B4A2-5B63-7A15-42F9-B900D956948D}"/>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57730F7A-D796-BA32-3F1E-E534D3F9DA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CA79F49A-56D6-73BD-48C2-487450EDFC32}"/>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F7487080-FBD3-845D-DEE5-C57C2429241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1AC293E-79A6-4725-AE47-470629D1F582}"/>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A511903E-2F7F-E990-C484-945E441F4418}"/>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D02C303F-1873-8912-897E-C03B4A448ADE}"/>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3FE9EC5E-6F1D-F2F1-2F69-D69C39B1A089}"/>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BCADFBB2-B641-8F4C-38E7-FD67BC382F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8661F554-1FB6-86E6-9BCA-61B6A84D3BB8}"/>
              </a:ext>
            </a:extLst>
          </p:cNvPr>
          <p:cNvSpPr txBox="1"/>
          <p:nvPr/>
        </p:nvSpPr>
        <p:spPr>
          <a:xfrm>
            <a:off x="1638475" y="189094"/>
            <a:ext cx="4809819" cy="461665"/>
          </a:xfrm>
          <a:prstGeom prst="rect">
            <a:avLst/>
          </a:prstGeom>
          <a:noFill/>
        </p:spPr>
        <p:txBody>
          <a:bodyPr wrap="square">
            <a:spAutoFit/>
          </a:bodyPr>
          <a:lstStyle/>
          <a:p>
            <a:pPr algn="ctr">
              <a:buNone/>
            </a:pPr>
            <a:r>
              <a:rPr lang="ru-RU" sz="2400" b="1" i="0" dirty="0">
                <a:solidFill>
                  <a:schemeClr val="bg1"/>
                </a:solidFill>
                <a:effectLst/>
                <a:latin typeface="pt_sans_bold"/>
              </a:rPr>
              <a:t>Китайский Новый год</a:t>
            </a:r>
          </a:p>
        </p:txBody>
      </p:sp>
      <p:sp>
        <p:nvSpPr>
          <p:cNvPr id="5" name="TextBox 4">
            <a:extLst>
              <a:ext uri="{FF2B5EF4-FFF2-40B4-BE49-F238E27FC236}">
                <a16:creationId xmlns:a16="http://schemas.microsoft.com/office/drawing/2014/main" id="{89C9DDD1-A20C-31E0-8F09-0B095AF15064}"/>
              </a:ext>
            </a:extLst>
          </p:cNvPr>
          <p:cNvSpPr txBox="1"/>
          <p:nvPr/>
        </p:nvSpPr>
        <p:spPr>
          <a:xfrm>
            <a:off x="104877" y="933866"/>
            <a:ext cx="8906738" cy="1077218"/>
          </a:xfrm>
          <a:prstGeom prst="rect">
            <a:avLst/>
          </a:prstGeom>
          <a:noFill/>
        </p:spPr>
        <p:txBody>
          <a:bodyPr wrap="square">
            <a:spAutoFit/>
          </a:bodyPr>
          <a:lstStyle/>
          <a:p>
            <a:pPr indent="457200" algn="just"/>
            <a:r>
              <a:rPr lang="ru-RU" sz="1600" i="0" dirty="0" err="1">
                <a:solidFill>
                  <a:srgbClr val="444444"/>
                </a:solidFill>
                <a:effectLst/>
                <a:latin typeface="pt_sans_bold"/>
              </a:rPr>
              <a:t>Купаловский</a:t>
            </a:r>
            <a:r>
              <a:rPr lang="ru-RU" sz="1600" i="0" dirty="0">
                <a:solidFill>
                  <a:srgbClr val="444444"/>
                </a:solidFill>
                <a:effectLst/>
                <a:latin typeface="pt_sans_bold"/>
              </a:rPr>
              <a:t> университет – это большая интернациональная семья, в которой ценят и уважают культуру разных народов. И уже давно стало доброй традицией справлять Китайский Новый год. К празднику могли присоединиться все желающие. Рассказываем, что интересного подготовили организаторы.</a:t>
            </a:r>
            <a:endParaRPr lang="ru-RU" sz="1600" dirty="0"/>
          </a:p>
        </p:txBody>
      </p:sp>
      <p:pic>
        <p:nvPicPr>
          <p:cNvPr id="23554" name="Picture 2" descr="8G0A2141">
            <a:extLst>
              <a:ext uri="{FF2B5EF4-FFF2-40B4-BE49-F238E27FC236}">
                <a16:creationId xmlns:a16="http://schemas.microsoft.com/office/drawing/2014/main" id="{3AE81B08-89BE-0590-0444-CA4D309841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385" y="2153820"/>
            <a:ext cx="2852004" cy="190133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IMG_9674">
            <a:extLst>
              <a:ext uri="{FF2B5EF4-FFF2-40B4-BE49-F238E27FC236}">
                <a16:creationId xmlns:a16="http://schemas.microsoft.com/office/drawing/2014/main" id="{93B26D5F-1463-37C4-83F6-B74709A67A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919" y="2153820"/>
            <a:ext cx="2856161" cy="1904107"/>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8G0A2276">
            <a:extLst>
              <a:ext uri="{FF2B5EF4-FFF2-40B4-BE49-F238E27FC236}">
                <a16:creationId xmlns:a16="http://schemas.microsoft.com/office/drawing/2014/main" id="{272ED151-FE6B-37A8-2559-E8CC5225AF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9610" y="2153820"/>
            <a:ext cx="2852005" cy="1901337"/>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8G0A2158">
            <a:extLst>
              <a:ext uri="{FF2B5EF4-FFF2-40B4-BE49-F238E27FC236}">
                <a16:creationId xmlns:a16="http://schemas.microsoft.com/office/drawing/2014/main" id="{EFB90394-4685-A734-6ECF-461AB72880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031" y="4197892"/>
            <a:ext cx="2852003" cy="1901335"/>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IMG_0163">
            <a:extLst>
              <a:ext uri="{FF2B5EF4-FFF2-40B4-BE49-F238E27FC236}">
                <a16:creationId xmlns:a16="http://schemas.microsoft.com/office/drawing/2014/main" id="{BF9683B2-458B-48B0-D341-966D90DEE97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3918" y="4199121"/>
            <a:ext cx="2856162" cy="1904108"/>
          </a:xfrm>
          <a:prstGeom prst="rect">
            <a:avLst/>
          </a:prstGeom>
          <a:noFill/>
          <a:extLst>
            <a:ext uri="{909E8E84-426E-40DD-AFC4-6F175D3DCCD1}">
              <a14:hiddenFill xmlns:a14="http://schemas.microsoft.com/office/drawing/2010/main">
                <a:solidFill>
                  <a:srgbClr val="FFFFFF"/>
                </a:solidFill>
              </a14:hiddenFill>
            </a:ext>
          </a:extLst>
        </p:spPr>
      </p:pic>
      <p:pic>
        <p:nvPicPr>
          <p:cNvPr id="23564" name="Picture 12" descr="IMG_9960">
            <a:extLst>
              <a:ext uri="{FF2B5EF4-FFF2-40B4-BE49-F238E27FC236}">
                <a16:creationId xmlns:a16="http://schemas.microsoft.com/office/drawing/2014/main" id="{E90DFF2C-E1C3-C0A5-4D78-F3085F822D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5963" y="4197891"/>
            <a:ext cx="2852003" cy="190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00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50956-1BC8-B267-7F98-D744E8340C19}"/>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6EE3D88E-0CEE-F211-1B07-447734A9AF43}"/>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180C7164-A357-40DF-37E2-3A5945571F88}"/>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1C9129AF-C809-66F4-C17E-41469FFD12B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5696E6E0-32E5-2E2E-0DDB-B47F0CA5B11B}"/>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B6CD4D0D-8A46-2E16-7BAA-B2F809097A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D76018C-B904-6F0C-E66D-A3C3FBF562DB}"/>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AD62C66C-020D-A46B-26AF-90F888490866}"/>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24936FB5-B76B-D764-16A4-C3A63CAD40F3}"/>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B1C3362B-8C24-51BE-DAFF-46848E5A3E8F}"/>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A30AD05B-E2AB-1B7B-B124-2152992FE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084F8EB1-A58C-4108-D266-EED82BC4D138}"/>
              </a:ext>
            </a:extLst>
          </p:cNvPr>
          <p:cNvSpPr txBox="1"/>
          <p:nvPr/>
        </p:nvSpPr>
        <p:spPr>
          <a:xfrm>
            <a:off x="585496" y="113840"/>
            <a:ext cx="6668742" cy="646331"/>
          </a:xfrm>
          <a:prstGeom prst="rect">
            <a:avLst/>
          </a:prstGeom>
          <a:noFill/>
        </p:spPr>
        <p:txBody>
          <a:bodyPr wrap="square">
            <a:spAutoFit/>
          </a:bodyPr>
          <a:lstStyle/>
          <a:p>
            <a:pPr algn="ctr">
              <a:buNone/>
            </a:pPr>
            <a:r>
              <a:rPr lang="ru-RU" b="1" dirty="0">
                <a:solidFill>
                  <a:schemeClr val="bg1"/>
                </a:solidFill>
                <a:latin typeface="pt_sans_caption"/>
              </a:rPr>
              <a:t>Международная конференция «Права человека и их реализация в международном гуманитарном праве»</a:t>
            </a:r>
            <a:endParaRPr lang="ru-RU" sz="1800" b="1" i="0" dirty="0">
              <a:solidFill>
                <a:schemeClr val="bg1"/>
              </a:solidFill>
              <a:effectLst/>
              <a:latin typeface="pt_sans_bold"/>
            </a:endParaRPr>
          </a:p>
        </p:txBody>
      </p:sp>
      <p:sp>
        <p:nvSpPr>
          <p:cNvPr id="5" name="TextBox 4">
            <a:extLst>
              <a:ext uri="{FF2B5EF4-FFF2-40B4-BE49-F238E27FC236}">
                <a16:creationId xmlns:a16="http://schemas.microsoft.com/office/drawing/2014/main" id="{5A0EE4A3-8478-5BF1-B825-F90D862EC8CA}"/>
              </a:ext>
            </a:extLst>
          </p:cNvPr>
          <p:cNvSpPr txBox="1"/>
          <p:nvPr/>
        </p:nvSpPr>
        <p:spPr>
          <a:xfrm>
            <a:off x="91888" y="1129854"/>
            <a:ext cx="5619252" cy="4031873"/>
          </a:xfrm>
          <a:prstGeom prst="rect">
            <a:avLst/>
          </a:prstGeom>
          <a:noFill/>
        </p:spPr>
        <p:txBody>
          <a:bodyPr wrap="square">
            <a:spAutoFit/>
          </a:bodyPr>
          <a:lstStyle/>
          <a:p>
            <a:pPr indent="450215" algn="just">
              <a:buNone/>
            </a:pPr>
            <a:r>
              <a:rPr lang="ru-RU" sz="1600" i="0" dirty="0">
                <a:solidFill>
                  <a:srgbClr val="333333"/>
                </a:solidFill>
                <a:effectLst/>
                <a:latin typeface="pt_sans_caption"/>
              </a:rPr>
              <a:t>На базе ГрГУ имени Янки Купалы прошла Международная научная конференция студентов, магистрантов и аспирантов «Права человека и их реализация в международном гуманитарном праве». Мероприятие собрало представителей вузов Беларуси и России.</a:t>
            </a:r>
          </a:p>
          <a:p>
            <a:pPr indent="450215" algn="just">
              <a:buNone/>
            </a:pPr>
            <a:r>
              <a:rPr lang="ru-RU" sz="1600" i="0" dirty="0">
                <a:solidFill>
                  <a:srgbClr val="333333"/>
                </a:solidFill>
                <a:effectLst/>
                <a:latin typeface="pt_sans_caption"/>
              </a:rPr>
              <a:t>В ходе конференции, которая прошла в гибридном формате, участники рассмотрели, как гуманитарное право может способствовать защите прав человека в условиях современных конфликтов. Была поднята тема кибервойны и ее воздействия на права граждан, а также необходимость защиты людей с инвалидностью в условиях кризисов. Обсуждались и последствия экономических санкций для гражданских лиц, а также меры, направленные на минимизацию их негативного влияния.</a:t>
            </a:r>
          </a:p>
        </p:txBody>
      </p:sp>
      <p:pic>
        <p:nvPicPr>
          <p:cNvPr id="5122" name="Picture 2" descr="8G0A8831">
            <a:extLst>
              <a:ext uri="{FF2B5EF4-FFF2-40B4-BE49-F238E27FC236}">
                <a16:creationId xmlns:a16="http://schemas.microsoft.com/office/drawing/2014/main" id="{CF51F36D-051B-D2C3-8AE3-C716D187A4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966747"/>
            <a:ext cx="3082270" cy="20548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8G0A8801">
            <a:extLst>
              <a:ext uri="{FF2B5EF4-FFF2-40B4-BE49-F238E27FC236}">
                <a16:creationId xmlns:a16="http://schemas.microsoft.com/office/drawing/2014/main" id="{FB414558-F639-5CFD-B4EF-CBC5CCAE20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4868" y="3079631"/>
            <a:ext cx="3087554" cy="20583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1B4FBA-FC82-BFBB-7762-654AD750E070}"/>
              </a:ext>
            </a:extLst>
          </p:cNvPr>
          <p:cNvSpPr txBox="1"/>
          <p:nvPr/>
        </p:nvSpPr>
        <p:spPr>
          <a:xfrm>
            <a:off x="91888" y="6348130"/>
            <a:ext cx="8942245" cy="430887"/>
          </a:xfrm>
          <a:prstGeom prst="rect">
            <a:avLst/>
          </a:prstGeom>
          <a:noFill/>
        </p:spPr>
        <p:txBody>
          <a:bodyPr wrap="square">
            <a:spAutoFit/>
          </a:bodyPr>
          <a:lstStyle/>
          <a:p>
            <a:r>
              <a:rPr lang="ru-RU" sz="1100" dirty="0">
                <a:hlinkClick r:id="rId9"/>
              </a:rPr>
              <a:t>https://www.grsu.by/component/k2/item/54717-fotofakt-v-kupalovskom-universitete-obsudili-zashchitu-prav-cheloveka-v-usloviyakh-gumanitarnogo-prava.html</a:t>
            </a:r>
            <a:r>
              <a:rPr lang="ru-RU" sz="1100" dirty="0"/>
              <a:t> </a:t>
            </a:r>
          </a:p>
        </p:txBody>
      </p:sp>
    </p:spTree>
    <p:extLst>
      <p:ext uri="{BB962C8B-B14F-4D97-AF65-F5344CB8AC3E}">
        <p14:creationId xmlns:p14="http://schemas.microsoft.com/office/powerpoint/2010/main" val="139826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1F2A9-AF5B-FEC4-2E7E-3A14ED85C189}"/>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5EA2487B-99F5-AC05-F025-B4E03598BE90}"/>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A0CA5C67-5996-DD24-1F81-6CBD30E1C39D}"/>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14AADF85-9F7E-B118-B6F0-F22F987AECF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F0FC17ED-F1D7-520B-2313-4DA9839CD3AB}"/>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9AE677DA-E2C5-F0CA-F6FF-84D3B730C05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5DF86C8-292F-6CFC-8AB5-6E06AFA20969}"/>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FF6AF2E7-DFB4-B708-EDF2-CD3F3FD46575}"/>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10ABDC78-18C8-72A6-0947-A696C92715C7}"/>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37027D21-0253-4B33-8166-C0A23E7DFDE8}"/>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0BD10275-AB94-112A-7687-22B75FBE39B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B2B96BE8-7ABA-9A9E-CB06-5C9B23040BF0}"/>
              </a:ext>
            </a:extLst>
          </p:cNvPr>
          <p:cNvSpPr txBox="1"/>
          <p:nvPr/>
        </p:nvSpPr>
        <p:spPr>
          <a:xfrm>
            <a:off x="714379" y="167936"/>
            <a:ext cx="5939149" cy="400110"/>
          </a:xfrm>
          <a:prstGeom prst="rect">
            <a:avLst/>
          </a:prstGeom>
          <a:noFill/>
        </p:spPr>
        <p:txBody>
          <a:bodyPr wrap="square">
            <a:spAutoFit/>
          </a:bodyPr>
          <a:lstStyle/>
          <a:p>
            <a:pPr algn="ctr">
              <a:buNone/>
            </a:pPr>
            <a:r>
              <a:rPr lang="ru-RU" sz="2000" b="1" i="0" dirty="0">
                <a:solidFill>
                  <a:schemeClr val="bg1"/>
                </a:solidFill>
                <a:effectLst/>
                <a:latin typeface="pt_sans_bold"/>
              </a:rPr>
              <a:t>VIII Открытый фестиваль «Новруз Байрам»</a:t>
            </a:r>
          </a:p>
        </p:txBody>
      </p:sp>
      <p:sp>
        <p:nvSpPr>
          <p:cNvPr id="5" name="TextBox 4">
            <a:extLst>
              <a:ext uri="{FF2B5EF4-FFF2-40B4-BE49-F238E27FC236}">
                <a16:creationId xmlns:a16="http://schemas.microsoft.com/office/drawing/2014/main" id="{E184433B-4B4A-BF5B-8282-C8683C7AFCCF}"/>
              </a:ext>
            </a:extLst>
          </p:cNvPr>
          <p:cNvSpPr txBox="1"/>
          <p:nvPr/>
        </p:nvSpPr>
        <p:spPr>
          <a:xfrm>
            <a:off x="87799" y="933866"/>
            <a:ext cx="6241900" cy="3216265"/>
          </a:xfrm>
          <a:prstGeom prst="rect">
            <a:avLst/>
          </a:prstGeom>
          <a:noFill/>
        </p:spPr>
        <p:txBody>
          <a:bodyPr wrap="square">
            <a:spAutoFit/>
          </a:bodyPr>
          <a:lstStyle/>
          <a:p>
            <a:pPr indent="450215" algn="just">
              <a:buNone/>
            </a:pPr>
            <a:r>
              <a:rPr lang="ru-RU" sz="1400" i="0" dirty="0">
                <a:solidFill>
                  <a:srgbClr val="444444"/>
                </a:solidFill>
                <a:effectLst/>
                <a:latin typeface="pt_sans_bold"/>
              </a:rPr>
              <a:t>Новруз Байрам – это праздник весны и новолетия, символизирующий гармонию и единство. В </a:t>
            </a:r>
            <a:r>
              <a:rPr lang="ru-RU" sz="1400" i="0" dirty="0" err="1">
                <a:solidFill>
                  <a:srgbClr val="444444"/>
                </a:solidFill>
                <a:effectLst/>
                <a:latin typeface="pt_sans_bold"/>
              </a:rPr>
              <a:t>Купаловском</a:t>
            </a:r>
            <a:r>
              <a:rPr lang="ru-RU" sz="1400" i="0" dirty="0">
                <a:solidFill>
                  <a:srgbClr val="444444"/>
                </a:solidFill>
                <a:effectLst/>
                <a:latin typeface="pt_sans_bold"/>
              </a:rPr>
              <a:t> университете отмечают этот восточный праздник восьмой раз подряд. На протяжении многих столетий Новруз ассоциировался с победой добра над злом. В этот день люди собираются вместе, чтобы встретить приход весны, обменяться подарками, готовить восхитительные блюда и поздравлять друг друга.</a:t>
            </a:r>
            <a:endParaRPr lang="ru-RU" sz="1400" i="0" dirty="0">
              <a:solidFill>
                <a:srgbClr val="444444"/>
              </a:solidFill>
              <a:effectLst/>
              <a:latin typeface="Comic Sans MS" panose="030F0702030302020204" pitchFamily="66" charset="0"/>
            </a:endParaRPr>
          </a:p>
          <a:p>
            <a:pPr indent="450215" algn="just">
              <a:buNone/>
            </a:pPr>
            <a:r>
              <a:rPr lang="ru-RU" sz="1400" i="0" dirty="0">
                <a:solidFill>
                  <a:srgbClr val="333333"/>
                </a:solidFill>
                <a:effectLst/>
                <a:latin typeface="pt_sans_caption"/>
              </a:rPr>
              <a:t>Открытие фестиваля началось с выставки-ярмарки «Калейдоскоп творчества». Иностранные студенты познакомили гостей с культурой, традициями и национальными блюдами. А также ребята подарили присутствующим интересные творческие номера. Всех собравшихся поприветствовал проректор по учебной работе Леонтий Павлов, который поздравил всех с праздником и поблагодарил студентов за то, что они поделились своей культурой.</a:t>
            </a:r>
          </a:p>
        </p:txBody>
      </p:sp>
      <p:pic>
        <p:nvPicPr>
          <p:cNvPr id="9218" name="Picture 2" descr="8G0A9083">
            <a:extLst>
              <a:ext uri="{FF2B5EF4-FFF2-40B4-BE49-F238E27FC236}">
                <a16:creationId xmlns:a16="http://schemas.microsoft.com/office/drawing/2014/main" id="{5B9888D2-CA2C-819B-563E-38474CFD48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6729" y="927503"/>
            <a:ext cx="2581566" cy="172104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8G0A9177">
            <a:extLst>
              <a:ext uri="{FF2B5EF4-FFF2-40B4-BE49-F238E27FC236}">
                <a16:creationId xmlns:a16="http://schemas.microsoft.com/office/drawing/2014/main" id="{D05DDC0C-2037-0AD8-18A8-52A6236299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4634" y="2713384"/>
            <a:ext cx="2581567" cy="172104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G_9839">
            <a:extLst>
              <a:ext uri="{FF2B5EF4-FFF2-40B4-BE49-F238E27FC236}">
                <a16:creationId xmlns:a16="http://schemas.microsoft.com/office/drawing/2014/main" id="{DD756F3C-859E-8FDB-822B-4B7005D0A3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668" y="4150131"/>
            <a:ext cx="2918478" cy="194565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8G0A9001">
            <a:extLst>
              <a:ext uri="{FF2B5EF4-FFF2-40B4-BE49-F238E27FC236}">
                <a16:creationId xmlns:a16="http://schemas.microsoft.com/office/drawing/2014/main" id="{20DE1E7B-9184-470F-D3D1-A1F3BD628C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1218" y="4148733"/>
            <a:ext cx="2918480" cy="1945653"/>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8G0A9031">
            <a:extLst>
              <a:ext uri="{FF2B5EF4-FFF2-40B4-BE49-F238E27FC236}">
                <a16:creationId xmlns:a16="http://schemas.microsoft.com/office/drawing/2014/main" id="{A7773F70-F151-E8BF-8074-D35C1B5238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8578" y="4492902"/>
            <a:ext cx="2581567" cy="1721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75E2BEB-5E00-7029-2675-3CCAF0EF6DE1}"/>
              </a:ext>
            </a:extLst>
          </p:cNvPr>
          <p:cNvSpPr txBox="1"/>
          <p:nvPr/>
        </p:nvSpPr>
        <p:spPr>
          <a:xfrm>
            <a:off x="92700" y="6347566"/>
            <a:ext cx="8366181" cy="261610"/>
          </a:xfrm>
          <a:prstGeom prst="rect">
            <a:avLst/>
          </a:prstGeom>
          <a:noFill/>
        </p:spPr>
        <p:txBody>
          <a:bodyPr wrap="square">
            <a:spAutoFit/>
          </a:bodyPr>
          <a:lstStyle/>
          <a:p>
            <a:r>
              <a:rPr lang="ru-RU" sz="1100" dirty="0">
                <a:hlinkClick r:id="rId12"/>
              </a:rPr>
              <a:t>https://www.grsu.by/component/k2/item/54742-v-grgu-imeni-yanki-kupaly-prokhodit-viii-otkrytyj-festival-novruz-bajram.html</a:t>
            </a:r>
            <a:r>
              <a:rPr lang="ru-RU" sz="1100" dirty="0"/>
              <a:t> </a:t>
            </a:r>
          </a:p>
        </p:txBody>
      </p:sp>
    </p:spTree>
    <p:extLst>
      <p:ext uri="{BB962C8B-B14F-4D97-AF65-F5344CB8AC3E}">
        <p14:creationId xmlns:p14="http://schemas.microsoft.com/office/powerpoint/2010/main" val="137993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4B94F-365A-252F-F843-EBF4FE7C54CC}"/>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491DED25-3171-F104-1D7B-C045FC144610}"/>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B1002251-1B8E-6B59-286C-1AEFE2B0FDDB}"/>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81DE062A-39D0-73AD-FF51-C88E053EB32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55A14FB5-4952-73F1-69FE-C954BAA7633D}"/>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DFCEA873-6C3B-FB36-10FD-1F89C03DCC5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DEFDE54-3FE7-0FE8-4E21-0C29BE5D2D49}"/>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7911F134-1A22-618E-698D-B5BE5147AFEE}"/>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B21570F7-0A70-7EDC-E0F9-875779B29E7F}"/>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2168BAC4-B751-1871-53A4-48FDBDD5D33E}"/>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D961D3DF-2ACE-9481-E738-16E1ACADA6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8508752D-747D-0B3B-3433-2E2DF14784FB}"/>
              </a:ext>
            </a:extLst>
          </p:cNvPr>
          <p:cNvSpPr txBox="1"/>
          <p:nvPr/>
        </p:nvSpPr>
        <p:spPr>
          <a:xfrm>
            <a:off x="1331640" y="107109"/>
            <a:ext cx="5341845" cy="707886"/>
          </a:xfrm>
          <a:prstGeom prst="rect">
            <a:avLst/>
          </a:prstGeom>
          <a:noFill/>
        </p:spPr>
        <p:txBody>
          <a:bodyPr wrap="square">
            <a:spAutoFit/>
          </a:bodyPr>
          <a:lstStyle/>
          <a:p>
            <a:pPr algn="ctr">
              <a:buNone/>
            </a:pPr>
            <a:r>
              <a:rPr lang="ru-RU" sz="2000" b="1" i="0" dirty="0">
                <a:solidFill>
                  <a:schemeClr val="bg1"/>
                </a:solidFill>
                <a:effectLst/>
                <a:latin typeface="pt_sans_bold"/>
              </a:rPr>
              <a:t>«XXII Открытый Весенний фестиваль клубов ЮНЕСКО-2025»</a:t>
            </a:r>
          </a:p>
        </p:txBody>
      </p:sp>
      <p:sp>
        <p:nvSpPr>
          <p:cNvPr id="5" name="TextBox 4">
            <a:extLst>
              <a:ext uri="{FF2B5EF4-FFF2-40B4-BE49-F238E27FC236}">
                <a16:creationId xmlns:a16="http://schemas.microsoft.com/office/drawing/2014/main" id="{87CA0EBF-2395-1F2C-F699-A7785A2A3A1E}"/>
              </a:ext>
            </a:extLst>
          </p:cNvPr>
          <p:cNvSpPr txBox="1"/>
          <p:nvPr/>
        </p:nvSpPr>
        <p:spPr>
          <a:xfrm>
            <a:off x="130922" y="933866"/>
            <a:ext cx="6241277" cy="3400931"/>
          </a:xfrm>
          <a:prstGeom prst="rect">
            <a:avLst/>
          </a:prstGeom>
          <a:noFill/>
        </p:spPr>
        <p:txBody>
          <a:bodyPr wrap="square">
            <a:spAutoFit/>
          </a:bodyPr>
          <a:lstStyle/>
          <a:p>
            <a:pPr indent="450215" algn="just">
              <a:lnSpc>
                <a:spcPts val="1800"/>
              </a:lnSpc>
              <a:buNone/>
            </a:pPr>
            <a:r>
              <a:rPr lang="ru-RU" sz="1400" i="0" dirty="0">
                <a:solidFill>
                  <a:srgbClr val="444444"/>
                </a:solidFill>
                <a:effectLst/>
                <a:latin typeface="pt_sans_bold"/>
              </a:rPr>
              <a:t>В этом году фестиваль собрал всех участников в рамках важной темы – «Диалог культур во имя мира», посвященной 80-летию Победы в Великой Отечественной войне. Фестиваль продлится два дня, итог яркому событию подведет торжественное закрытие, в рамках которого ребятам вручат сертификаты участников.</a:t>
            </a:r>
            <a:endParaRPr lang="ru-RU" sz="1400" i="0" dirty="0">
              <a:solidFill>
                <a:srgbClr val="444444"/>
              </a:solidFill>
              <a:effectLst/>
              <a:latin typeface="Comic Sans MS" panose="030F0702030302020204" pitchFamily="66" charset="0"/>
            </a:endParaRPr>
          </a:p>
          <a:p>
            <a:pPr indent="450215" algn="just">
              <a:buNone/>
            </a:pPr>
            <a:r>
              <a:rPr lang="ru-RU" sz="1400" i="0" dirty="0">
                <a:solidFill>
                  <a:srgbClr val="333333"/>
                </a:solidFill>
                <a:effectLst/>
                <a:latin typeface="pt_sans_caption"/>
              </a:rPr>
              <a:t>Гродненские встречи уже который год собирают ребят из разных городов, чтобы не просто пообщаться, а поделиться опытом деятельности своих клубов, познакомить с особенностью работы и основными проектами, реализуемыми на базе размещения клуба. Участников ждет интересная программа, построенная по принципу «равный обучает равного». Студенты самостоятельно создают учебные программы для тренингов, отбирают актуальные области для улучшения коммуникативных навыков. Клубы активно работают в различных сферах, привлекая внимание студентов к движениям, посвященным здоровому образу жизни и экологическому осознанию.</a:t>
            </a:r>
          </a:p>
        </p:txBody>
      </p:sp>
      <p:pic>
        <p:nvPicPr>
          <p:cNvPr id="24578" name="Picture 2" descr="photo_5440480575182994755_y">
            <a:extLst>
              <a:ext uri="{FF2B5EF4-FFF2-40B4-BE49-F238E27FC236}">
                <a16:creationId xmlns:a16="http://schemas.microsoft.com/office/drawing/2014/main" id="{842A492A-1B72-D71A-1E87-CB978685E1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1139" y="940027"/>
            <a:ext cx="2536461" cy="1690974"/>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photo_5440480575182994759_y">
            <a:extLst>
              <a:ext uri="{FF2B5EF4-FFF2-40B4-BE49-F238E27FC236}">
                <a16:creationId xmlns:a16="http://schemas.microsoft.com/office/drawing/2014/main" id="{126453FF-A074-FE92-59F1-8F3AAEFDC7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1139" y="2660418"/>
            <a:ext cx="2536461" cy="1690974"/>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photo_5440480575182994769_y">
            <a:extLst>
              <a:ext uri="{FF2B5EF4-FFF2-40B4-BE49-F238E27FC236}">
                <a16:creationId xmlns:a16="http://schemas.microsoft.com/office/drawing/2014/main" id="{00EACE04-4D57-A762-B6D1-7E0D9A7A65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0350" y="4418443"/>
            <a:ext cx="2536461" cy="1720391"/>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photo_5440480575182994771_y">
            <a:extLst>
              <a:ext uri="{FF2B5EF4-FFF2-40B4-BE49-F238E27FC236}">
                <a16:creationId xmlns:a16="http://schemas.microsoft.com/office/drawing/2014/main" id="{5434C04E-19B9-9821-DB38-7535FF7483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668" y="4349624"/>
            <a:ext cx="2786865" cy="1857910"/>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photo_5440480575182994774_y">
            <a:extLst>
              <a:ext uri="{FF2B5EF4-FFF2-40B4-BE49-F238E27FC236}">
                <a16:creationId xmlns:a16="http://schemas.microsoft.com/office/drawing/2014/main" id="{76C5F246-8223-121A-05D2-F2F67C028F2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0473" y="4334796"/>
            <a:ext cx="2820608" cy="18804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D54CCF-5534-532F-4B3D-580E4E8851DE}"/>
              </a:ext>
            </a:extLst>
          </p:cNvPr>
          <p:cNvSpPr txBox="1"/>
          <p:nvPr/>
        </p:nvSpPr>
        <p:spPr>
          <a:xfrm>
            <a:off x="138479" y="6384812"/>
            <a:ext cx="8730207" cy="261610"/>
          </a:xfrm>
          <a:prstGeom prst="rect">
            <a:avLst/>
          </a:prstGeom>
          <a:noFill/>
        </p:spPr>
        <p:txBody>
          <a:bodyPr wrap="square">
            <a:spAutoFit/>
          </a:bodyPr>
          <a:lstStyle/>
          <a:p>
            <a:r>
              <a:rPr lang="ru-RU" sz="1100" dirty="0">
                <a:hlinkClick r:id="rId12"/>
              </a:rPr>
              <a:t>https://www.grsu.by/component/k2/item/54863-v-grgu-imeni-yanki-kupaly-startoval-xxii-otkrytyj-vesennij-festival-klubov-yunesko-2025.html</a:t>
            </a:r>
            <a:r>
              <a:rPr lang="ru-RU" sz="1100" dirty="0"/>
              <a:t> </a:t>
            </a:r>
          </a:p>
        </p:txBody>
      </p:sp>
    </p:spTree>
    <p:extLst>
      <p:ext uri="{BB962C8B-B14F-4D97-AF65-F5344CB8AC3E}">
        <p14:creationId xmlns:p14="http://schemas.microsoft.com/office/powerpoint/2010/main" val="2854850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E2CFF-88F8-E492-17AA-11DA14356355}"/>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EFE53572-281D-E3B1-0BEB-E4419A831198}"/>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BA1B6FB2-D55D-4A03-96A8-2E854C49D27C}"/>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B5D05182-80ED-B982-9B87-6DC17A6555B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DA0AB3A1-7AB3-AD7D-DB3A-5A7D00D7C402}"/>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E6D6ADCE-8453-9C6D-F364-53A7B5F939C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1AF8B95-04AD-DE2D-72E2-B5099CF5AC85}"/>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C0434099-187A-9414-2CB4-6832B5E33282}"/>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4F856016-C0DF-B677-6E5A-E68904B3ED6D}"/>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A156D0D9-3242-CD1D-C90F-226358F45D5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F6AEB185-6740-04D3-2826-88D6CFEF5E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6B857AE0-0C81-8CA8-56E8-737299E2661D}"/>
              </a:ext>
            </a:extLst>
          </p:cNvPr>
          <p:cNvSpPr txBox="1"/>
          <p:nvPr/>
        </p:nvSpPr>
        <p:spPr>
          <a:xfrm>
            <a:off x="726028" y="105253"/>
            <a:ext cx="6061925" cy="646331"/>
          </a:xfrm>
          <a:prstGeom prst="rect">
            <a:avLst/>
          </a:prstGeom>
          <a:noFill/>
        </p:spPr>
        <p:txBody>
          <a:bodyPr wrap="square">
            <a:spAutoFit/>
          </a:bodyPr>
          <a:lstStyle/>
          <a:p>
            <a:pPr algn="ctr">
              <a:buNone/>
            </a:pPr>
            <a:r>
              <a:rPr lang="ru-RU" sz="1800" b="1" i="0" dirty="0">
                <a:solidFill>
                  <a:schemeClr val="bg1"/>
                </a:solidFill>
                <a:effectLst/>
                <a:latin typeface="pt_sans_bold"/>
              </a:rPr>
              <a:t>Адаптация иностранных магистрантов на юридическом факультете ГрГУ имени Янки Купалы</a:t>
            </a:r>
          </a:p>
        </p:txBody>
      </p:sp>
      <p:sp>
        <p:nvSpPr>
          <p:cNvPr id="5" name="TextBox 4">
            <a:extLst>
              <a:ext uri="{FF2B5EF4-FFF2-40B4-BE49-F238E27FC236}">
                <a16:creationId xmlns:a16="http://schemas.microsoft.com/office/drawing/2014/main" id="{525C7983-990B-1D33-E385-7194E5768DED}"/>
              </a:ext>
            </a:extLst>
          </p:cNvPr>
          <p:cNvSpPr txBox="1"/>
          <p:nvPr/>
        </p:nvSpPr>
        <p:spPr>
          <a:xfrm>
            <a:off x="43413" y="966502"/>
            <a:ext cx="8970774" cy="2723823"/>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На юридическом факультете Гродненского государственного университета имени Янки Купалы прошло мероприятие, посвященное адаптации иностранных магистрантов к условиям высшего учебного заведения. Встреча была организована с целью обеспечить успешную коммуникацию и интеграцию студентов, прибывших из Китайской Народной Республики, которые обучаются на английском языке.</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На мероприятии собрались магистранты, получающие углубленное высшее образование в области юриспруденции. В ходе встречи они ознакомились с ключевыми аспектами учебного процесса и ресурсами, которые помогут им в обучении. Библиотекарь Михаил </a:t>
            </a:r>
            <a:r>
              <a:rPr lang="ru-RU" sz="1600" i="0" dirty="0" err="1">
                <a:solidFill>
                  <a:srgbClr val="333333"/>
                </a:solidFill>
                <a:effectLst/>
                <a:latin typeface="pt_sans_caption"/>
              </a:rPr>
              <a:t>Пожарицкий</a:t>
            </a:r>
            <a:r>
              <a:rPr lang="ru-RU" sz="1600" i="0" dirty="0">
                <a:solidFill>
                  <a:srgbClr val="333333"/>
                </a:solidFill>
                <a:effectLst/>
                <a:latin typeface="pt_sans_caption"/>
              </a:rPr>
              <a:t> подробно представил структуру библиотеки, ее каталоги и фонды, а также электронные ресурсы, доступные для студентов. Эти ресурсы будут особенно актуальны при написании научных статей и подготовке магистерских диссертаций.</a:t>
            </a:r>
          </a:p>
        </p:txBody>
      </p:sp>
      <p:pic>
        <p:nvPicPr>
          <p:cNvPr id="10242" name="Picture 2" descr="photo_2025-04-15_11-24-55_2">
            <a:extLst>
              <a:ext uri="{FF2B5EF4-FFF2-40B4-BE49-F238E27FC236}">
                <a16:creationId xmlns:a16="http://schemas.microsoft.com/office/drawing/2014/main" id="{A7E03D65-C78E-56E8-1220-3FAB9E9394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028" y="3690325"/>
            <a:ext cx="3505572" cy="233704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hoto_2025-04-15_11-24-54">
            <a:extLst>
              <a:ext uri="{FF2B5EF4-FFF2-40B4-BE49-F238E27FC236}">
                <a16:creationId xmlns:a16="http://schemas.microsoft.com/office/drawing/2014/main" id="{DA205816-6D2D-7DD8-F8BF-C7C8B20FD0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1547" y="3654321"/>
            <a:ext cx="3613584" cy="24090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818A491-8323-A07C-1978-1A3360275DAC}"/>
              </a:ext>
            </a:extLst>
          </p:cNvPr>
          <p:cNvSpPr txBox="1"/>
          <p:nvPr/>
        </p:nvSpPr>
        <p:spPr>
          <a:xfrm>
            <a:off x="-18134" y="6231717"/>
            <a:ext cx="9345868" cy="261610"/>
          </a:xfrm>
          <a:prstGeom prst="rect">
            <a:avLst/>
          </a:prstGeom>
          <a:noFill/>
        </p:spPr>
        <p:txBody>
          <a:bodyPr wrap="square">
            <a:spAutoFit/>
          </a:bodyPr>
          <a:lstStyle/>
          <a:p>
            <a:r>
              <a:rPr lang="ru-RU" sz="1100" dirty="0">
                <a:hlinkClick r:id="rId9"/>
              </a:rPr>
              <a:t>https://www.grsu.by/component/k2/item/55018-adaptatsiya-inostrannykh-magistrantov-na-yuridicheskom-fakultete-grgu-imeni-yanki-kupaly.html</a:t>
            </a:r>
            <a:r>
              <a:rPr lang="ru-RU" sz="1100" dirty="0"/>
              <a:t> </a:t>
            </a:r>
          </a:p>
        </p:txBody>
      </p:sp>
    </p:spTree>
    <p:extLst>
      <p:ext uri="{BB962C8B-B14F-4D97-AF65-F5344CB8AC3E}">
        <p14:creationId xmlns:p14="http://schemas.microsoft.com/office/powerpoint/2010/main" val="201463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D1C0A-5EDF-7316-8B50-AF414FE33054}"/>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562BD800-6F7E-7781-B6D5-7F7FD0BC061B}"/>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E242E9DA-D6B2-7FBA-86B1-9F7AF357DCC6}"/>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650D0AE2-62F3-23A0-6089-04D62F19CB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A310A6B8-6401-D99E-13CE-4C3B41B550B2}"/>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9DB254B8-1B64-FA77-0E30-B9BDC28D19F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AC99755-8310-FA26-5251-3F7DBF49CF7E}"/>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EC7F910B-07D9-3428-D3B8-3375D581AF9A}"/>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3A7E4306-0959-0238-2BD9-FD1EF46739AC}"/>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6A146884-6275-7916-BFFC-1D332BC570B6}"/>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6144A69E-5D6A-8BB5-8346-0F57408501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C5459D28-5284-74FA-147F-4C90A2F98357}"/>
              </a:ext>
            </a:extLst>
          </p:cNvPr>
          <p:cNvSpPr txBox="1"/>
          <p:nvPr/>
        </p:nvSpPr>
        <p:spPr>
          <a:xfrm>
            <a:off x="359152" y="105253"/>
            <a:ext cx="7056783" cy="646331"/>
          </a:xfrm>
          <a:prstGeom prst="rect">
            <a:avLst/>
          </a:prstGeom>
          <a:noFill/>
        </p:spPr>
        <p:txBody>
          <a:bodyPr wrap="square">
            <a:spAutoFit/>
          </a:bodyPr>
          <a:lstStyle/>
          <a:p>
            <a:pPr algn="ctr">
              <a:buNone/>
            </a:pPr>
            <a:r>
              <a:rPr lang="ru-RU" sz="1800" b="1" i="0" dirty="0">
                <a:solidFill>
                  <a:schemeClr val="bg1"/>
                </a:solidFill>
                <a:effectLst/>
                <a:latin typeface="pt_sans_bold"/>
              </a:rPr>
              <a:t>Иностранные студенты </a:t>
            </a:r>
            <a:r>
              <a:rPr lang="ru-RU" sz="1800" b="1" i="0" dirty="0" err="1">
                <a:solidFill>
                  <a:schemeClr val="bg1"/>
                </a:solidFill>
                <a:effectLst/>
                <a:latin typeface="pt_sans_bold"/>
              </a:rPr>
              <a:t>Купаловского</a:t>
            </a:r>
            <a:r>
              <a:rPr lang="ru-RU" sz="1800" b="1" i="0" dirty="0">
                <a:solidFill>
                  <a:schemeClr val="bg1"/>
                </a:solidFill>
                <a:effectLst/>
                <a:latin typeface="pt_sans_bold"/>
              </a:rPr>
              <a:t> университета посетили знаковые места Минска</a:t>
            </a:r>
          </a:p>
        </p:txBody>
      </p:sp>
      <p:sp>
        <p:nvSpPr>
          <p:cNvPr id="5" name="TextBox 4">
            <a:extLst>
              <a:ext uri="{FF2B5EF4-FFF2-40B4-BE49-F238E27FC236}">
                <a16:creationId xmlns:a16="http://schemas.microsoft.com/office/drawing/2014/main" id="{2F189295-9D82-95AC-E620-4E0C026FE716}"/>
              </a:ext>
            </a:extLst>
          </p:cNvPr>
          <p:cNvSpPr txBox="1"/>
          <p:nvPr/>
        </p:nvSpPr>
        <p:spPr>
          <a:xfrm>
            <a:off x="154080" y="1020600"/>
            <a:ext cx="5930088" cy="5093702"/>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Студенты 1 и 2 курсов специальностей «История» и «Лингвистическое обеспечение межкультурной коммуникации» факультета истории, коммуникации и туризма </a:t>
            </a:r>
            <a:r>
              <a:rPr lang="ru-RU" sz="1600" i="0" dirty="0" err="1">
                <a:solidFill>
                  <a:srgbClr val="444444"/>
                </a:solidFill>
                <a:effectLst/>
                <a:latin typeface="pt_sans_bold"/>
              </a:rPr>
              <a:t>Купаловского</a:t>
            </a:r>
            <a:r>
              <a:rPr lang="ru-RU" sz="1600" i="0" dirty="0">
                <a:solidFill>
                  <a:srgbClr val="444444"/>
                </a:solidFill>
                <a:effectLst/>
                <a:latin typeface="pt_sans_bold"/>
              </a:rPr>
              <a:t> университета стали участниками увлекательной экскурсионной поездки в столицу Беларуси – город Минск. Это мероприятие было организовано факультетом для студентов, принимающих активное участие в университетских и факультетских мероприятиях, и стало отличной возможностью для расширения их кругозора и знакомства с культурным наследием Республики Беларусь.</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Экскурсия проходила под руководством координатора по интернационализации Светланы </a:t>
            </a:r>
            <a:r>
              <a:rPr lang="ru-RU" sz="1600" i="0" dirty="0" err="1">
                <a:solidFill>
                  <a:srgbClr val="333333"/>
                </a:solidFill>
                <a:effectLst/>
                <a:latin typeface="pt_sans_caption"/>
              </a:rPr>
              <a:t>Хударгановой</a:t>
            </a:r>
            <a:r>
              <a:rPr lang="ru-RU" sz="1600" i="0" dirty="0">
                <a:solidFill>
                  <a:srgbClr val="333333"/>
                </a:solidFill>
                <a:effectLst/>
                <a:latin typeface="pt_sans_caption"/>
              </a:rPr>
              <a:t> и старшего преподавателя кафедры туризма и культурного наследия Романа </a:t>
            </a:r>
            <a:r>
              <a:rPr lang="ru-RU" sz="1600" i="0" dirty="0" err="1">
                <a:solidFill>
                  <a:srgbClr val="333333"/>
                </a:solidFill>
                <a:effectLst/>
                <a:latin typeface="pt_sans_caption"/>
              </a:rPr>
              <a:t>Григорчука</a:t>
            </a:r>
            <a:r>
              <a:rPr lang="ru-RU" sz="1600" i="0" dirty="0">
                <a:solidFill>
                  <a:srgbClr val="333333"/>
                </a:solidFill>
                <a:effectLst/>
                <a:latin typeface="pt_sans_caption"/>
              </a:rPr>
              <a:t>. Студенты посетили музей Великой Отечественной войны, где они смогли глубже понять исторические события, повлиявшие на формирование современной Беларуси. Экспозиция музея включает в себя не только артефакты, но и мультимедийные инсталляции, которые создают полное погружение в атмосферу тех дней.</a:t>
            </a:r>
          </a:p>
        </p:txBody>
      </p:sp>
      <p:pic>
        <p:nvPicPr>
          <p:cNvPr id="22530" name="Picture 2" descr="IMG 1935">
            <a:extLst>
              <a:ext uri="{FF2B5EF4-FFF2-40B4-BE49-F238E27FC236}">
                <a16:creationId xmlns:a16="http://schemas.microsoft.com/office/drawing/2014/main" id="{C785E934-5FE1-3AC5-4DC8-F504B1E3C4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0086" y="923278"/>
            <a:ext cx="2844862" cy="1869904"/>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IMG_1927">
            <a:extLst>
              <a:ext uri="{FF2B5EF4-FFF2-40B4-BE49-F238E27FC236}">
                <a16:creationId xmlns:a16="http://schemas.microsoft.com/office/drawing/2014/main" id="{E61987F3-604D-B33E-3AA4-0C8437991E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0086" y="2857830"/>
            <a:ext cx="2859845" cy="1906563"/>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IMG_1931">
            <a:extLst>
              <a:ext uri="{FF2B5EF4-FFF2-40B4-BE49-F238E27FC236}">
                <a16:creationId xmlns:a16="http://schemas.microsoft.com/office/drawing/2014/main" id="{031F7ECC-A75A-8E03-AB9F-2CC07370E0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0086" y="4805371"/>
            <a:ext cx="2844862" cy="18965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41BA40-95B3-1510-A73A-B1B50CFB4D0E}"/>
              </a:ext>
            </a:extLst>
          </p:cNvPr>
          <p:cNvSpPr txBox="1"/>
          <p:nvPr/>
        </p:nvSpPr>
        <p:spPr>
          <a:xfrm>
            <a:off x="-115200" y="6294026"/>
            <a:ext cx="6696744" cy="430887"/>
          </a:xfrm>
          <a:prstGeom prst="rect">
            <a:avLst/>
          </a:prstGeom>
          <a:noFill/>
        </p:spPr>
        <p:txBody>
          <a:bodyPr wrap="square">
            <a:spAutoFit/>
          </a:bodyPr>
          <a:lstStyle/>
          <a:p>
            <a:r>
              <a:rPr lang="ru-RU" sz="1100" dirty="0">
                <a:hlinkClick r:id="rId10"/>
              </a:rPr>
              <a:t>https://www.grsu.by/component/k2/item/55101-pogruzhenie-v-istoriyu-inostrannye-studenty-kupalovskogo-universiteta-posetili-znakovye-mesta-minska.html</a:t>
            </a:r>
            <a:r>
              <a:rPr lang="ru-RU" sz="1100" dirty="0"/>
              <a:t> </a:t>
            </a:r>
          </a:p>
        </p:txBody>
      </p:sp>
    </p:spTree>
    <p:extLst>
      <p:ext uri="{BB962C8B-B14F-4D97-AF65-F5344CB8AC3E}">
        <p14:creationId xmlns:p14="http://schemas.microsoft.com/office/powerpoint/2010/main" val="26342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400BF-5178-95AF-74FF-6F1CDEAB2852}"/>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715AB3B4-1EF4-45D9-1B9A-7B6947E7CABA}"/>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739B3C18-3BDB-33D2-D26B-54B2D597FB61}"/>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03758615-D901-CFC9-332C-DC2AF59882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A94E0B57-261F-D0AC-0DD6-8FDA19F17015}"/>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00ABD187-4ED8-1ED0-5EEB-867C668BF21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25185A9-91C0-4484-61A8-E1AAD3087E92}"/>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211C5A1E-784C-4CEC-D938-6640FE5509D8}"/>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F9CD78A6-5896-7D28-53AA-F5045E7B5C16}"/>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FCE9165F-6FE9-D76D-8D15-1E0A6139DB55}"/>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8FC15DEF-CFF5-AFB1-2D23-306197622E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F8B213F1-8BB6-F547-645B-68E1808B798F}"/>
              </a:ext>
            </a:extLst>
          </p:cNvPr>
          <p:cNvSpPr txBox="1"/>
          <p:nvPr/>
        </p:nvSpPr>
        <p:spPr>
          <a:xfrm>
            <a:off x="920555" y="104862"/>
            <a:ext cx="6205941" cy="646331"/>
          </a:xfrm>
          <a:prstGeom prst="rect">
            <a:avLst/>
          </a:prstGeom>
          <a:noFill/>
        </p:spPr>
        <p:txBody>
          <a:bodyPr wrap="square">
            <a:spAutoFit/>
          </a:bodyPr>
          <a:lstStyle/>
          <a:p>
            <a:pPr algn="ctr">
              <a:buNone/>
            </a:pPr>
            <a:r>
              <a:rPr lang="ru-RU" sz="1800" b="1" i="0" dirty="0">
                <a:solidFill>
                  <a:schemeClr val="bg1"/>
                </a:solidFill>
                <a:effectLst/>
                <a:latin typeface="pt_sans_bold"/>
              </a:rPr>
              <a:t>Образовательные курсы для магистрантов из Китайской Народной Республики</a:t>
            </a:r>
          </a:p>
        </p:txBody>
      </p:sp>
      <p:sp>
        <p:nvSpPr>
          <p:cNvPr id="5" name="TextBox 4">
            <a:extLst>
              <a:ext uri="{FF2B5EF4-FFF2-40B4-BE49-F238E27FC236}">
                <a16:creationId xmlns:a16="http://schemas.microsoft.com/office/drawing/2014/main" id="{BE127B52-CE85-F7DE-C342-548B0F58B07B}"/>
              </a:ext>
            </a:extLst>
          </p:cNvPr>
          <p:cNvSpPr txBox="1"/>
          <p:nvPr/>
        </p:nvSpPr>
        <p:spPr>
          <a:xfrm>
            <a:off x="132022" y="897310"/>
            <a:ext cx="8810408" cy="1708160"/>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В </a:t>
            </a:r>
            <a:r>
              <a:rPr lang="ru-RU" sz="1600" i="0" dirty="0" err="1">
                <a:solidFill>
                  <a:srgbClr val="444444"/>
                </a:solidFill>
                <a:effectLst/>
                <a:latin typeface="pt_sans_bold"/>
              </a:rPr>
              <a:t>Купаловском</a:t>
            </a:r>
            <a:r>
              <a:rPr lang="ru-RU" sz="1600" i="0" dirty="0">
                <a:solidFill>
                  <a:srgbClr val="444444"/>
                </a:solidFill>
                <a:effectLst/>
                <a:latin typeface="pt_sans_bold"/>
              </a:rPr>
              <a:t> университете завершился образовательный курс для магистрантов из Китайской Народной Республики. </a:t>
            </a:r>
          </a:p>
          <a:p>
            <a:pPr indent="450215" algn="just">
              <a:lnSpc>
                <a:spcPts val="1800"/>
              </a:lnSpc>
              <a:buNone/>
            </a:pPr>
            <a:r>
              <a:rPr lang="ru-RU" sz="1600" i="0" dirty="0">
                <a:solidFill>
                  <a:srgbClr val="333333"/>
                </a:solidFill>
                <a:effectLst/>
                <a:latin typeface="pt_sans_caption"/>
              </a:rPr>
              <a:t>Курс «Теория и методика физического воспитания и спортивной тренировки» был разработан с учетом современных тенденций в области физической культуры и спорта. Программа включала как теоретические лекции, так и практические занятия, что позволило участникам не только изучить ключевые аспекты методики тренировки, но и применить полученные знания на практике.</a:t>
            </a:r>
          </a:p>
        </p:txBody>
      </p:sp>
      <p:pic>
        <p:nvPicPr>
          <p:cNvPr id="29698" name="Picture 2" descr="5359530672265489500">
            <a:extLst>
              <a:ext uri="{FF2B5EF4-FFF2-40B4-BE49-F238E27FC236}">
                <a16:creationId xmlns:a16="http://schemas.microsoft.com/office/drawing/2014/main" id="{7762388E-5E2D-A601-B7A3-67BABD1E0D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3361" y="2988176"/>
            <a:ext cx="3717993" cy="2788495"/>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IMG-5fcf371dd5f885e1280d1ec51abcce93-V">
            <a:extLst>
              <a:ext uri="{FF2B5EF4-FFF2-40B4-BE49-F238E27FC236}">
                <a16:creationId xmlns:a16="http://schemas.microsoft.com/office/drawing/2014/main" id="{36CBA4E6-1607-8736-79C3-120C3EB6B3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2800" y="2988176"/>
            <a:ext cx="4197187" cy="27981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A991057-BE7F-7F58-8CEB-00C47718B509}"/>
              </a:ext>
            </a:extLst>
          </p:cNvPr>
          <p:cNvSpPr txBox="1"/>
          <p:nvPr/>
        </p:nvSpPr>
        <p:spPr>
          <a:xfrm>
            <a:off x="104876" y="6356757"/>
            <a:ext cx="9230277" cy="430887"/>
          </a:xfrm>
          <a:prstGeom prst="rect">
            <a:avLst/>
          </a:prstGeom>
          <a:noFill/>
        </p:spPr>
        <p:txBody>
          <a:bodyPr wrap="square">
            <a:spAutoFit/>
          </a:bodyPr>
          <a:lstStyle/>
          <a:p>
            <a:r>
              <a:rPr lang="ru-RU" sz="1100" dirty="0">
                <a:hlinkClick r:id="rId9"/>
              </a:rPr>
              <a:t>https://www.grsu.by/component/k2/item/55769-obrazovatelnye-kursy-dlya-magistrantov-iz-kitajskoj-narodnoj-respubliki-proshli-v-grgu-imeni-yanki-kupaly.html</a:t>
            </a:r>
            <a:r>
              <a:rPr lang="ru-RU" sz="1100" dirty="0"/>
              <a:t> </a:t>
            </a:r>
          </a:p>
        </p:txBody>
      </p:sp>
    </p:spTree>
    <p:extLst>
      <p:ext uri="{BB962C8B-B14F-4D97-AF65-F5344CB8AC3E}">
        <p14:creationId xmlns:p14="http://schemas.microsoft.com/office/powerpoint/2010/main" val="30156145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8799</TotalTime>
  <Words>1515</Words>
  <Application>Microsoft Office PowerPoint</Application>
  <PresentationFormat>Экран (4:3)</PresentationFormat>
  <Paragraphs>78</Paragraphs>
  <Slides>14</Slides>
  <Notes>14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Arial</vt:lpstr>
      <vt:lpstr>Calibri</vt:lpstr>
      <vt:lpstr>Comic Sans MS</vt:lpstr>
      <vt:lpstr>Impact</vt:lpstr>
      <vt:lpstr>pt_sans_bold</vt:lpstr>
      <vt:lpstr>pt_sans_caption</vt:lpstr>
      <vt:lpstr>Segoe UI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Цели устойчивого развития</dc:title>
  <dc:creator>Лисовская Анастасия Казимировна</dc:creator>
  <cp:lastModifiedBy>Лисовская АНАСТАСИЯ КАЗИМИРОВНА</cp:lastModifiedBy>
  <cp:revision>761</cp:revision>
  <cp:lastPrinted>2022-08-31T19:27:54Z</cp:lastPrinted>
  <dcterms:created xsi:type="dcterms:W3CDTF">2022-08-29T06:47:08Z</dcterms:created>
  <dcterms:modified xsi:type="dcterms:W3CDTF">2026-04-28T05:55:02Z</dcterms:modified>
</cp:coreProperties>
</file>