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3" r:id="rId3"/>
    <p:sldId id="406" r:id="rId4"/>
    <p:sldId id="680" r:id="rId5"/>
    <p:sldId id="686" r:id="rId6"/>
    <p:sldId id="727" r:id="rId7"/>
    <p:sldId id="416" r:id="rId8"/>
    <p:sldId id="436" r:id="rId9"/>
    <p:sldId id="446" r:id="rId10"/>
    <p:sldId id="478" r:id="rId11"/>
    <p:sldId id="476" r:id="rId12"/>
    <p:sldId id="497" r:id="rId13"/>
    <p:sldId id="518" r:id="rId14"/>
    <p:sldId id="519" r:id="rId15"/>
    <p:sldId id="540" r:id="rId16"/>
    <p:sldId id="557" r:id="rId17"/>
    <p:sldId id="608" r:id="rId18"/>
    <p:sldId id="662" r:id="rId19"/>
    <p:sldId id="698" r:id="rId20"/>
    <p:sldId id="359" r:id="rId21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60E0-4AD1-6E0F-A8BE-AA7542B9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EF924F-4C2E-DBAD-25E4-976B358B2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BAEBBE-B7EC-AE31-BC84-282E3189C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3DD2B4-00A1-E860-07CF-2E801C495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0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C55E-185B-1917-C7B4-1BE5722B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07F1DD7-B709-3D46-A2E6-64A0C4860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221ABEC-DE7A-5D58-EF43-A22C29AFE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5F80D1-E711-6901-F91D-ECE319F07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36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5500F-B928-D091-40B2-AE925145E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C019E5A-3D0A-C395-7EAC-3F756E948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D1CA48-2870-B8FD-3F35-F730C785A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50601C-41FD-37A9-727F-4023266C6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6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B8824-4901-019F-5CC8-DDC82E2DB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820C2C-8144-41FA-9828-E51EC0E6E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5946D2-113E-E16D-4C0D-02B1E6F5A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76DBB9-6FF3-8C7E-1A28-1F54FFC68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2E782-297A-7E08-BAA9-4591A21EF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530C09-D896-EF74-36B7-B08B42AE7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3C64CA-E3EF-6BAB-B756-5DB6C37A7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C23A41-1EFE-5FCF-3CE0-F1E6AC5CA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6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26BCB-8B31-4635-A9BA-0D5066C71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D25375-DE18-609E-8AAC-87E0AACB3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FE293D-C944-082D-BD1B-85189D973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69F509-F634-87B6-BC56-238AC4E06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1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794B-3C33-F9F1-C5BD-BEC62330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64FDDB7-0C27-5364-DF53-DF97B15E2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FD06B1-103D-F468-62CF-84375DDCA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8895C0-AF3C-4C13-FB34-5B16FE856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724D1-3800-CF5F-D794-D3F69BEDC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3481F9-9B3E-5E2A-6D80-1F7146502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83FAA03-4ECF-4E32-5F29-2C6CCAD6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85170E-1A5B-9986-50BF-402EBD886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14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BC3C8-57F8-FAF7-0CE6-5F8B3DBE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6BC073-513D-8467-ABDC-FC204E446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9F7302-B5DC-28C8-9A1F-F99AFA845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DF1B63-17DB-D403-AB2B-03245F287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BB25-939F-60EB-5DFD-9C6F2CA1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F594532-B9BC-C4B2-0A7A-B3F6F5221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5A7199-2332-620F-C9A0-34AC4DBF6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474E9A-6240-8D7E-9F2A-2256311C5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7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4E51-0B0E-0BB3-552A-10A602D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8CDE81-4897-31BA-EE2D-921264E59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ED5807-79F1-A843-316D-F9E0778E3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22CE68-3912-3FAE-2A7D-5CEC9C920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25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D3D72-949B-3472-E582-B92EABBF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C797EB-60F7-A9F9-3F1D-DE87F7A39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70516C-85BE-117D-119A-3A08311AA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DB8B5-EC7D-9105-4E0A-3EC1E888A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6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8BE38-40F1-F29F-F88A-95FF3362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5049889-4979-D7A7-2559-19F465D17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0CDA8AF-19C6-D204-080D-E5833351D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852ADA-63D5-4255-223E-1A02EB8DD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4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B748E-488C-614B-3B7D-FE626CBA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E6BB1FE-4ED5-00F9-BDB5-13F1945EF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C2EFD6-908F-4644-3EDF-9F73531C9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D62C43-074B-636D-EE2A-2F42D35A9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4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A0CD-2333-7D40-36D5-1A0C6C9E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A5C17DF-6509-6677-8EA5-C9C0B8004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7C9EDD-403B-7C20-8D32-8F702AAA0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5120E-E71D-5FF3-74EA-8D2C4DC51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1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A4CA1-CEE3-269C-6F45-C35D9CBC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FE64FD-D832-C925-8F94-6422F34EB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7A9FB90-5DEC-2E98-7247-6BDA4ED72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D2AFA2-14DC-FB40-17A5-5B8C55FFF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98ABC-7EE8-3DE6-C76F-9450A724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FC1EE8-DF7B-CD29-F096-BE22E9D9C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EB04779-8E15-23E2-677B-FCC4F3249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AD7215-1C80-FD56-D855-38BD506FB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3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7836-84B1-D95E-2186-D20834EC6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1B7C57-AB7E-7987-604D-689D6B6BA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51AC9C-A70C-BF99-A26A-CF8196C09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D3E62D-5932-C8BF-6D01-140A0B757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0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816-oao-indev-solyushens-i-sotrudnichestvo-s-grgu-imeni-yanki-kupaly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995-rektor-kupalovskogo-universiteta-prinyala-uchastie-v-zasedanii-delegatov-vsebelorusskogo-narodnogo-sobraniya-ot-grodnenskoj-oblast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079-vesennyaya-mezhdunarodnaya-shkola-biznes-innovatsii-tekhnologii-osnova-ustojchivogo-razvitiya-regionov-v-usloviyakh-tsifrovizatsii-proshla-na-fakultete-ekonomiki-i-upravleniya-grgu-imeni-yanki-kupaly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193-rektor-grgu-imeni-yanki-kupaly-prisoedinilas-k-prazdnovaniyu-85-letiya-voronovskogo-rajona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222-v-grgu-imeni-yanki-kupaly-sostoyalsya-seminar-soveshchanie-po-voprosu-byudzhetnogo-zakonodatelstv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494-v-grgu-imeni-yanki-kupaly-proshla-mezhdunarodnaya-studencheskaya-konferentsiya-posvyashchennaya-roli-krasnogo-kresta-i-krasnogo-polumesyatsa-v-reagirovanii-na-gumanitarnye-vyzovy-i-globalnye-katastrofy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690-kupalovtsy-stali-uchastnikami-viii-oblastnogo-festivalya-knigi-garadzenski-litfest-2025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586-zasedanie-kruglogo-stola-sinergiya-trekh-sil-biznes-vlast-i-obrazovanie-v-mezhregionalnom-sotrudnichestve-proshlo-v-grgu-imeni-yanki-kupaly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001-otkrytyj-dialog-s-uchastiem-predstavitelya-uvd-grodnenskogo-oblispolkoma-proshel-v-kupalovskom-universitete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8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349-v-kupalovskom-universitete-uspeshno-startoval-proekt-iisreda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3583-v-grgu-imeni-yanki-kupaly-sostoyalas-dialogovaya-ploshchadka-politicheskaya-bezopasnost-kak-osnova-obshchestvenno-politicheskoj-stabilnosti-suvereniteta-gosudarstv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661-v-grgu-imeni-yanki-kupaly-sostoyalas-vstrecha-deputata-grodnenskogo-gorodskogo-soveta-deputatov-s-trudovym-kollektivom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3695-vladimir-karanik-vstretilsya-s-rabotnikami-kupalovskogo-universitet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185-kupalovtsy-vstretilis-s-zamestitelem-ministra-ekonomiki-respubliki-belaru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7269-predsedatel-prezidiuma-natsionalnoj-akademii-nauk-belarusi-vladimir-karanik-vstretilsya-s-nauchnoj-obshchestvennostyu-kupalovskogo-universitet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720-v-kupalovskom-universitete-proshla-dialogovaya-ploshchadka-posvyashchennaya-volonterstvu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879-kupalovtsy-prinyali-uchastie-v-plenume-oblastnogo-komiteta-belorusskogo-professionalnogo-soyuza-rabotnikov-obrazovaniya-i-nauki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164-predstavitel-grgu-imeni-yanki-kupaly-prinyal-uchastie-v-grodnenskom-oblastnom-forume-ustojchivoe-razvitie-regiona-strategicheskij-dialog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612-seminar-innovatsionnogo-medijnogo-klastera-grodnenskoj-oblasti-sostoyalsya-v-kupalovskom-universitet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56" y="4855024"/>
            <a:ext cx="601025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11: Обеспечение открытости, безопасности, жизнестойкости и экологической устойчивости городов и населённых пунктов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6642-6643-A3B4-7323-817210899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6D716C0-B447-6F8E-D90F-338275D9F22F}"/>
              </a:ext>
            </a:extLst>
          </p:cNvPr>
          <p:cNvGrpSpPr/>
          <p:nvPr/>
        </p:nvGrpSpPr>
        <p:grpSpPr>
          <a:xfrm>
            <a:off x="-118664" y="-99392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F47F097-561E-D9AF-1D08-297B7AE8B3F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CC12B1F-0E8D-7598-3FA9-1444F7E1A0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A1DF659-4345-CB67-955E-68C4BE6D120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1E3BC98-F5C5-3805-C165-2F046729C0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0C0B30-3DF9-0B45-75DA-0B8C30952B7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56E7B1C-3033-20DC-E1F9-AFB5A9EEF3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A1A37CA-5201-2DFB-25B5-96B5FF229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A857FF6-75E1-5A6F-1E6A-7AE304D02FD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E1191BC-8F4A-3103-936B-97E4C1454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5C1FFF-EF20-5F1D-101D-44E8F2534C2F}"/>
              </a:ext>
            </a:extLst>
          </p:cNvPr>
          <p:cNvSpPr txBox="1"/>
          <p:nvPr/>
        </p:nvSpPr>
        <p:spPr>
          <a:xfrm>
            <a:off x="1015344" y="209357"/>
            <a:ext cx="58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Сотрудничество с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ОАО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ИнДев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Солюшенс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B070E-684F-E7FD-3D7F-1E45CE95F5B2}"/>
              </a:ext>
            </a:extLst>
          </p:cNvPr>
          <p:cNvSpPr txBox="1"/>
          <p:nvPr/>
        </p:nvSpPr>
        <p:spPr>
          <a:xfrm>
            <a:off x="144450" y="958395"/>
            <a:ext cx="87917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прошел Welcome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InDev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Solutions Day, который собрал студентов факультета математики и информатики. Это мероприятие стало платформой для общения будущих специалистов с опытными IT-практиками.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Открытое акционерное общество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ИнДев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Солюшенс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 активно развивает сотрудничество с учреждениями высшего образования, направляя свои усилия на подготовку квалифицированных специалистов в области информационных технологий. Важным аспектом этой деятельности является обмен опытом между представителями компании и студентами, что позволяет последним получить ценные знания о практической стороне работы в IT-сфере.</a:t>
            </a:r>
          </a:p>
        </p:txBody>
      </p:sp>
      <p:pic>
        <p:nvPicPr>
          <p:cNvPr id="19458" name="Picture 2" descr="IMG_0162">
            <a:extLst>
              <a:ext uri="{FF2B5EF4-FFF2-40B4-BE49-F238E27FC236}">
                <a16:creationId xmlns:a16="http://schemas.microsoft.com/office/drawing/2014/main" id="{0F43DB23-ED55-DAEF-AF8F-100551C8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6" y="3429000"/>
            <a:ext cx="3709068" cy="24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G_0158">
            <a:extLst>
              <a:ext uri="{FF2B5EF4-FFF2-40B4-BE49-F238E27FC236}">
                <a16:creationId xmlns:a16="http://schemas.microsoft.com/office/drawing/2014/main" id="{CAFAD2A9-8459-E8F5-55FF-19FFE38E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97" y="3437157"/>
            <a:ext cx="3709068" cy="24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CD3840-42B8-AB33-7EEB-65D29AEC70DD}"/>
              </a:ext>
            </a:extLst>
          </p:cNvPr>
          <p:cNvSpPr txBox="1"/>
          <p:nvPr/>
        </p:nvSpPr>
        <p:spPr>
          <a:xfrm>
            <a:off x="280897" y="6344772"/>
            <a:ext cx="78621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https://www.grsu.by/component/k2/item/54816-oao-indev-solyushens-i-sotrudnichestvo-s-grgu-imeni-yanki-kupaly.html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1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833F0-859E-D513-1C0C-0C92A8F96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8589A8-EB4D-7141-D74B-72048C4512A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C6A165-0C58-BCBE-B865-AF05AFD2D29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F575D82-9ED9-E998-5461-597511E98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9A1CD8F-337F-CAA3-A434-9E5B7E2CBA5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80FB28A-F2BB-1083-38E8-61E549A639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ADBD33-EB56-E035-5EC9-1C03C604935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36D9DD6-02E9-ABDD-B236-42D5F36B6C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41EE3DD-F9C5-F930-434A-FD3D31A16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0FDB243-52A7-9666-BA5F-3E1468448F8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E60BCA-4396-E6F6-3B4C-9E3A2E2CD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9EE16F-8E6D-45C1-C2E4-6CEFD267D69D}"/>
              </a:ext>
            </a:extLst>
          </p:cNvPr>
          <p:cNvSpPr txBox="1"/>
          <p:nvPr/>
        </p:nvSpPr>
        <p:spPr>
          <a:xfrm>
            <a:off x="506952" y="98614"/>
            <a:ext cx="6844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Заседание делегатов Всебелорусского народного собрания от Гродненской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6CF97-0F92-97AF-C8EF-0557630421AD}"/>
              </a:ext>
            </a:extLst>
          </p:cNvPr>
          <p:cNvSpPr txBox="1"/>
          <p:nvPr/>
        </p:nvSpPr>
        <p:spPr>
          <a:xfrm>
            <a:off x="167333" y="919504"/>
            <a:ext cx="58393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Гродненском областном исполнительном комитете прошло заседание делегатов Всебелорусского народного собрания от Гродненской области.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В заседании приняли участие губернатор Гродненской области Юрий Караев, председатель Гродненского областного Совета депутатов Елена </a:t>
            </a:r>
            <a:r>
              <a:rPr lang="ru-RU" sz="1800" i="0" dirty="0" err="1">
                <a:solidFill>
                  <a:srgbClr val="333333"/>
                </a:solidFill>
                <a:effectLst/>
                <a:latin typeface="pt_sans_caption"/>
              </a:rPr>
              <a:t>Пасюта</a:t>
            </a: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, начальник Секретариата ВНС Валерий Мицкевич и другие приглашенные. Среди делегатов – ректор Гродненского государственного университета имени Янки Купалы Ирина </a:t>
            </a:r>
            <a:r>
              <a:rPr lang="ru-RU" sz="18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Участники обсудили Программу социально-экономического развития Республики Беларусь на 2021-2025 годы, а также проекты Концепции Программы социально-экономического развития Республики Беларусь на 2026-2030 годы и Национальной стратегии устойчивого развития Республики Беларусь на период до 2040 года.</a:t>
            </a:r>
          </a:p>
        </p:txBody>
      </p:sp>
      <p:pic>
        <p:nvPicPr>
          <p:cNvPr id="7170" name="Picture 2" descr="5472266786327095729">
            <a:extLst>
              <a:ext uri="{FF2B5EF4-FFF2-40B4-BE49-F238E27FC236}">
                <a16:creationId xmlns:a16="http://schemas.microsoft.com/office/drawing/2014/main" id="{14C6C30F-1276-F930-D5AD-7DC666EC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04" y="1226968"/>
            <a:ext cx="2889218" cy="19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472266786327095726">
            <a:extLst>
              <a:ext uri="{FF2B5EF4-FFF2-40B4-BE49-F238E27FC236}">
                <a16:creationId xmlns:a16="http://schemas.microsoft.com/office/drawing/2014/main" id="{9ACE387A-F094-E394-EADB-DDF6B342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96" y="3371012"/>
            <a:ext cx="2924626" cy="19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EE0153-D643-9E19-F422-46F36E8CCD17}"/>
              </a:ext>
            </a:extLst>
          </p:cNvPr>
          <p:cNvSpPr txBox="1"/>
          <p:nvPr/>
        </p:nvSpPr>
        <p:spPr>
          <a:xfrm>
            <a:off x="154080" y="6190153"/>
            <a:ext cx="88104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https://www.grsu.by/component/k2/item/54995-rektor-kupalovskogo-universiteta-prinyala-uchastie-v-zasedanii-delegatov-vsebelorusskogo-narodnogo-sobraniya-ot-grodnenskoj-oblasti.html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44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04386-E6FF-FD38-66E5-D17FEE95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2906902-591B-0521-68CD-2074A695D11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7B48093-FE66-3FA7-CFA2-EF56E5ECEA1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4F56790-B2DD-90ED-D624-930BAB67A0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ED3C355-9BC7-D907-F110-24F5B049233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0496A8F-99A6-BDB7-D1EE-776BC2F74F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34AC6F-1EF4-D3B2-74B3-2ADAFDBAEE0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13377A3-4D43-C9DC-4218-6C63DA72C4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CAB2EC7-01DD-7972-2BE9-9594C4E02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C929FE4-D3A5-6D08-04FD-1C277ADB8C2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09F1403-4380-C539-59E9-3B8B2D03C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A90583-9117-3363-FB94-AA3B346A98A3}"/>
              </a:ext>
            </a:extLst>
          </p:cNvPr>
          <p:cNvSpPr txBox="1"/>
          <p:nvPr/>
        </p:nvSpPr>
        <p:spPr>
          <a:xfrm>
            <a:off x="630587" y="-39323"/>
            <a:ext cx="6269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Весенняя Международная школа «Бизнес, инновации, технологии – основа устойчивого развития регионов в условиях цифровизации»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ADD00-E01C-474C-CD7F-9F4AF8B70CD3}"/>
              </a:ext>
            </a:extLst>
          </p:cNvPr>
          <p:cNvSpPr txBox="1"/>
          <p:nvPr/>
        </p:nvSpPr>
        <p:spPr>
          <a:xfrm>
            <a:off x="0" y="1041293"/>
            <a:ext cx="645387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С 14 по 20 апреля факультет экономики и управления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университета стал площадкой для проведения уникального образовательного события – Весенней Международной школы «Бизнес, инновации, технологии – основа устойчивого развития регионов в условиях цифровизации». Мероприятие, организованное в рамках программы международного сотрудничества с Иркутским государственным университетом, объединило студентов и преподавателей для глубокого изучения современных трендов в области устойчивого развития и цифровой трансформации.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 течение недели участники имели возможность погрузиться в актуальные проблемы бизнеса и экономики, прослушав лекции и приняв участие в практических занятиях, проводимых ведущими учеными факультета экономики и управления. Специалисты раскрыли многочисленные аспекты взаимосвязи цифровых технологий, инноваций и устойчивого развития регионов. Внимание уделялось не только теоретическим аспектам, но и практическому применению знаний для решения реальных задач, с которыми сталкиваются регионы в процессе цифровизации. Работа в командах позволила студентам не только применить теоретические знания, но и разработать проекты, направленные на решение насущных проблем регионов. Такой формат способствовал обмену опытом и стимулировал интерес к новым идеям, позволяющим по-новому взглянуть на вызовы современности.</a:t>
            </a:r>
          </a:p>
        </p:txBody>
      </p:sp>
      <p:pic>
        <p:nvPicPr>
          <p:cNvPr id="17410" name="Picture 2" descr="5206536597082861881">
            <a:extLst>
              <a:ext uri="{FF2B5EF4-FFF2-40B4-BE49-F238E27FC236}">
                <a16:creationId xmlns:a16="http://schemas.microsoft.com/office/drawing/2014/main" id="{4B93394D-F7C3-F17C-CB40-470F5544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39" y="957007"/>
            <a:ext cx="2591700" cy="17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5206536597082861885">
            <a:extLst>
              <a:ext uri="{FF2B5EF4-FFF2-40B4-BE49-F238E27FC236}">
                <a16:creationId xmlns:a16="http://schemas.microsoft.com/office/drawing/2014/main" id="{32D08CF2-142F-C0D2-64C4-EC6C212E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49" y="2744504"/>
            <a:ext cx="2591701" cy="17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5206536597082861877">
            <a:extLst>
              <a:ext uri="{FF2B5EF4-FFF2-40B4-BE49-F238E27FC236}">
                <a16:creationId xmlns:a16="http://schemas.microsoft.com/office/drawing/2014/main" id="{A1BDD562-E70B-4B5C-6AD5-5FDEE4CD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46" y="4529210"/>
            <a:ext cx="2591702" cy="17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ED9A5-0D51-405C-9D95-146EF997BD2D}"/>
              </a:ext>
            </a:extLst>
          </p:cNvPr>
          <p:cNvSpPr txBox="1"/>
          <p:nvPr/>
        </p:nvSpPr>
        <p:spPr>
          <a:xfrm>
            <a:off x="-21064" y="6232589"/>
            <a:ext cx="934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https://www.grsu.by/component/k2/item/55079-vesennyaya-mezhdunarodnaya-shkola-biznes-innovatsii-tekhnologii-osnova-ustojchivogo-razvitiya-regionov-v-usloviyakh-tsifrovizatsii-proshla-na-fakultete-ekonomiki-i-upravleniya-grgu-imeni-yanki-kupaly.html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17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E25D8-661C-29A4-C8BC-181746C3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510FF01-8021-C06F-62AA-4679E2327D3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BDDFC23-4407-B9E8-FE07-7E8588A3DFE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74888D5-96FA-462E-2E3A-63650ECA9F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74FC9AA-03C0-FABD-D07D-69FB746AA3D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8C0EC1D-A893-5FD1-672E-D11DDE97CA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451FA0-ABE8-3745-C908-7095E95A2EA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333757F-B15D-E503-3002-2B2C1A24A7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330C8C7-E1E5-44DE-4878-6F1C933C3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3F260BC-413F-47D3-4A2C-328DE76110A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B158AC5-D239-BB47-43BB-4CD799812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3258D1-7FAC-642E-7FCC-3F050DAFECD2}"/>
              </a:ext>
            </a:extLst>
          </p:cNvPr>
          <p:cNvSpPr txBox="1"/>
          <p:nvPr/>
        </p:nvSpPr>
        <p:spPr>
          <a:xfrm>
            <a:off x="242954" y="220362"/>
            <a:ext cx="746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Празднование 85-летия Вороновского района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55F3D-2263-C9F3-EF57-64A266131327}"/>
              </a:ext>
            </a:extLst>
          </p:cNvPr>
          <p:cNvSpPr txBox="1"/>
          <p:nvPr/>
        </p:nvSpPr>
        <p:spPr>
          <a:xfrm>
            <a:off x="154080" y="955982"/>
            <a:ext cx="8810408" cy="238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торжестве, посвященном 85-летию района, присутствовали руководство и депутатский корпус области и района, ветераны труда, представители трудовых коллективов, духовенство, партнеры, руководители соседних районов, а также делегация Нестеровского района Калининградской области.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2000"/>
              </a:lnSpc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Среди гостей, разделивших праздник с жителями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Вороновщины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была и ректор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 У ГрГУ имени Янки Купалы и Вороновского района давняя история дружбы, а в мае 2022 года был подписан договор на условиях стратегического партнерства с целью развития и укрепления взаимодействия между сторонами по направлениям, представляющим взаимный интерес.</a:t>
            </a:r>
          </a:p>
        </p:txBody>
      </p:sp>
      <p:pic>
        <p:nvPicPr>
          <p:cNvPr id="38914" name="Picture 2" descr="5233539292696015842">
            <a:extLst>
              <a:ext uri="{FF2B5EF4-FFF2-40B4-BE49-F238E27FC236}">
                <a16:creationId xmlns:a16="http://schemas.microsoft.com/office/drawing/2014/main" id="{4D59A7B8-5547-B591-88C3-23A9484E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9" y="3339199"/>
            <a:ext cx="3919086" cy="26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5233539292696015839">
            <a:extLst>
              <a:ext uri="{FF2B5EF4-FFF2-40B4-BE49-F238E27FC236}">
                <a16:creationId xmlns:a16="http://schemas.microsoft.com/office/drawing/2014/main" id="{D4471FEF-E46F-56DF-B5C7-0BCB6099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71" y="3339199"/>
            <a:ext cx="3919087" cy="26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B2D3B3-BB0E-8E91-7B2F-BF31BC7EBE76}"/>
              </a:ext>
            </a:extLst>
          </p:cNvPr>
          <p:cNvSpPr txBox="1"/>
          <p:nvPr/>
        </p:nvSpPr>
        <p:spPr>
          <a:xfrm>
            <a:off x="242954" y="6281488"/>
            <a:ext cx="87262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https://www.grsu.by/component/k2/item/55193-rektor-grgu-imeni-yanki-kupaly-prisoedinilas-k-prazdnovaniyu-85-letiya-voronovskogo-rajona.html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78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4F2B-6754-D1F6-CA69-78D37314C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7263B65-0C8C-7A08-A6CD-66829014A08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A7161B-84A3-34FE-E90B-137AF1C7C57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0255EF3-33DF-2E4E-5486-C2832863F3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59A96FA-7014-EC3B-CF13-D9CC72B1357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AC5E3FA-576E-422B-7166-8F8ACBEEC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C8A0C-C0DC-36F1-AA18-1EB0F14081A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70CAFFF-0C0F-16EA-7B2A-D2E159B466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6464E27-7F00-3646-EB9B-A77F2CC3B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5F51E0D-350F-9B16-9D69-CA32B43F09D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107B22A-5B84-9585-690B-25D1CF447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ED47B1-5A35-ECF0-2E53-1EA9784A9CA4}"/>
              </a:ext>
            </a:extLst>
          </p:cNvPr>
          <p:cNvSpPr txBox="1"/>
          <p:nvPr/>
        </p:nvSpPr>
        <p:spPr>
          <a:xfrm>
            <a:off x="965562" y="122769"/>
            <a:ext cx="5917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Семинар-совещание по вопросу бюджетного законодательства</a:t>
            </a:r>
          </a:p>
          <a:p>
            <a:pPr algn="ctr">
              <a:buNone/>
            </a:pPr>
            <a:br>
              <a:rPr lang="ru-RU" b="0" i="0" dirty="0">
                <a:solidFill>
                  <a:schemeClr val="bg1"/>
                </a:solidFill>
                <a:effectLst/>
                <a:latin typeface="pt_sans_captio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2F3B0-A1C0-D93C-7805-91D4E7D6DA3C}"/>
              </a:ext>
            </a:extLst>
          </p:cNvPr>
          <p:cNvSpPr txBox="1"/>
          <p:nvPr/>
        </p:nvSpPr>
        <p:spPr>
          <a:xfrm>
            <a:off x="84157" y="989856"/>
            <a:ext cx="585616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Семинар-совещание с руководством университетов региона провело Главное управление Министерства финансов Республики Беларусь по Гродненской области на базе ГрГУ имени Янки Купалы.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Главное управление Министерства финансов Республики Беларусь по Гродненской области провело семинар-совещание совместно с руководящими работниками Гродненского государственного университета имени Янки Купалы и его подведомственных учреждений, а также с представителями Гродненского государственного медицинского университета и Гродненского государственного аграрного университета. Кроме того, участие в семинаре приняли инспекция Министерства по налогам и сборам Гродненской области и Гродненское областное управление Фонда социальной защиты населения Республики Беларусь по вопросу соблюдения законодательства Республики Беларусь. Перед участниками с приветственным словом выступила ректор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Ирина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Предмет обсуждения – типичные недостатки и упущения, которые выявляет Главное управление Министерства финансов Республики Беларусь по Гродненской области при проверках соблюдения бюджетного законодательства. Цель данного семинара-совещания заключалась не только в надзорной деятельности, но и в профилактике и упреждении правонарушений.</a:t>
            </a:r>
          </a:p>
        </p:txBody>
      </p:sp>
      <p:pic>
        <p:nvPicPr>
          <p:cNvPr id="39938" name="Picture 2" descr="IMG_6093">
            <a:extLst>
              <a:ext uri="{FF2B5EF4-FFF2-40B4-BE49-F238E27FC236}">
                <a16:creationId xmlns:a16="http://schemas.microsoft.com/office/drawing/2014/main" id="{CB4EFADC-4BF6-B32B-7322-F1A2317A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43" y="989856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G_6074">
            <a:extLst>
              <a:ext uri="{FF2B5EF4-FFF2-40B4-BE49-F238E27FC236}">
                <a16:creationId xmlns:a16="http://schemas.microsoft.com/office/drawing/2014/main" id="{9AF4AAE5-31C3-4B64-8C49-28555244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43" y="2870166"/>
            <a:ext cx="2708088" cy="18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IMG_6078">
            <a:extLst>
              <a:ext uri="{FF2B5EF4-FFF2-40B4-BE49-F238E27FC236}">
                <a16:creationId xmlns:a16="http://schemas.microsoft.com/office/drawing/2014/main" id="{D3B9E862-E085-CC25-DF62-A6C464A9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42" y="4723834"/>
            <a:ext cx="2708087" cy="18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A5430-4F03-36FA-E2C4-1C738C83C83E}"/>
              </a:ext>
            </a:extLst>
          </p:cNvPr>
          <p:cNvSpPr txBox="1"/>
          <p:nvPr/>
        </p:nvSpPr>
        <p:spPr>
          <a:xfrm>
            <a:off x="124928" y="6446798"/>
            <a:ext cx="914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https://www.grsu.by/component/k2/item/55222-v-grgu-imeni-yanki-kupaly-sostoyalsya-seminar-soveshchanie-po-voprosu-byudzhetnogo-zakonodatelstva.html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44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F6E1A-773E-9D38-B19F-9AC2D5824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B3C584A-1543-9D44-A201-C5903D0C5B8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6D1975E-8E14-FD8D-C9C4-5F3E6ABA6B9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55525C4-3C7D-B71C-9296-9E7384EF22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42652CE-0076-23B9-DD7D-0578C115EFF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A453BE7-3BAA-39C1-5F1F-FE72DB6AF8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B079A0-9A2D-6EC2-C13A-1E7ADFBDC55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21B059D-BD4F-959C-BCA5-163BAC9831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D8DFADB-AA13-386D-9B68-FBC492E30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825A0C4-16A2-E99C-4B01-6CA49744FFD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D2E3689-6EC9-CA56-6199-C6E63B0E0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FE1F93-AC89-3CA9-D519-E8AA33916016}"/>
              </a:ext>
            </a:extLst>
          </p:cNvPr>
          <p:cNvSpPr txBox="1"/>
          <p:nvPr/>
        </p:nvSpPr>
        <p:spPr>
          <a:xfrm>
            <a:off x="210718" y="2118"/>
            <a:ext cx="7488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студенческая конференция, посвященная роли Красного Креста и Красного Полумесяца в реагировании на гуманитарные вызовы и глобальные катастрофы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0A63B-9A15-27A8-2003-3340FA8FF58B}"/>
              </a:ext>
            </a:extLst>
          </p:cNvPr>
          <p:cNvSpPr txBox="1"/>
          <p:nvPr/>
        </p:nvSpPr>
        <p:spPr>
          <a:xfrm>
            <a:off x="177865" y="980769"/>
            <a:ext cx="536600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500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состоялась Международная студенческая конференция «Красный Крест повсюду для каждого: роль Международного движения Красного Креста и Красного Полумесяца в реагировании на гуманитарные вызовы и глобальные катастрофы». В мероприятии приняли участие депутат Палаты представителей Национального собрания Республики Беларусь, Генеральный секретарь Белорусского Красного Креста Дмитрий Шевцов, первый проректор Гродненского государственного университета имени Янки Купалы Александр </a:t>
            </a:r>
            <a:r>
              <a:rPr lang="ru-RU" sz="1500" i="0" dirty="0" err="1">
                <a:solidFill>
                  <a:srgbClr val="444444"/>
                </a:solidFill>
                <a:effectLst/>
                <a:latin typeface="pt_sans_bold"/>
              </a:rPr>
              <a:t>Каревский</a:t>
            </a:r>
            <a:r>
              <a:rPr lang="ru-RU" sz="1500" i="0" dirty="0">
                <a:solidFill>
                  <a:srgbClr val="444444"/>
                </a:solidFill>
                <a:effectLst/>
                <a:latin typeface="pt_sans_bold"/>
              </a:rPr>
              <a:t>, представители Международного комитета Красного Креста, представители Гродненского областного управления МЧС.</a:t>
            </a:r>
            <a:endParaRPr lang="ru-RU" sz="15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Участников масштабного научного события поприветствовал первый проректор </a:t>
            </a:r>
            <a:r>
              <a:rPr lang="ru-RU" sz="15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Александр </a:t>
            </a:r>
            <a:r>
              <a:rPr lang="ru-RU" sz="1500" i="0" dirty="0" err="1">
                <a:solidFill>
                  <a:srgbClr val="333333"/>
                </a:solidFill>
                <a:effectLst/>
                <a:latin typeface="pt_sans_caption"/>
              </a:rPr>
              <a:t>Каревский</a:t>
            </a: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, который отметил, что сегодняшнее событие подчеркивает важность деятельности Красного Креста, которая охватывает защиту самых уязвимых слоев населения в условиях кризисных ситуаций.</a:t>
            </a:r>
          </a:p>
        </p:txBody>
      </p:sp>
      <p:pic>
        <p:nvPicPr>
          <p:cNvPr id="1026" name="Picture 2" descr="8G0A8122">
            <a:extLst>
              <a:ext uri="{FF2B5EF4-FFF2-40B4-BE49-F238E27FC236}">
                <a16:creationId xmlns:a16="http://schemas.microsoft.com/office/drawing/2014/main" id="{115539E0-DD8B-50CC-79C6-97CCAE66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88" y="989856"/>
            <a:ext cx="3334680" cy="22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G0A8131">
            <a:extLst>
              <a:ext uri="{FF2B5EF4-FFF2-40B4-BE49-F238E27FC236}">
                <a16:creationId xmlns:a16="http://schemas.microsoft.com/office/drawing/2014/main" id="{58F91F4A-7434-3B0B-889A-C437BAB1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08" y="3377327"/>
            <a:ext cx="3334680" cy="22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0E0BE-5D41-6782-499D-A6A4100CCF38}"/>
              </a:ext>
            </a:extLst>
          </p:cNvPr>
          <p:cNvSpPr txBox="1"/>
          <p:nvPr/>
        </p:nvSpPr>
        <p:spPr>
          <a:xfrm>
            <a:off x="154080" y="6226646"/>
            <a:ext cx="90391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9"/>
              </a:rPr>
              <a:t>https://www.grsu.by/component/k2/item/55494-v-grgu-imeni-yanki-kupaly-proshla-mezhdunarodnaya-studencheskaya-konferentsiya-posvyashchennaya-roli-krasnogo-kresta-i-krasnogo-polumesyatsa-v-reagirovanii-na-gumanitarnye-vyzovy-i-globalnye-katastrofy.html  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34593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1184-223F-E0F5-D335-5EF6CB40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B5108D-CC06-CA54-72C1-9FA37992F24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1914017-EA34-927D-9051-AE59307250E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E0DCABD-13B6-5DA0-BE22-0A9DC63237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F598221-4948-4760-490E-444B7CA143D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6698A7E-B0F5-8877-A303-B2DDAD2AF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7D9F65-9CC6-56BD-136E-4A1D62316E8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A1D6E65-6BBA-3BD2-541D-46062134AB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48086B4-B54C-D32D-49BE-E53AE4103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BC138BC-F0B8-0E75-2299-639D3668F69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CED14FF-7B80-58DE-B09D-53E3B972E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FB8B08-1124-3BF0-CCBB-CDE2EDCE736C}"/>
              </a:ext>
            </a:extLst>
          </p:cNvPr>
          <p:cNvSpPr txBox="1"/>
          <p:nvPr/>
        </p:nvSpPr>
        <p:spPr>
          <a:xfrm>
            <a:off x="1475656" y="113840"/>
            <a:ext cx="496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VIII областно</a:t>
            </a:r>
            <a:r>
              <a:rPr lang="ru-RU" sz="2000" b="1" dirty="0">
                <a:solidFill>
                  <a:schemeClr val="bg1"/>
                </a:solidFill>
                <a:latin typeface="pt_sans_bold"/>
              </a:rPr>
              <a:t>й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 фестиваль книги «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pt_sans_bold"/>
              </a:rPr>
              <a:t>Гарадзенскі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 ЛітФэст-2025»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E2549-05B5-780E-ABF6-AC74D308C90E}"/>
              </a:ext>
            </a:extLst>
          </p:cNvPr>
          <p:cNvSpPr txBox="1"/>
          <p:nvPr/>
        </p:nvSpPr>
        <p:spPr>
          <a:xfrm>
            <a:off x="62990" y="941076"/>
            <a:ext cx="893162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Фестиваль проходил в Международный день защиты детей в парке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Жилибера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в Гродно. Организатор мероприятия – областная библиотека имени Е.Ф. Карского. 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Программа фестиваля книги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Гарадзенскі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ЛітФэст-2025» предусматривала несколько тематических зон. Книжные инсталляции, интерактивные площадки, встречи с писателями и многое другое. Активное участие в фестивале приняли представители проекта «Содружество» ГрГУ имени Янки Купалы совместно с руководителем Галиной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Мазько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Студентки филологического факультета организовали мастер-класс по плетению туркменских национальных браслетов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аладжа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 Уникальная возможность попробовать себя в традиционном ремесле привлекла множество посетителей, которые не только активно участвовали в мастер-классе, но и с интересом обсуждали культурное значение браслетов в туркменской традиции.</a:t>
            </a:r>
          </a:p>
        </p:txBody>
      </p:sp>
      <p:pic>
        <p:nvPicPr>
          <p:cNvPr id="19458" name="Picture 2" descr="5330072608273723101">
            <a:extLst>
              <a:ext uri="{FF2B5EF4-FFF2-40B4-BE49-F238E27FC236}">
                <a16:creationId xmlns:a16="http://schemas.microsoft.com/office/drawing/2014/main" id="{ECF53729-28D2-6632-58F6-D8203BA7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0004"/>
            <a:ext cx="3315301" cy="24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5330072608273723103">
            <a:extLst>
              <a:ext uri="{FF2B5EF4-FFF2-40B4-BE49-F238E27FC236}">
                <a16:creationId xmlns:a16="http://schemas.microsoft.com/office/drawing/2014/main" id="{C16701A3-C731-40AD-A38B-C827BD98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0" y="3729866"/>
            <a:ext cx="3720546" cy="24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7E999-922B-7CBA-849F-94A08E05BCE5}"/>
              </a:ext>
            </a:extLst>
          </p:cNvPr>
          <p:cNvSpPr txBox="1"/>
          <p:nvPr/>
        </p:nvSpPr>
        <p:spPr>
          <a:xfrm>
            <a:off x="236597" y="6345538"/>
            <a:ext cx="92302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https://www.grsu.by/component/k2/item/55690-kupalovtsy-stali-uchastnikami-viii-oblastnogo-festivalya-knigi-garadzenski-litfest-2025.html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55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30A5-E742-3EFD-C875-4B1655FF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F06C39D-9140-0E6D-A45A-A7111C4BBFD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BC06107-F3B7-02F9-78AF-5C2B763424D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648EE53-1244-6279-6A57-DFA1DF9C22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015B51F-31A8-46A3-1B06-753452E33EA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B9329C8-7596-5CBC-4A16-440D2939A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0F916C-E21A-D5C7-20A9-89C229C3E29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CD5FD42-7942-E2D4-D296-66677FDF8C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3EC87F0-6F02-0C7E-7427-61F8CDCD9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D56C7AA-CE70-4537-DE3C-7A2057A9FA5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4D24676-41FA-1A42-2D6A-60715D7F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7B8F3C-C89F-7C8F-A548-41F0720B360B}"/>
              </a:ext>
            </a:extLst>
          </p:cNvPr>
          <p:cNvSpPr txBox="1"/>
          <p:nvPr/>
        </p:nvSpPr>
        <p:spPr>
          <a:xfrm>
            <a:off x="360055" y="2011"/>
            <a:ext cx="7030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Заседание круглого стола «Синергия трех сил: бизнес, власть и образование в межрегиональном сотрудничестве»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B0A3B-CB0D-A578-0361-C74A31F37C48}"/>
              </a:ext>
            </a:extLst>
          </p:cNvPr>
          <p:cNvSpPr txBox="1"/>
          <p:nvPr/>
        </p:nvSpPr>
        <p:spPr>
          <a:xfrm>
            <a:off x="104876" y="919029"/>
            <a:ext cx="888241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dirty="0">
                <a:solidFill>
                  <a:srgbClr val="444444"/>
                </a:solidFill>
                <a:latin typeface="pt_sans_bold"/>
              </a:rPr>
              <a:t>В 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Гродненский государственный университет имени Янки Купалы прибыла представительная делегация от автономной некоммерческой организации «Институт регионального и муниципального развития». Цель визита – установление продуктивного межмуниципального диалога с представителями депутатского корпуса, органами местного самоуправления, а также предпринимательским и экспертным сообществом Республики Беларусь.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составе делегации – выпускники образовательной программы «Школа муниципального Депутата» – одного из наиболее динамично развивающихся проектов в сфере подготовки и поддержки депутатского корпуса на региональном и муниципальном уровнях в Российской Федерации. Многие из них – авторы законно-творческих инициатив, активно взаимодействующие с профильными комитетами, органами местной власти и бизнес-сообществом.</a:t>
            </a:r>
          </a:p>
        </p:txBody>
      </p:sp>
      <p:pic>
        <p:nvPicPr>
          <p:cNvPr id="28674" name="Picture 2" descr="8G0A9555">
            <a:extLst>
              <a:ext uri="{FF2B5EF4-FFF2-40B4-BE49-F238E27FC236}">
                <a16:creationId xmlns:a16="http://schemas.microsoft.com/office/drawing/2014/main" id="{041003F5-F9F8-C248-D547-ABFF7FB7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0" y="3865123"/>
            <a:ext cx="3594885" cy="23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G_4462-2">
            <a:extLst>
              <a:ext uri="{FF2B5EF4-FFF2-40B4-BE49-F238E27FC236}">
                <a16:creationId xmlns:a16="http://schemas.microsoft.com/office/drawing/2014/main" id="{6FBC8778-E6C2-4E81-E124-F476B287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894493"/>
            <a:ext cx="3594885" cy="23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76254-6F31-3083-237B-3962020EF236}"/>
              </a:ext>
            </a:extLst>
          </p:cNvPr>
          <p:cNvSpPr txBox="1"/>
          <p:nvPr/>
        </p:nvSpPr>
        <p:spPr>
          <a:xfrm>
            <a:off x="-13341" y="6364211"/>
            <a:ext cx="94461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https://www.grsu.by/component/k2/item/56586-zasedanie-kruglogo-stola-sinergiya-trekh-sil-biznes-vlast-i-obrazovanie-v-mezhregionalnom-sotrudnichestve-proshlo-v-grgu-imeni-yanki-kupaly.html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49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FC4C8-43D3-447C-9690-CB87AC973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F17B977-CB62-F837-033E-70414593754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47C629F-2941-CC4A-CD36-958B039D132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F2E5C54-D6C9-5640-86DD-3E666958D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111712B-77E8-206A-629F-E69C1D1B2D4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837E3F8-DA68-3126-52E5-1FE029236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C0CBF-5862-FB90-49F8-1469B5DABB0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F5346CD-1DB0-76AC-6363-6CCBBB7780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A84BEDD-EFDD-776A-64A9-99D7338BB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F8C4E63-3F7E-C45E-AA46-19F8B30D1DD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E9934F3-0236-E2B1-E650-59F68B01A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A5D464-BC61-14BB-8103-2016F9B25A1C}"/>
              </a:ext>
            </a:extLst>
          </p:cNvPr>
          <p:cNvSpPr txBox="1"/>
          <p:nvPr/>
        </p:nvSpPr>
        <p:spPr>
          <a:xfrm>
            <a:off x="698594" y="61005"/>
            <a:ext cx="6709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Открытый диалог с участием представителя УВД Гродненского облисполкома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433C5-C40D-8AC9-C17E-AE22E92EBBFE}"/>
              </a:ext>
            </a:extLst>
          </p:cNvPr>
          <p:cNvSpPr txBox="1"/>
          <p:nvPr/>
        </p:nvSpPr>
        <p:spPr>
          <a:xfrm>
            <a:off x="11023" y="937228"/>
            <a:ext cx="57673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состоялся открытый диалог «Система профилактических мер по предупреждению посягательств на половую неприкосновенность и половую свободу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несовершеннолетних».В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мероприятии приняли участие студенты всех факультетов.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Организаторами встречи выступила социально-педагогическая и психологическая служба управления по идеологической и воспитательной работе ГрГУ имени Янки Купалы.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Перед купаловцами выступил заместитель начальника Управления по наркоконтролю и противодействию торговле людьми криминальной милиции УВД Гродненского облисполкома Дмитрий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Уляшко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 Спикер рассказал о правилах поведения при угрозе насилия в отношении несовершеннолетних, а также о способах профилактики преступлений против половой неприкосновенности. Кроме того, в ходе встречи обучающиеся смогли получить ответы на интересующие их вопросы.</a:t>
            </a:r>
          </a:p>
        </p:txBody>
      </p:sp>
      <p:pic>
        <p:nvPicPr>
          <p:cNvPr id="26626" name="Picture 2" descr="8G0A0657 2">
            <a:extLst>
              <a:ext uri="{FF2B5EF4-FFF2-40B4-BE49-F238E27FC236}">
                <a16:creationId xmlns:a16="http://schemas.microsoft.com/office/drawing/2014/main" id="{8AE4CFC7-7565-9636-2DC7-3C14D549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84" y="1023036"/>
            <a:ext cx="3307008" cy="22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8G0A0624-2">
            <a:extLst>
              <a:ext uri="{FF2B5EF4-FFF2-40B4-BE49-F238E27FC236}">
                <a16:creationId xmlns:a16="http://schemas.microsoft.com/office/drawing/2014/main" id="{762F78EE-5505-2BCF-2037-80D8DDEA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16" y="3429000"/>
            <a:ext cx="3317343" cy="22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EF42FB-D4E4-7A57-0ED4-F2F1E6B131B6}"/>
              </a:ext>
            </a:extLst>
          </p:cNvPr>
          <p:cNvSpPr txBox="1"/>
          <p:nvPr/>
        </p:nvSpPr>
        <p:spPr>
          <a:xfrm>
            <a:off x="-74163" y="6286887"/>
            <a:ext cx="92923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https://www.grsu.by/component/k2/item/57001-otkrytyj-dialog-s-uchastiem-predstavitelya-uvd-grodnenskogo-oblispolkoma-proshel-v-kupalovskom-universitete.html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3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F8FE8-89B1-EA1A-298C-6C90E41FE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E79950F-A456-BAFE-B472-4070AD0D5F0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F4C7F55-51B0-7D61-17F8-5CF2718C559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AB467FA-7DD6-8E7D-28BF-20229425DD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5D5358A-3052-8D5A-040E-1DDAEFA4B31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5019598-4D9C-B932-4CB0-34A89B059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02E548-ADFE-1C35-1F90-DB31E36AA7B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D627B67-C4F2-85B4-9921-85661D87A4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9AC58EC-15D5-79E7-AC82-B96F8C3FA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5103782-26D2-EE5C-C25C-3732CCE6FB0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849F87C-AC4A-5487-59E2-D3500FDB1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EA1C27-1F55-F95B-8588-F87A6A72BCE4}"/>
              </a:ext>
            </a:extLst>
          </p:cNvPr>
          <p:cNvSpPr txBox="1"/>
          <p:nvPr/>
        </p:nvSpPr>
        <p:spPr>
          <a:xfrm>
            <a:off x="2360664" y="204813"/>
            <a:ext cx="4084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Проект «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ИИсреда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2E658-9B2A-40C2-A898-4C5E16A416EB}"/>
              </a:ext>
            </a:extLst>
          </p:cNvPr>
          <p:cNvSpPr txBox="1"/>
          <p:nvPr/>
        </p:nvSpPr>
        <p:spPr>
          <a:xfrm>
            <a:off x="73906" y="903253"/>
            <a:ext cx="8940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началась реализация уникального проекта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ИИсреда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», направленного на интеграцию технологий искусственного интеллекта в образовательный процесс. Первые две встречи подтвердили высокий интерес преподавателей к этой актуальной теме.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9458" name="Picture 2" descr="8G0A4420">
            <a:extLst>
              <a:ext uri="{FF2B5EF4-FFF2-40B4-BE49-F238E27FC236}">
                <a16:creationId xmlns:a16="http://schemas.microsoft.com/office/drawing/2014/main" id="{5B5F982F-10B3-77AC-38A4-A7018569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6" y="2213161"/>
            <a:ext cx="3993603" cy="26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8G0A4412">
            <a:extLst>
              <a:ext uri="{FF2B5EF4-FFF2-40B4-BE49-F238E27FC236}">
                <a16:creationId xmlns:a16="http://schemas.microsoft.com/office/drawing/2014/main" id="{34DC1DDD-ADB7-AF14-7A90-0688A31C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79" y="2224557"/>
            <a:ext cx="4035202" cy="26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01B193-A861-9879-6CC9-5DFDD90D852D}"/>
              </a:ext>
            </a:extLst>
          </p:cNvPr>
          <p:cNvSpPr txBox="1"/>
          <p:nvPr/>
        </p:nvSpPr>
        <p:spPr>
          <a:xfrm>
            <a:off x="200148" y="6355062"/>
            <a:ext cx="69615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https://www.grsu.by/component/k2/item/57349-v-kupalovskom-universitete-uspeshno-startoval-proekt-iisreda.html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5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756E-8FBB-C08D-BCF0-2CB0E7B4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BD671A2-ED93-FFC7-F9A4-5C5685B4D11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1C25D4D-8011-F426-749E-29650227405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CA45501-B641-D163-A243-E88832DDC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208DFE-23D8-582B-858E-6BBFC81B5D4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E11EFAF-2070-F712-6595-B09F253C7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35360D-20F7-D44F-CBD5-2AFBA808FD1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3199DCF-5F61-E43F-FFCB-885B05B086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ECB3C90-12F8-D7D0-D287-C66FACD3C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4C34F3B-C86C-C6E9-F307-EDC34E04BD7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7090BD0-8592-ACF2-4BE4-1240E3E15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DA8A6-8D15-473D-05EE-360E23998600}"/>
              </a:ext>
            </a:extLst>
          </p:cNvPr>
          <p:cNvSpPr txBox="1"/>
          <p:nvPr/>
        </p:nvSpPr>
        <p:spPr>
          <a:xfrm>
            <a:off x="1150898" y="142744"/>
            <a:ext cx="5780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Диалоговые площадки и встречи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C4F75-2209-02BE-0BE7-E57CC706446A}"/>
              </a:ext>
            </a:extLst>
          </p:cNvPr>
          <p:cNvSpPr txBox="1"/>
          <p:nvPr/>
        </p:nvSpPr>
        <p:spPr>
          <a:xfrm>
            <a:off x="154080" y="1615962"/>
            <a:ext cx="5570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Участниками встречи стали заместители деканов по идеологической и воспитательной работе, кураторы учебных групп, работники структурных подразделений – всего около 200 человек.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72973-8F1C-B7AF-ED5C-F48FADE79BD0}"/>
              </a:ext>
            </a:extLst>
          </p:cNvPr>
          <p:cNvSpPr txBox="1"/>
          <p:nvPr/>
        </p:nvSpPr>
        <p:spPr>
          <a:xfrm>
            <a:off x="113771" y="2547706"/>
            <a:ext cx="59960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7"/>
              </a:rPr>
              <a:t>https://www.grsu.by/component/k2/item/53583-v-grgu-imeni-yanki-kupaly-sostoyalas-dialogovaya-ploshchadka-politicheskaya-bezopasnost-kak-osnova-obshchestvenno-politicheskoj-stabilnosti-suvereniteta-gosudarstva.html</a:t>
            </a:r>
            <a:r>
              <a:rPr lang="ru-RU" sz="1000" dirty="0"/>
              <a:t> </a:t>
            </a:r>
          </a:p>
        </p:txBody>
      </p:sp>
      <p:pic>
        <p:nvPicPr>
          <p:cNvPr id="1026" name="Picture 2" descr="photo_2025-01-08_17-56-58">
            <a:extLst>
              <a:ext uri="{FF2B5EF4-FFF2-40B4-BE49-F238E27FC236}">
                <a16:creationId xmlns:a16="http://schemas.microsoft.com/office/drawing/2014/main" id="{29B004B2-56BB-1BC3-ED15-08650E3D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73" y="975984"/>
            <a:ext cx="2990156" cy="19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5281C-4CEA-6290-DBE5-E43E77D893F9}"/>
              </a:ext>
            </a:extLst>
          </p:cNvPr>
          <p:cNvSpPr txBox="1"/>
          <p:nvPr/>
        </p:nvSpPr>
        <p:spPr>
          <a:xfrm>
            <a:off x="158258" y="904656"/>
            <a:ext cx="58818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i="0" dirty="0">
                <a:effectLst/>
                <a:latin typeface="pt_sans_bold"/>
              </a:rPr>
              <a:t>Диалоговая площадка «Политическая безопасность как основа общественно-политической стабильности суверенитета государства»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3F824-A545-9398-93B8-0CC686DD707C}"/>
              </a:ext>
            </a:extLst>
          </p:cNvPr>
          <p:cNvSpPr txBox="1"/>
          <p:nvPr/>
        </p:nvSpPr>
        <p:spPr>
          <a:xfrm>
            <a:off x="236685" y="3546287"/>
            <a:ext cx="82018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i="0" dirty="0">
                <a:effectLst/>
                <a:latin typeface="pt_sans_bold"/>
              </a:rPr>
              <a:t>Встреча депутата Гродненского городского Совета депутатов с трудовым коллективом</a:t>
            </a:r>
          </a:p>
        </p:txBody>
      </p:sp>
      <p:pic>
        <p:nvPicPr>
          <p:cNvPr id="10" name="Picture 2" descr="IMG 9692 2">
            <a:extLst>
              <a:ext uri="{FF2B5EF4-FFF2-40B4-BE49-F238E27FC236}">
                <a16:creationId xmlns:a16="http://schemas.microsoft.com/office/drawing/2014/main" id="{FFAD7952-2CCD-47F5-F81E-38159455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" y="4063483"/>
            <a:ext cx="3096724" cy="20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5220B0-8EFD-67F1-5E3F-B9F645E8E63A}"/>
              </a:ext>
            </a:extLst>
          </p:cNvPr>
          <p:cNvSpPr txBox="1"/>
          <p:nvPr/>
        </p:nvSpPr>
        <p:spPr>
          <a:xfrm>
            <a:off x="3375475" y="4178997"/>
            <a:ext cx="565475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Центральной темой диалоговой площадки стала электоральная кампания, которая проходит в Республике Беларусь. Участники обсудили политическую обстановку в стране, вопросы, связанные с гражданским участием в выборах, избирательным процессом. Также речь шла о том, что особое внимание нужно уделить информационному просвещению молодежи, особенно это важно для впервые голосующих.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EE4CE-8989-69BA-E115-3173719A82B6}"/>
              </a:ext>
            </a:extLst>
          </p:cNvPr>
          <p:cNvSpPr txBox="1"/>
          <p:nvPr/>
        </p:nvSpPr>
        <p:spPr>
          <a:xfrm>
            <a:off x="272194" y="6318193"/>
            <a:ext cx="8898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10"/>
              </a:rPr>
              <a:t>https://www.grsu.by/component/k2/item/53661-v-grgu-imeni-yanki-kupaly-sostoyalas-vstrecha-deputata-grodnenskogo-gorodskogo-soveta-deputatov-s-trudovym-kollektivom.html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31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B384-F7BC-5F80-03B1-23406CF5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1F29F8-54DD-8EC6-F2E1-E697CF340B6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B8B9408-06C6-E91E-A024-AF8ED928AE4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90608F8-1D4D-1E5C-3617-9F797B781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02AF9E0-9DAF-9416-2F5C-4AEB3726D0B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12E6212-EF57-0C46-D39C-6BDF3FE52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7E4350-1C60-52E9-AF1B-151CFDD084B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6F25B19D-C277-AA12-AD6D-7DFF801F60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F673B73-D320-B8FD-9CFE-BFCAE0D1B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DF0E12D-87AA-14D0-B1F6-840B73FEF81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60C4CFE-21AF-C13E-6143-D7A1780A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7CFFB4B-6739-A615-8A01-6EE0884A4287}"/>
              </a:ext>
            </a:extLst>
          </p:cNvPr>
          <p:cNvSpPr txBox="1"/>
          <p:nvPr/>
        </p:nvSpPr>
        <p:spPr>
          <a:xfrm>
            <a:off x="150080" y="890897"/>
            <a:ext cx="550204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b="1" i="0" dirty="0">
                <a:solidFill>
                  <a:srgbClr val="444444"/>
                </a:solidFill>
                <a:effectLst/>
                <a:latin typeface="pt_sans_bold"/>
              </a:rPr>
              <a:t>Встреча с председателем Гродненского областного исполнительного комитета Владимир </a:t>
            </a:r>
            <a:r>
              <a:rPr lang="ru-RU" sz="1400" b="1" i="0" dirty="0" err="1">
                <a:solidFill>
                  <a:srgbClr val="444444"/>
                </a:solidFill>
                <a:effectLst/>
                <a:latin typeface="pt_sans_bold"/>
              </a:rPr>
              <a:t>Караник</a:t>
            </a:r>
            <a:r>
              <a:rPr lang="ru-RU" sz="1400" b="1" i="0" dirty="0">
                <a:solidFill>
                  <a:srgbClr val="444444"/>
                </a:solidFill>
                <a:effectLst/>
                <a:latin typeface="pt_sans_bold"/>
              </a:rPr>
              <a:t> 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ходе своего выступления председатель Гродненского областного исполнительного комитета Владимир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Караник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акцентировал внимание на президентской форме правления в Беларуси, отметив, что это правильная стратегия для нашей страны. По его мнению, отсутствие централизованной власти может привести к хаосу. Конституция в свою очередь, по словам председателя, определяет права граждан и служит основой для дальнейшего развития государства.</a:t>
            </a:r>
          </a:p>
        </p:txBody>
      </p:sp>
      <p:pic>
        <p:nvPicPr>
          <p:cNvPr id="13314" name="Picture 2" descr="IMG 0296">
            <a:extLst>
              <a:ext uri="{FF2B5EF4-FFF2-40B4-BE49-F238E27FC236}">
                <a16:creationId xmlns:a16="http://schemas.microsoft.com/office/drawing/2014/main" id="{8AB55E67-A877-9ABA-42F3-D8472109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00" y="967658"/>
            <a:ext cx="3205530" cy="21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24540-E698-98A4-806B-104D8203761A}"/>
              </a:ext>
            </a:extLst>
          </p:cNvPr>
          <p:cNvSpPr txBox="1"/>
          <p:nvPr/>
        </p:nvSpPr>
        <p:spPr>
          <a:xfrm>
            <a:off x="104876" y="3107987"/>
            <a:ext cx="83661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https://www.grsu.by/component/k2/item/53695-vladimir-karanik-vstretilsya-s-rabotnikami-kupalovskogo-universiteta.html</a:t>
            </a:r>
            <a:r>
              <a:rPr lang="ru-RU" sz="1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D4C57-43DA-6726-AE36-7D020AC34961}"/>
              </a:ext>
            </a:extLst>
          </p:cNvPr>
          <p:cNvSpPr txBox="1"/>
          <p:nvPr/>
        </p:nvSpPr>
        <p:spPr>
          <a:xfrm>
            <a:off x="1150898" y="142744"/>
            <a:ext cx="5780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Диалоговые площадки и встречи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ED0E5-FED2-8CB4-FC75-4114F5832255}"/>
              </a:ext>
            </a:extLst>
          </p:cNvPr>
          <p:cNvSpPr txBox="1"/>
          <p:nvPr/>
        </p:nvSpPr>
        <p:spPr>
          <a:xfrm>
            <a:off x="-115200" y="3474896"/>
            <a:ext cx="6511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i="0" dirty="0">
                <a:effectLst/>
                <a:latin typeface="pt_sans_bold"/>
              </a:rPr>
              <a:t>Диалоговая площадка «Наш выбор – жизнь без опасности!»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50F0F-6568-67C3-5762-9DA36140BA4D}"/>
              </a:ext>
            </a:extLst>
          </p:cNvPr>
          <p:cNvSpPr txBox="1"/>
          <p:nvPr/>
        </p:nvSpPr>
        <p:spPr>
          <a:xfrm>
            <a:off x="3797570" y="3829602"/>
            <a:ext cx="51978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Мероприятие, организованное социально-педагогической и психологической службой управления по идеологической и воспитательной работе, собрало студентов первого курса со всех факультетов. С докладом о правонарушениях экстремистской направленности перед студентами выступил старший инспектор управления охраны правопорядка и профилактики УВД Гродненского облисполкома Сергей Крупица.</a:t>
            </a:r>
            <a:endParaRPr lang="ru-RU" sz="1400" dirty="0"/>
          </a:p>
        </p:txBody>
      </p:sp>
      <p:pic>
        <p:nvPicPr>
          <p:cNvPr id="10" name="Picture 2" descr="8G0A7602 2">
            <a:extLst>
              <a:ext uri="{FF2B5EF4-FFF2-40B4-BE49-F238E27FC236}">
                <a16:creationId xmlns:a16="http://schemas.microsoft.com/office/drawing/2014/main" id="{381FF21C-ACBC-D7F3-84A2-FB6B914A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8" y="3887972"/>
            <a:ext cx="3230099" cy="21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5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32FD-7170-8490-1D3A-EECC415D6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9E87F2-03B2-F9D7-CDE3-347F865F29F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9EB8958-8AB6-33F8-3B79-FFA11E1FCF8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AB8556C-76B7-2D32-547A-C5510C544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C216FF2-F2D0-54E1-D75F-543E003D8EF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145F60D-871F-A28C-1F34-E199C6E50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5FBD4F-5084-8B22-0B0B-94B8937D1E1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26E4EC3-2653-A790-0B5D-12593A9E1C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20BAF9B-4B1B-5D5D-E67E-69946E60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5DB76D6-E5C6-9CAD-8AE9-A37E3446CFD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1B64C8F-316F-48AF-BB9F-7177021B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193901-79D2-D37C-2F65-EDC748FCA777}"/>
              </a:ext>
            </a:extLst>
          </p:cNvPr>
          <p:cNvSpPr txBox="1"/>
          <p:nvPr/>
        </p:nvSpPr>
        <p:spPr>
          <a:xfrm>
            <a:off x="120753" y="1259276"/>
            <a:ext cx="894742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центре поддержки предпринимателей ЧУП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АйТиНИМАКС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 состоялась встреча студентов факультета экономики и управления с заместителем Министра экономики Республики Беларусь Кириллом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Машарским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встречи студенты узнали о перспективах социально-экономического развития Беларуси, новых направлениях экспортной деятельности и приоритетах развития инновационных отраслей экономики. Большой интерес вызвали вопросы о приоритетах социально-экономического развития регионов на следующую пятилетку и карьерном росте Кирилла Геннадьевича. Студенты интересовались, как накопленный опыт в качестве преподавателя и ученого в области экономики восточных стран помогает ему в работе заместителя Министра экономики. Активно обсуждались вопросы развития малого и среднего бизнеса и изменения законодательства в области предпринимательства.</a:t>
            </a:r>
          </a:p>
        </p:txBody>
      </p:sp>
      <p:pic>
        <p:nvPicPr>
          <p:cNvPr id="44034" name="Picture 2" descr="5429485484675041715">
            <a:extLst>
              <a:ext uri="{FF2B5EF4-FFF2-40B4-BE49-F238E27FC236}">
                <a16:creationId xmlns:a16="http://schemas.microsoft.com/office/drawing/2014/main" id="{B2C7F98C-2331-B693-494B-397E35D0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3" y="4067627"/>
            <a:ext cx="3416330" cy="2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5429485484675041711">
            <a:extLst>
              <a:ext uri="{FF2B5EF4-FFF2-40B4-BE49-F238E27FC236}">
                <a16:creationId xmlns:a16="http://schemas.microsoft.com/office/drawing/2014/main" id="{F5A6E40D-B427-99E2-EA41-10720B150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75" y="4067627"/>
            <a:ext cx="3298894" cy="2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28317-9882-4011-217E-11B6C77F62CF}"/>
              </a:ext>
            </a:extLst>
          </p:cNvPr>
          <p:cNvSpPr txBox="1"/>
          <p:nvPr/>
        </p:nvSpPr>
        <p:spPr>
          <a:xfrm>
            <a:off x="350785" y="6327854"/>
            <a:ext cx="77901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https://www.grsu.by/component/k2/item/57185-kupalovtsy-vstretilis-s-zamestitelem-ministra-ekonomiki-respubliki-belarus.html</a:t>
            </a:r>
            <a:r>
              <a:rPr lang="ru-RU" sz="105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F2F89-2738-8394-BC76-CCDA43D9D742}"/>
              </a:ext>
            </a:extLst>
          </p:cNvPr>
          <p:cNvSpPr txBox="1"/>
          <p:nvPr/>
        </p:nvSpPr>
        <p:spPr>
          <a:xfrm>
            <a:off x="539552" y="962191"/>
            <a:ext cx="7070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i="0" dirty="0">
                <a:effectLst/>
                <a:latin typeface="pt_sans_bold"/>
              </a:rPr>
              <a:t>Встреча с заместителем Министра экономики Республики Беларусь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EECDE-BA9B-0EB4-3221-F09AE59D95B7}"/>
              </a:ext>
            </a:extLst>
          </p:cNvPr>
          <p:cNvSpPr txBox="1"/>
          <p:nvPr/>
        </p:nvSpPr>
        <p:spPr>
          <a:xfrm>
            <a:off x="1150898" y="142744"/>
            <a:ext cx="5780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Диалоговые площадки 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676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2701D-074D-B6B7-43BB-A2BD242B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16BB54E-AAEB-5E3A-A1E0-D562E489227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3BF5922-4AB3-081E-5E9F-C4FE942443E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BEF2E2C-77BC-9BCB-70E4-6DDA4DF8B8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B8FE411-F334-4BD3-FC1B-96C4FB2F517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DB2AA01-117F-4FA9-EF3A-66D328319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C3E31-BCE0-8B84-4721-1319311CD7C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A37ACCD-6B94-5404-6607-2C2380A640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3328157-2E83-873D-8E24-9CEF85E2C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64D996D-8152-80DE-4CBF-2901FD6B093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45B5CE5-70A6-1543-DC75-DA15C9711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EB8B0B-2FE9-D011-FC58-DF4112E185F5}"/>
              </a:ext>
            </a:extLst>
          </p:cNvPr>
          <p:cNvSpPr txBox="1"/>
          <p:nvPr/>
        </p:nvSpPr>
        <p:spPr>
          <a:xfrm>
            <a:off x="62990" y="1268030"/>
            <a:ext cx="893162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Открытый диалог с купаловцами на тему «Основные направления и приоритеты развития государственной научной, научно-технической  политики Республики Беларусь на 2026 – 2030 гг. и на перспективу до 2040 года» состоялся 17 октября.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Напомним, с мая 2025 года Владимир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Караник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был назначен Председателем Президиума Национальной академии наук Беларуси. В этой должности он впервые встретился с научной общественностью ГрГУ имени Янки Купалы для обсуждения перспективных направлений научных исследований и укрепления сотрудничества между академией и университетом. 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Участниками встречи с действующим Председателем Президиума Национальной академии наук Беларуси Владимиром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Караником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стали члены профессорского собрания Гродненского государственного университета имени Янки Купалы, ученые в различных областях, молодые ученые, студенты, которые проявили себя в научной деятельности и имеют публикации.</a:t>
            </a:r>
          </a:p>
        </p:txBody>
      </p:sp>
      <p:pic>
        <p:nvPicPr>
          <p:cNvPr id="13314" name="Picture 2" descr="IMG 8322">
            <a:extLst>
              <a:ext uri="{FF2B5EF4-FFF2-40B4-BE49-F238E27FC236}">
                <a16:creationId xmlns:a16="http://schemas.microsoft.com/office/drawing/2014/main" id="{46E5EB82-B092-A892-D418-B8DF276A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2469"/>
            <a:ext cx="3789493" cy="23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54AB8-E9D0-5BCF-CEB6-328D435D13B6}"/>
              </a:ext>
            </a:extLst>
          </p:cNvPr>
          <p:cNvSpPr txBox="1"/>
          <p:nvPr/>
        </p:nvSpPr>
        <p:spPr>
          <a:xfrm>
            <a:off x="0" y="6382488"/>
            <a:ext cx="9252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https://www.grsu.by/component/k2/item/57269-predsedatel-prezidiuma-natsionalnoj-akademii-nauk-belarusi-vladimir-karanik-vstretilsya-s-nauchnoj-obshchestvennostyu-kupalovskogo-universiteta.html</a:t>
            </a:r>
            <a:r>
              <a:rPr lang="ru-RU" sz="105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28C42-4382-2260-A21E-07CF84F6A6E2}"/>
              </a:ext>
            </a:extLst>
          </p:cNvPr>
          <p:cNvSpPr txBox="1"/>
          <p:nvPr/>
        </p:nvSpPr>
        <p:spPr>
          <a:xfrm>
            <a:off x="468052" y="997245"/>
            <a:ext cx="83164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i="0" dirty="0">
                <a:effectLst/>
                <a:latin typeface="pt_sans_bold"/>
              </a:rPr>
              <a:t>Встреча с Председателем Президиума Национальной академии наук Беларуси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79A84-B114-D363-A8AD-E339156EAB3B}"/>
              </a:ext>
            </a:extLst>
          </p:cNvPr>
          <p:cNvSpPr txBox="1"/>
          <p:nvPr/>
        </p:nvSpPr>
        <p:spPr>
          <a:xfrm>
            <a:off x="1150898" y="142744"/>
            <a:ext cx="5780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Диалоговые площадки 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418109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B318E-7862-8E92-728A-1ABBAD24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2BC010A-3981-EFE3-8D04-1B2A871D3D4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4E760A6-7D39-ED5E-1AE1-5BFAA479100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EB62ECC-026D-0DC5-4327-DCC6F21C6A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4542B8E-CFDC-1CA9-3BA8-28FAB4CF423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41AB33E-5F58-D897-EE7D-1CA796EE2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1CD7DB-186A-E945-D118-F57DBA91502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28124A2-2244-08A1-09AA-C2A5D37167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6C5F952-573E-5117-A117-C65835154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928AB3E-3491-AA36-683B-B4D495862F0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7ACF861-E9FD-46C7-DFE4-588512BDA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B6A81E-3A3A-C1C2-BA74-56CE16AC2E7E}"/>
              </a:ext>
            </a:extLst>
          </p:cNvPr>
          <p:cNvSpPr txBox="1"/>
          <p:nvPr/>
        </p:nvSpPr>
        <p:spPr>
          <a:xfrm>
            <a:off x="542128" y="904665"/>
            <a:ext cx="5758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i="0" dirty="0">
                <a:effectLst/>
                <a:latin typeface="pt_sans_bold"/>
              </a:rPr>
              <a:t>Диалоговая площадка, посвященная волонтерству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F6FA8-1DB8-6334-FFB0-78BB003393D9}"/>
              </a:ext>
            </a:extLst>
          </p:cNvPr>
          <p:cNvSpPr txBox="1"/>
          <p:nvPr/>
        </p:nvSpPr>
        <p:spPr>
          <a:xfrm>
            <a:off x="62990" y="1260805"/>
            <a:ext cx="893162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стенах Гродненского государственного университета имени Янки Купалы состоялась диалоговая площадка «Волонтерство как смысл жизни. Гуманность без границ», которая объединила студентов юридического факультета и факультета биологии и экологии.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Перед студентами выступили члены Совета Центра волонтерской деятельности. Они подробно рассказали слушателям о деятельности Центра и о работе волонтерских отрядов разного профиля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университета. Встреча проходила в атмосфере открытого диалога, в ходе которой студенты не только слушали, но смогли задать волнующие вопросы, касающиеся деятельности волонтеров.</a:t>
            </a:r>
          </a:p>
        </p:txBody>
      </p:sp>
      <p:pic>
        <p:nvPicPr>
          <p:cNvPr id="49154" name="Picture 2" descr="IMG_6347">
            <a:extLst>
              <a:ext uri="{FF2B5EF4-FFF2-40B4-BE49-F238E27FC236}">
                <a16:creationId xmlns:a16="http://schemas.microsoft.com/office/drawing/2014/main" id="{5F006533-A849-9A10-009E-03D800C4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8" y="3568680"/>
            <a:ext cx="3801770" cy="25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G_6348">
            <a:extLst>
              <a:ext uri="{FF2B5EF4-FFF2-40B4-BE49-F238E27FC236}">
                <a16:creationId xmlns:a16="http://schemas.microsoft.com/office/drawing/2014/main" id="{0E8786A5-9E7D-6A8E-55CD-07EC0C26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32" y="3594469"/>
            <a:ext cx="3829608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C11931-A14A-8B73-AFEA-2A1E29E84553}"/>
              </a:ext>
            </a:extLst>
          </p:cNvPr>
          <p:cNvSpPr txBox="1"/>
          <p:nvPr/>
        </p:nvSpPr>
        <p:spPr>
          <a:xfrm>
            <a:off x="310275" y="6162532"/>
            <a:ext cx="87262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https://www.grsu.by/component/k2/item/57720-v-kupalovskom-universitete-proshla-dialogovaya-ploshchadka-posvyashchennaya-volonterstvu.html</a:t>
            </a:r>
            <a:r>
              <a:rPr lang="ru-RU" sz="1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9E90C-609C-AAE9-AC89-1BA6CC64C477}"/>
              </a:ext>
            </a:extLst>
          </p:cNvPr>
          <p:cNvSpPr txBox="1"/>
          <p:nvPr/>
        </p:nvSpPr>
        <p:spPr>
          <a:xfrm>
            <a:off x="1068146" y="161884"/>
            <a:ext cx="5780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Диалоговые площадки 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321802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AA717-28CA-C72C-778C-FB83ECD5E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02F1DD7-6AF0-74F2-7DE7-00EF6BCA041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26A21EE-185B-77E7-C4DE-7359BB0675A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D4CF1F6-B184-F201-EE22-1A9271ADB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62AE8DF-D6B9-276B-A5E7-4B4B359D458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ECE6F72-D65A-B3E4-3E5E-FD5CFD5C1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937324-B1F1-4E79-FACD-4CD00797FC8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2917C75-1C71-ED27-9CED-B35135BB6C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1A5239F-203F-BAAB-5AA6-0A0B93C82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D79B3AA-D46A-23A4-F3FF-648C846CC0F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0533A63-FB8A-95FF-FBF6-B22EDF582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B4FB5E-7D0C-7570-080D-64D19EDFA8CC}"/>
              </a:ext>
            </a:extLst>
          </p:cNvPr>
          <p:cNvSpPr txBox="1"/>
          <p:nvPr/>
        </p:nvSpPr>
        <p:spPr>
          <a:xfrm>
            <a:off x="377500" y="98614"/>
            <a:ext cx="7137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Пленум областного комитета Белорусского профессионального союза работников образования и науки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6FC74-2B5E-E886-C321-E3268024A0F9}"/>
              </a:ext>
            </a:extLst>
          </p:cNvPr>
          <p:cNvSpPr txBox="1"/>
          <p:nvPr/>
        </p:nvSpPr>
        <p:spPr>
          <a:xfrm>
            <a:off x="104877" y="897311"/>
            <a:ext cx="885425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Участники пленума областного комитета Белорусского профессионального союза работников образования и науки обсуждали вопросы, касающиеся развития профсоюзного движения в регионе. В числе основных вопросов было избрание заместителя председателя регионального отделения Профсоюза и обновление состава регионального комитета.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заседании принял участие начальник главного управления образования Гродненского облисполкома Руслан Абрамчик, который подчеркнул важность активного участия профсоюза в решении актуальных вопросов образовательной сферы. К обсуждению присоединились и купаловцы – председатель и заместитель председателя Профкома ГрГУ имени Янки Купалы Анна Сазонова и Инна Островская, а также председатель цеховой организации Лидского колледжа Вадим Веселуха.</a:t>
            </a:r>
          </a:p>
        </p:txBody>
      </p:sp>
      <p:pic>
        <p:nvPicPr>
          <p:cNvPr id="22530" name="Picture 2" descr="photo 5249352709444856292 y">
            <a:extLst>
              <a:ext uri="{FF2B5EF4-FFF2-40B4-BE49-F238E27FC236}">
                <a16:creationId xmlns:a16="http://schemas.microsoft.com/office/drawing/2014/main" id="{7A3F4E47-E043-AA0C-28F6-24F8C58A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1" y="3104240"/>
            <a:ext cx="3782500" cy="26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hoto_5249352709444856290_x">
            <a:extLst>
              <a:ext uri="{FF2B5EF4-FFF2-40B4-BE49-F238E27FC236}">
                <a16:creationId xmlns:a16="http://schemas.microsoft.com/office/drawing/2014/main" id="{81851526-C3E4-2CE8-7DE0-C8F2FE9C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0" y="3104240"/>
            <a:ext cx="3961774" cy="26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CBA4EE-A509-F6D2-4996-082786510581}"/>
              </a:ext>
            </a:extLst>
          </p:cNvPr>
          <p:cNvSpPr txBox="1"/>
          <p:nvPr/>
        </p:nvSpPr>
        <p:spPr>
          <a:xfrm>
            <a:off x="37945" y="6214314"/>
            <a:ext cx="9286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https://www.grsu.by/component/k2/item/53879-kupalovtsy-prinyali-uchastie-v-plenume-oblastnogo-komiteta-belorusskogo-professionalnogo-soyuza-rabotnikov-obrazovaniya-i-nauki.html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67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6D4A1-15C7-EAC8-1ED0-EB45B938F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8B00D66-876F-BADA-CD2C-51612866CC2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1AE09D2-351A-9E1C-800F-2ADF332871E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480A357-34FC-7251-054A-9D232A9D4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1515333-C84C-CF19-6B05-555B4073D6A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1B69997-2344-4C89-49DE-F577221DD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168354-4850-E86D-748E-B470F477AD3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2BB1250-5BE5-589E-18D1-AB3C4D78DF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EB578A0-C655-56CD-9ED0-7D5E6F78A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FDC27A1-8EE0-0332-F2D6-6F7C68077EA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09AA6FD-0608-4A8A-79FF-8BAEDE3A7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5917F2-46E8-A084-60C8-22CB3D5FD57E}"/>
              </a:ext>
            </a:extLst>
          </p:cNvPr>
          <p:cNvSpPr txBox="1"/>
          <p:nvPr/>
        </p:nvSpPr>
        <p:spPr>
          <a:xfrm>
            <a:off x="701603" y="54992"/>
            <a:ext cx="6345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Гродненский областной форум «Устойчивое развитие региона. Стратегический диалог»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5FDB7-4EBB-CD8D-1215-18879A7FD614}"/>
              </a:ext>
            </a:extLst>
          </p:cNvPr>
          <p:cNvSpPr txBox="1"/>
          <p:nvPr/>
        </p:nvSpPr>
        <p:spPr>
          <a:xfrm>
            <a:off x="164612" y="940991"/>
            <a:ext cx="887188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зале заседаний Гродненского областного исполнительного комитета прошел областной форум «Устойчивое развитие региона. Стратегический диалог».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Гродненский областной форум является платформой для обмена мнениями, выработки совместных решений и формирования стратегии, которая позволит соответствующим структурам эффективно реагировать на вызовы современности.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Участникам была предоставлена возможность совместно оценить, как изменится Гродненский регион в условиях глобальных и локальных вызовов, таких как изменение климата, демографические особенности и другие. Кроме того, были рассмотрены конкретные стратегии и инициативы, направленные на создание устойчивой экономики, защиту окружающей среды и улучшение качества жизни населения. Достигнута важная задача – налажен диалог между государственными структурами, бизнесом, научным сообществом для совместной работы над реализацией поставленных задач.</a:t>
            </a:r>
          </a:p>
        </p:txBody>
      </p:sp>
      <p:pic>
        <p:nvPicPr>
          <p:cNvPr id="7170" name="Picture 2" descr="ris 2025 76">
            <a:extLst>
              <a:ext uri="{FF2B5EF4-FFF2-40B4-BE49-F238E27FC236}">
                <a16:creationId xmlns:a16="http://schemas.microsoft.com/office/drawing/2014/main" id="{E5021BE2-E3EE-240A-D53E-D514AE9B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29378"/>
            <a:ext cx="3177430" cy="2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s-2025-75">
            <a:extLst>
              <a:ext uri="{FF2B5EF4-FFF2-40B4-BE49-F238E27FC236}">
                <a16:creationId xmlns:a16="http://schemas.microsoft.com/office/drawing/2014/main" id="{B75A6FCF-A558-BC08-3DBD-B50CB17E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5546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E8A01D-09D2-BC46-7894-8747E274765E}"/>
              </a:ext>
            </a:extLst>
          </p:cNvPr>
          <p:cNvSpPr txBox="1"/>
          <p:nvPr/>
        </p:nvSpPr>
        <p:spPr>
          <a:xfrm>
            <a:off x="60827" y="6284309"/>
            <a:ext cx="8975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https://www.grsu.by/component/k2/item/54164-predstavitel-grgu-imeni-yanki-kupaly-prinyal-uchastie-v-grodnenskom-oblastnom-forume-ustojchivoe-razvitie-regiona-strategicheskij-dialog.html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12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00966-A50C-EEF6-25EE-2EBD98C3E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36A283C-B44C-7B77-A175-6744543F0F9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9D2885F-6F1A-689E-B86F-9FE09C1B8E6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A933DE7-3AAF-1A58-63F9-37B778DCD3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A89E36-12F6-39FC-1DE5-8C36F06BB77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C4CA84C-EF9D-4815-864E-6BE3537D4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5B217B-9714-88F3-9AE3-C24BBAB1288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4D19DA6-DB43-73F4-EE93-2C71D2D17E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72E60D9-8F2D-FB84-9D71-1F441D18C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D6D0B27-271C-D1C9-1426-41E931B3C71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0FAFA86-C9A5-D56F-B35A-9CDD57020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1D2F5A-B7FD-66E7-9E4C-C6FBAC884970}"/>
              </a:ext>
            </a:extLst>
          </p:cNvPr>
          <p:cNvSpPr txBox="1"/>
          <p:nvPr/>
        </p:nvSpPr>
        <p:spPr>
          <a:xfrm>
            <a:off x="920832" y="98614"/>
            <a:ext cx="5845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Семинар Инновационного медийного кластера Гродненской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10DD1-AF56-043D-44C4-2C470B884A43}"/>
              </a:ext>
            </a:extLst>
          </p:cNvPr>
          <p:cNvSpPr txBox="1"/>
          <p:nvPr/>
        </p:nvSpPr>
        <p:spPr>
          <a:xfrm>
            <a:off x="104877" y="923329"/>
            <a:ext cx="903912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Семинар на тему «Реализация государственной информационной политики в медиасреде: вызовы и стратегии. Блогосфера региона» состоялся в Гродненском государственном университете имени Янки Купалы. Семинар прошел с участием представителей Гродненского областного исполнительного комитета, представителей отделов идеологической работы и по делам молодежи городского и районных исполнительных комитетов, ответственных за информационную работу, главных редакторов СМИ региона, а также сотрудников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9458" name="Picture 2" descr="hsuh80czfb6urc77rvyl2mxrwixeden2">
            <a:extLst>
              <a:ext uri="{FF2B5EF4-FFF2-40B4-BE49-F238E27FC236}">
                <a16:creationId xmlns:a16="http://schemas.microsoft.com/office/drawing/2014/main" id="{52E2A9A3-0B5D-AF4D-BC65-50D20750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7" y="2914541"/>
            <a:ext cx="4361183" cy="29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hoto_5393243451119758255_y">
            <a:extLst>
              <a:ext uri="{FF2B5EF4-FFF2-40B4-BE49-F238E27FC236}">
                <a16:creationId xmlns:a16="http://schemas.microsoft.com/office/drawing/2014/main" id="{9926D9B8-A978-AA88-C438-61721D58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2914541"/>
            <a:ext cx="4363452" cy="29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FFA958-72FE-E8DD-7CBF-0B88B37A8AA5}"/>
              </a:ext>
            </a:extLst>
          </p:cNvPr>
          <p:cNvSpPr txBox="1"/>
          <p:nvPr/>
        </p:nvSpPr>
        <p:spPr>
          <a:xfrm>
            <a:off x="104876" y="6390709"/>
            <a:ext cx="93022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https://www.grsu.by/component/k2/item/54612-seminar-innovatsionnogo-medijnogo-klastera-grodnenskoj-oblasti-sostoyalsya-v-kupalovskom-universitete.html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612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8979</TotalTime>
  <Words>2531</Words>
  <Application>Microsoft Office PowerPoint</Application>
  <PresentationFormat>Экран (4:3)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776</cp:revision>
  <cp:lastPrinted>2022-08-31T19:27:54Z</cp:lastPrinted>
  <dcterms:created xsi:type="dcterms:W3CDTF">2022-08-29T06:47:08Z</dcterms:created>
  <dcterms:modified xsi:type="dcterms:W3CDTF">2026-04-28T05:59:10Z</dcterms:modified>
</cp:coreProperties>
</file>