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48" r:id="rId3"/>
    <p:sldId id="453" r:id="rId4"/>
    <p:sldId id="477" r:id="rId5"/>
    <p:sldId id="488" r:id="rId6"/>
    <p:sldId id="489" r:id="rId7"/>
    <p:sldId id="495" r:id="rId8"/>
    <p:sldId id="502" r:id="rId9"/>
    <p:sldId id="508" r:id="rId10"/>
    <p:sldId id="510" r:id="rId11"/>
    <p:sldId id="533" r:id="rId12"/>
    <p:sldId id="551" r:id="rId13"/>
    <p:sldId id="603" r:id="rId14"/>
    <p:sldId id="607" r:id="rId15"/>
    <p:sldId id="654" r:id="rId16"/>
    <p:sldId id="665" r:id="rId17"/>
    <p:sldId id="682" r:id="rId18"/>
    <p:sldId id="690" r:id="rId19"/>
    <p:sldId id="702" r:id="rId20"/>
    <p:sldId id="750" r:id="rId21"/>
    <p:sldId id="761" r:id="rId22"/>
    <p:sldId id="359" r:id="rId23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8" autoAdjust="0"/>
  </p:normalViewPr>
  <p:slideViewPr>
    <p:cSldViewPr>
      <p:cViewPr varScale="1">
        <p:scale>
          <a:sx n="98" d="100"/>
          <a:sy n="98" d="100"/>
        </p:scale>
        <p:origin x="189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84534-B432-A25A-0586-CB379C7FC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FA1111F-E4B8-DF18-D8D6-6733494F0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727F103-471B-0DB8-C7C6-0FEDE58C3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EC3E7F-22DB-F088-536D-9CC94FE7B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2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26EAC-BEAB-234D-7A9B-2767D668F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13B996-2538-F235-CC16-A453FF40A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BD7717D-A709-EE7E-969A-66E6DF7D1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C87839-2D96-E128-83FC-887F3D7E3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1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A7A1A-C8A4-F9B1-2BF4-4DDA4EB41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AB292FB-5149-22C7-CE0A-C1A7BCCD9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1DF7AE9-2DC0-AF05-4995-2D37EE81E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C9CE69-46A5-9BF2-6AD7-45BA3C8A3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24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C3F3-C672-BC58-CBF5-15DDE9B14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78A91ED-E385-2B11-B7CE-63104F548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6280B02-5BDF-9C6E-50EA-2E0286A59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C89CA0-2E42-1396-2902-BF1A0FD27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98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D0E6A-D5B1-85C1-8156-70413AE09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36782CD-976F-0EB6-E206-B439109DE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7D2E87-6FD7-6057-E759-81AC0AC3F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8830D2-F84D-18B8-81FE-DA5ADC94F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98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08815-7A47-6154-B753-C915C500B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2A81249-76FB-EC2D-C0DF-D84C3F95E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0F23C5A-D731-F6DB-66B7-C961D8D78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5C6942-C2E4-7E07-F416-092FA7616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64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AB706-5771-368E-3C2D-F33896D9E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E15C8B-9407-8C5F-B277-6182AB13F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2F7D525-D54A-A987-6194-96A38B9E3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A63DA-2B63-0D07-FAF0-2B3456480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06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1AF61-470A-103A-E529-CCE0A6D44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9568869-53C5-F279-E338-68B30E1F8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26F64B-6950-39D0-FB48-938AAAE2F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DE865F-7A12-7584-59BD-0405A5DA9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72DE6-4ABF-A8D8-FA23-DBC60FBB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50DFB85-F97C-831E-EB57-C1043E09C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5E8739F-78A3-E167-F3A0-2EEF649E1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254D1F-1194-47B3-F72B-C12D1819F5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57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3A05E-AD2A-76D9-308C-1B95DE370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869FE75-245C-2F0B-7D05-6C7DC135E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1FFBCD6-02D0-498F-F1CA-2EEDC9091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45261E-ABCD-93B3-06F3-32B3001FD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9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EEB29-D38A-DA95-15DC-F00B180D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F86D07E-E8A4-7FF2-F917-5841BD9CE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FD4B9AB-030B-0F3B-B481-93E40590C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60B802-77FF-E8F2-8717-C61C67ABA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77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5F3DC-2E87-DFC5-F388-BF6749A09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3DEB9B1-0ECF-27B4-A3E0-B11A86557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BDD6D0-0703-51AC-BFAE-540DE2166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C1A085-BC4A-0DB9-C4A4-840F8B0CC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CA77-DDC7-8A97-E387-149736F1A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0E7F386-F56A-900F-314B-268826817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3BECB80-7E10-85C7-D608-59C7ACB95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B40D94-7A11-1363-81E7-094B36F3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71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D732-E2F0-3406-7887-25039DE2B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39CE003-EA92-B941-9EBB-CED669268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4CB4DB-DB39-BFCF-1AEC-48C6353DF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5712-BE97-C13C-959E-3ADFD08A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4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F7714-BA0E-D0C5-1E90-00198F34F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712B7ED-7B5D-041F-0C2F-F79E0BCBE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C74AE5-B387-F7CD-B25F-F5F9D2F4E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698202-A263-ED81-37CE-D0B9A41B9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8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E5F5-F64B-FA28-42CC-ED4A20DF0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581914-A26E-87D7-03D0-0F0CC9A9C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821FCF4-F516-CEDA-EDA2-066936EFB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F5F3A9-D4CE-8EDA-744C-39B417C5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1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36696-B00B-4080-5DC0-22D8E408E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DC8EB8-C93A-C268-EC89-5C319E55D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5C952D-624D-0843-04B8-DEE76EA60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BCE95E-F8F5-B7A5-A667-D9221C594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67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07AF-D263-5DF8-9FC6-FA7935BCA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B94CAEE-F35C-C9D0-3114-E252E9952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D2D5257-9153-35A1-830D-072D1403E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6C9B97-1757-F2A7-45B4-A90A79785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3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CCF05-F1F7-7CDC-809C-66A87C207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51237BC-F916-3723-DEA8-5C18CD842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A02AD8-515E-3FA6-04CE-C5018E942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1A450F-1029-99CF-45B1-2C16A1BF1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10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013CF-4BC9-CB61-D0C9-6B4F2DE81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A802E52-1A86-D3F3-872B-800A93EBE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E01FED0-9721-1AC8-B303-FCC6D52BA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FE38CE-5333-A817-65C5-92D0244CF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2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148-kupalovets-prinyala-uchastie-v-rasshirennom-zasedanii-obshchestvennogo-koordinatsionnogo-soveta-po-voprosam-ekologicheskogo-prosveshcheniy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517-put-k-ustojchivomu-budushchemu-studenty-kupalovskogo-universiteta-prokhodyat-obuchenie-v-mezhdunarodnoj-letnej-shkole-ecoengineering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674-kupalovtsy-prinyali-uchastie-v-blagoustrojstve-sensornoj-ekologicheskoj-tropy-ozjory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456-kupalovskij-universitet-prinimaet-uchastie-vo-ii-mezhdunarodnoj-spetsializirovannoj-ekologicheskoj-vystavke-ecology-expo-2025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8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580-kupalovtsy-prinyali-uchastie-v-respublikanskom-ekologicheskom-forume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www.grsu.by/component/k2/item/56958-fotofakt-kupalovtsy-prisoedinilis-k-respublikanskomu-proektu-sad-nadezhdy.html" TargetMode="External"/><Relationship Id="rId5" Type="http://schemas.microsoft.com/office/2007/relationships/hdphoto" Target="../media/hdphoto4.wdp"/><Relationship Id="rId10" Type="http://schemas.openxmlformats.org/officeDocument/2006/relationships/image" Target="../media/image51.jpeg"/><Relationship Id="rId4" Type="http://schemas.openxmlformats.org/officeDocument/2006/relationships/image" Target="../media/image9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7076-v-grgu-imeni-yanki-kupaly-proshla-mezhdunarodnaya-konferentsiya-posvyashchennaya-ekologi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8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189-kupalovskij-universitet-prinyal-uchastie-v-respublikanskoj-aktsii-edinyj-den-ozeleneniya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237-sotrudniki-grgu-imeni-yanki-kupaly-prinyali-uchastie-v-konferentsii-posvyashchennoj-100-letiyu-berezinskogo-biosfernogo-zapovednika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365-v-grgu-imeni-yanki-kupaly-proveli-intensiv-v-ramkakh-proekta-ustojchivyj-universitet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633-fotofakt-kupalovtsy-zabotyatsya-o-kulturnom-nasledii-v-god-blagoustrojstva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8091-magistrant-fakulteta-fizicheskoj-kultury-kupalovskogo-universiteta-aleksej-alferov-dvazhdy-serebryanyj-prizer-chempionata-mira-po-boksu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8.png"/><Relationship Id="rId7" Type="http://schemas.openxmlformats.org/officeDocument/2006/relationships/image" Target="../media/image62.jpeg"/><Relationship Id="rId12" Type="http://schemas.openxmlformats.org/officeDocument/2006/relationships/hyperlink" Target="https://www.grsu.by/component/k2/item/58190-fotofakt-v-grgu-imeni-yanki-kupaly-podvodyat-itogi-konkursa-ekojolka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6.jpeg"/><Relationship Id="rId5" Type="http://schemas.microsoft.com/office/2007/relationships/hdphoto" Target="../media/hdphoto4.wdp"/><Relationship Id="rId10" Type="http://schemas.openxmlformats.org/officeDocument/2006/relationships/image" Target="../media/image65.jpeg"/><Relationship Id="rId4" Type="http://schemas.openxmlformats.org/officeDocument/2006/relationships/image" Target="../media/image9.png"/><Relationship Id="rId9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680-ekologicheskie-initsiativy-v-grodnenskoj-oblasti-rol-grgu-imeni-yanki-kupaly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s://www.grsu.by/component/k2/item/57406-les-v-nadezhnykh-rukakh-studenty-grgu-imeni-yanki-kupaly-prisoedinilis-k-aktsii-daj-lesu-novae-zhytstsjo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jpe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4815-kupalovtsy-prinyali-uchastie-v-aktsii-daj-lesu-novae-zhytstsjo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s://www.grsu.by/component/k2/item/54958-fotofakt-kupalovtsy-prinyali-uchastie-v-respublikanskom-subbotnike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jpeg"/><Relationship Id="rId5" Type="http://schemas.microsoft.com/office/2007/relationships/hdphoto" Target="../media/hdphoto4.wdp"/><Relationship Id="rId10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4979-kupalovets-bronzovyj-prizer-konkursa-formirovanie-kultury-bezopasnosti-zhiznedeyatelnosti-v-dostizhenii-tselej-ustojchivogo-razvitiy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image" Target="../media/image27.jpeg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004-kupalovtsy-prizery-konkursa-formirovanie-kultury-bezopasnosti-zhiznedeyatelnosti-v-dostizhenii-tselej-ustojchivogo-razvitiya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054-fotofakt-kupalovtsy-prisoedinilis-k-aktsii-chisto-prof-soyuz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074-v-kupalovskom-universitete-proshel-khakaton-ekolinno2025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111-kupalovtsy-prinyali-uchastie-v-aktsii-belarus-sineokay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25" y="4869160"/>
            <a:ext cx="6043083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Цель 12: Обеспечение перехода к рациональным моделям потребления и производства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EC14-ADD9-18BB-2A2E-6980F5F6B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11AE949-DFC8-AEB9-A28F-200205926AF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1DC84BD-10C9-72EA-DCDC-75FDC15840E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472D847-6CF3-5477-00B3-E9D34EEF34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B7D514B-5CE8-F81A-1F4D-D0F1F8C41AB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FB03DDD-7747-E61C-CE0D-F26E45D76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4B8A87-6B23-8565-8DA7-0FD1D3BD050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C042034-8503-7899-D9D8-8E24DF28F9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173BF2B-F391-F4C0-78F9-DB4803D7F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3CB4FD3-B3C7-7D8E-726D-52555CDA533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B13F1CB-23A6-F4F6-DFB5-DC1A78F8F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66EB7E-1E1D-4AB8-CFF8-6C5C9A14654E}"/>
              </a:ext>
            </a:extLst>
          </p:cNvPr>
          <p:cNvSpPr txBox="1"/>
          <p:nvPr/>
        </p:nvSpPr>
        <p:spPr>
          <a:xfrm>
            <a:off x="384668" y="133581"/>
            <a:ext cx="7050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Расширенное заседание общественного координационного совета по вопросам экологического просвещения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54E62-EB8D-0F24-5467-2638FABDE499}"/>
              </a:ext>
            </a:extLst>
          </p:cNvPr>
          <p:cNvSpPr txBox="1"/>
          <p:nvPr/>
        </p:nvSpPr>
        <p:spPr>
          <a:xfrm>
            <a:off x="106486" y="971240"/>
            <a:ext cx="893102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базе ГПУ «Республиканский ландшафтный заказник «Озеры» прошло расширенное заседание общественного координационного совета при Министерстве природных ресурсов и охраны окружающей среды. Мероприятие прошло в формате семинара-практикума и было посвящено вопросам экологического просвещения в контексте устойчивого развития.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Основной целью заседания стала оценка эффективности выполнения дорожных карт, а также обсуждение планов сотрудничества между природоохранными организациями и образовательными учреждениями. Участники семинара подвели промежуточные итоги работы и определили векторы для дальнейшего взаимодействия в контексте охраны окружающей среды и устойчивого развития.</a:t>
            </a:r>
          </a:p>
        </p:txBody>
      </p:sp>
      <p:pic>
        <p:nvPicPr>
          <p:cNvPr id="30722" name="Picture 2" descr="5222156061698551717">
            <a:extLst>
              <a:ext uri="{FF2B5EF4-FFF2-40B4-BE49-F238E27FC236}">
                <a16:creationId xmlns:a16="http://schemas.microsoft.com/office/drawing/2014/main" id="{A1316D53-D982-44BE-A2D1-5D7F326A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8" y="3938178"/>
            <a:ext cx="2641476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5222156061698551720">
            <a:extLst>
              <a:ext uri="{FF2B5EF4-FFF2-40B4-BE49-F238E27FC236}">
                <a16:creationId xmlns:a16="http://schemas.microsoft.com/office/drawing/2014/main" id="{A9C37F71-5C95-7948-4F06-C8EBC76C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62" y="3938178"/>
            <a:ext cx="2641476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5222156061698551709">
            <a:extLst>
              <a:ext uri="{FF2B5EF4-FFF2-40B4-BE49-F238E27FC236}">
                <a16:creationId xmlns:a16="http://schemas.microsoft.com/office/drawing/2014/main" id="{54028FBB-B96B-0207-65C3-23D1DB4E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3938178"/>
            <a:ext cx="2641476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485DAF-3925-A915-AEB4-F56303C7D21B}"/>
              </a:ext>
            </a:extLst>
          </p:cNvPr>
          <p:cNvSpPr txBox="1"/>
          <p:nvPr/>
        </p:nvSpPr>
        <p:spPr>
          <a:xfrm>
            <a:off x="104876" y="6238019"/>
            <a:ext cx="84381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https://www.grsu.by/component/k2/item/55148-kupalovets-prinyala-uchastie-v-rasshirennom-zasedanii-obshchestvennogo-koordinatsionnogo-soveta-po-voprosam-ekologicheskogo-prosveshcheniya.html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18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84FCA-40AA-414E-3D64-9FB05107C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7D9B516-B68D-B79A-18D7-A698FE2BF713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93B8A58-360F-6D64-71B2-9BDA88F12B6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68247F6-B8B4-EF54-7388-6C7A5D362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E702CB1-C742-731C-1F2B-D7F12C293B0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DAEA17F-3C79-012C-E755-0E33C3240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1B0B4D-72C4-84F2-191B-6B712B795CC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A780382-F99D-FEF3-0CF0-94FCF5C1E4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FC1EE8E-E50A-A9C0-ACFE-D8D6DAD0A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32D5575-CAA9-89C5-5E66-DB72F3F7F47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C2CA200-328D-35FD-0B25-60D627A34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DBA4EF-A6C7-0D57-2577-34F5B756232C}"/>
              </a:ext>
            </a:extLst>
          </p:cNvPr>
          <p:cNvSpPr txBox="1"/>
          <p:nvPr/>
        </p:nvSpPr>
        <p:spPr>
          <a:xfrm>
            <a:off x="489544" y="189093"/>
            <a:ext cx="67949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Международная летняя школа «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pt_sans_bold"/>
              </a:rPr>
              <a:t>Ecoengineering»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24A34-2BEA-080D-B65F-18E8C1CF1B8D}"/>
              </a:ext>
            </a:extLst>
          </p:cNvPr>
          <p:cNvSpPr txBox="1"/>
          <p:nvPr/>
        </p:nvSpPr>
        <p:spPr>
          <a:xfrm>
            <a:off x="18431" y="989856"/>
            <a:ext cx="61377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 19 по 30 мая студенты второго курса факультета биологии и экологии ГрГУ имени Янки Купалы Карина Малиновская и Виктория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Григенч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принимали участие в Международной летней школе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Ecoengineering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» на базе Тюменского индустриального университета. Это уникальное событие направлено на развитие исследовательских навыков и научной коммуникации у студенческой молодежи.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Летняя школа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Ecoengineering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» способствует формированию эколого-ориентированной позиции среди участников, предоставляя им возможность изучать глобальные экологические программы и разрабатывать предложения для реализации природоохранной составляющей устойчивого развития. Основная цель школы – формирование навыков проектной и научно-исследовательской деятельности в области экологической и производственной безопасности, а также выявление интеллектуального потенциала студентов и создание условий для их самореализации.</a:t>
            </a:r>
          </a:p>
        </p:txBody>
      </p:sp>
      <p:pic>
        <p:nvPicPr>
          <p:cNvPr id="1026" name="Picture 2" descr="5296470244438700728">
            <a:extLst>
              <a:ext uri="{FF2B5EF4-FFF2-40B4-BE49-F238E27FC236}">
                <a16:creationId xmlns:a16="http://schemas.microsoft.com/office/drawing/2014/main" id="{9F9DAE1D-D365-C140-5DE6-88392559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33866"/>
            <a:ext cx="2749488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296470244438700732">
            <a:extLst>
              <a:ext uri="{FF2B5EF4-FFF2-40B4-BE49-F238E27FC236}">
                <a16:creationId xmlns:a16="http://schemas.microsoft.com/office/drawing/2014/main" id="{6F556B1A-F7E6-FB16-B351-B4EDBBA9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26" y="2841641"/>
            <a:ext cx="2749488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296470244438700725">
            <a:extLst>
              <a:ext uri="{FF2B5EF4-FFF2-40B4-BE49-F238E27FC236}">
                <a16:creationId xmlns:a16="http://schemas.microsoft.com/office/drawing/2014/main" id="{140CE4AC-C1E8-B59B-23D3-17BC86D5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8384"/>
            <a:ext cx="2749488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89C39-E15E-82EB-561F-DADA8A2AF664}"/>
              </a:ext>
            </a:extLst>
          </p:cNvPr>
          <p:cNvSpPr txBox="1"/>
          <p:nvPr/>
        </p:nvSpPr>
        <p:spPr>
          <a:xfrm>
            <a:off x="18431" y="6382489"/>
            <a:ext cx="93041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https://www.grsu.by/component/k2/item/55517-put-k-ustojchivomu-budushchemu-studenty-kupalovskogo-universiteta-prokhodyat-obuchenie-v-mezhdunarodnoj-letnej-shkole-ecoengineering.html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082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28E2F-B223-A8B9-4DAA-9BC4F814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B715BD5-18DA-9336-574F-5F079FC985C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F6481CF-9A51-5B68-1117-836383F6E7C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F47B59D-F8CA-2395-CE41-F0727DB96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C08C5D6-F67F-8741-93A1-DEE66FB7B4C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C4319C0-1836-43E9-F166-43E89AEC4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219100-A895-8326-DC4F-6AC430ABCDD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6B73C1C-16B8-C60F-DB38-80CADB8B43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5018B20-6A98-EAC9-97F7-964775F65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01F1C8C-7198-B4C4-38C2-09DD8CE1D5C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9261CCD-7974-2B31-82F9-BEAF6BDD4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D6FD3E-05B1-47EE-4E35-1E4B1CFFB3CD}"/>
              </a:ext>
            </a:extLst>
          </p:cNvPr>
          <p:cNvSpPr txBox="1"/>
          <p:nvPr/>
        </p:nvSpPr>
        <p:spPr>
          <a:xfrm>
            <a:off x="1204554" y="93268"/>
            <a:ext cx="5460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Благоустройство сенсорной экологической тропы «Озёры»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37AD2-CEDC-AAB3-7006-10B98E10F845}"/>
              </a:ext>
            </a:extLst>
          </p:cNvPr>
          <p:cNvSpPr txBox="1"/>
          <p:nvPr/>
        </p:nvSpPr>
        <p:spPr>
          <a:xfrm>
            <a:off x="104876" y="908870"/>
            <a:ext cx="885961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Студенты факультета биологии и экологии ГрГУ имени Янки Купалы привели в порядок территорию сенсорной экологической тропы в Государственном природоохранном учреждении «Республиканский ландшафтный заказник «Озёры». Мероприятие приурочено к Году благоустройства.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Студенты приводили в порядок тропу, очищая её от мусора и улучшая ее инфраструктуру.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По завершении работ для купаловцев была организована экскурсия по заказнику на легендарной дрезине по узкоколейке.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Участие в благоустройстве тропы «Озёры» стало важным шагом к созданию культуры ответственного отношения к природе. Такие мероприятия помогают молодежи осознать свою роль в охране окружающей среды и формируют активную позицию по отношению к вопросам экологии.</a:t>
            </a:r>
          </a:p>
        </p:txBody>
      </p:sp>
      <p:pic>
        <p:nvPicPr>
          <p:cNvPr id="15362" name="Picture 2" descr="photo 2025 06 05 10 18 171">
            <a:extLst>
              <a:ext uri="{FF2B5EF4-FFF2-40B4-BE49-F238E27FC236}">
                <a16:creationId xmlns:a16="http://schemas.microsoft.com/office/drawing/2014/main" id="{E01AD9E3-2E7D-5D81-923D-ED68E475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55" y="3894303"/>
            <a:ext cx="3089071" cy="22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hoto_2025-06-05_10-18-14">
            <a:extLst>
              <a:ext uri="{FF2B5EF4-FFF2-40B4-BE49-F238E27FC236}">
                <a16:creationId xmlns:a16="http://schemas.microsoft.com/office/drawing/2014/main" id="{A5DB3773-E33F-1E81-298B-92533FE1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9" y="3872521"/>
            <a:ext cx="3404194" cy="22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46D64-C82F-0EE7-4568-C496DA32C7BD}"/>
              </a:ext>
            </a:extLst>
          </p:cNvPr>
          <p:cNvSpPr txBox="1"/>
          <p:nvPr/>
        </p:nvSpPr>
        <p:spPr>
          <a:xfrm>
            <a:off x="237697" y="6284215"/>
            <a:ext cx="85822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https://www.grsu.by/component/k2/item/55674-kupalovtsy-prinyali-uchastie-v-blagoustrojstve-sensornoj-ekologicheskoj-tropy-ozjory.html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40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02047-DB9D-8F9C-889F-BC8F9DBA7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0828778-56CB-C3A9-39CC-9737BC351EC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B89D2AE-74F4-D748-E72D-C3A478DA226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AE4C6D7-09F7-A6A3-0687-61B40A122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2359846-9B9E-8438-2AAC-A5D36D43E9D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7905FF8-801F-3479-5B89-301CFD6F48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2D10C3-8426-A550-3733-CF066AF9BC3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B14728F-430A-984B-9D82-EA776DBCEA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F668B2F-FE8F-C4D1-A78B-A911CA8CE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985C3AE-3209-3B2C-4EC1-2325C3D1F4C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7AB2BD5-60BE-8F71-794B-BFB0F2A4E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2A0A66-7BD7-C4B6-7DCB-4CF290106B20}"/>
              </a:ext>
            </a:extLst>
          </p:cNvPr>
          <p:cNvSpPr txBox="1"/>
          <p:nvPr/>
        </p:nvSpPr>
        <p:spPr>
          <a:xfrm>
            <a:off x="848824" y="113840"/>
            <a:ext cx="5917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II Международная специализированная экологическая выставка 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Ecology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Expo-2025»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67527-2019-EAF1-62F4-9ECAB4F5BDAA}"/>
              </a:ext>
            </a:extLst>
          </p:cNvPr>
          <p:cNvSpPr txBox="1"/>
          <p:nvPr/>
        </p:nvSpPr>
        <p:spPr>
          <a:xfrm>
            <a:off x="39633" y="866649"/>
            <a:ext cx="89783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Университет на данной выставке представили заведующий кафедрой архитектуры и строительства инженерного факультета – Евгений Овчинников и доцент кафедры экологии факультета биологии и экологии Ольга Кремлева.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 выставке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Ecology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Expo-2025» Гродненский государственный университет представляет экологичные и ресурсосберегающие технологии в машиностроении и строительстве (экологически безопасные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наномадификаторы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для полимерных материалов, регенерированные полимерные материалы на основе полиолефинов для производства изделий строительного назначения, пеностекольный теплоизолятор на основе доломитового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газообразователя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), направленные на внедрение современных «зеленых» решений и оптимизацию использования ресурсов в ключевых отраслях экономики, что способствует устойчивому развитию региона и страны, а также портативное оборудование для экспресс-анализа качества среды и экологического мониторинга, позволяющее оперативно проводить оценку состояния окружающей среды непосредственно в полевых условиях, что значительно повышает эффективность экологического контроля.</a:t>
            </a:r>
          </a:p>
        </p:txBody>
      </p:sp>
      <p:pic>
        <p:nvPicPr>
          <p:cNvPr id="23554" name="Picture 2" descr="photo_2025-08-20_14-16-12">
            <a:extLst>
              <a:ext uri="{FF2B5EF4-FFF2-40B4-BE49-F238E27FC236}">
                <a16:creationId xmlns:a16="http://schemas.microsoft.com/office/drawing/2014/main" id="{84F9E1C3-545E-528E-D254-CB421199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1" y="4478421"/>
            <a:ext cx="2610187" cy="17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hoto_2025-08-20">
            <a:extLst>
              <a:ext uri="{FF2B5EF4-FFF2-40B4-BE49-F238E27FC236}">
                <a16:creationId xmlns:a16="http://schemas.microsoft.com/office/drawing/2014/main" id="{BD064608-82DC-D75E-09BA-5AB4EB23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06" y="4463623"/>
            <a:ext cx="2610187" cy="17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photo_2025-08-20_14-15-57">
            <a:extLst>
              <a:ext uri="{FF2B5EF4-FFF2-40B4-BE49-F238E27FC236}">
                <a16:creationId xmlns:a16="http://schemas.microsoft.com/office/drawing/2014/main" id="{C5C4D04D-F7DF-D779-C7E1-C45FD997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51" y="4429169"/>
            <a:ext cx="2573784" cy="17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AA0C49-FF89-FAC4-DEA5-D015C172F678}"/>
              </a:ext>
            </a:extLst>
          </p:cNvPr>
          <p:cNvSpPr txBox="1"/>
          <p:nvPr/>
        </p:nvSpPr>
        <p:spPr>
          <a:xfrm>
            <a:off x="82832" y="6345008"/>
            <a:ext cx="89783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https://www.grsu.by/component/k2/item/56456-kupalovskij-universitet-prinimaet-uchastie-vo-ii-mezhdunarodnoj-spetsializirovannoj-ekologicheskoj-vystavke-ecology-expo-2025.html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5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685A0-9E88-8D46-551C-45842EBD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3951DD4-1CF6-6BAC-23A0-640F1359B20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F43D882-A09B-D89D-E56B-996D3DEFE7D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E2291BB-17D9-11C8-8279-E1574CE61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942B218-D4DC-74B2-190B-17FCF2D3C20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F735A29-E9C2-0086-52A9-35880373F6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CBCE45-C5B7-E979-708D-C7A4ED08123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1CBC9B5-EF93-6F09-F8A5-85C2375553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9C5B34B-9F91-8FB8-B57D-CA41E33AB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EF5B9DF-2E4B-2660-7833-6EF998D93BF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AFFA441-E9F7-F5D5-37B7-C0B1B1572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7C2116-BF79-DC51-3605-F525E974FA89}"/>
              </a:ext>
            </a:extLst>
          </p:cNvPr>
          <p:cNvSpPr txBox="1"/>
          <p:nvPr/>
        </p:nvSpPr>
        <p:spPr>
          <a:xfrm>
            <a:off x="978994" y="169870"/>
            <a:ext cx="6061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Республиканский экологический форум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616B1-263D-79EA-27FA-91F8151E0780}"/>
              </a:ext>
            </a:extLst>
          </p:cNvPr>
          <p:cNvSpPr txBox="1"/>
          <p:nvPr/>
        </p:nvSpPr>
        <p:spPr>
          <a:xfrm>
            <a:off x="193441" y="1020505"/>
            <a:ext cx="5413401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г. Дзержинск прошел ХVIII Республиканский экологический форум. Девиз форума в этом году – «В гармонии с природой: устойчивое потребление». Среди участников мероприятия купаловцы – Ольга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Янчуревич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, декан факультета биологии и экологии, и Ольга Кремлева, доцент кафедры экологии.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Цель встречи – активное вовлечение граждан в экологическое движение, повышение уровня экологической культуры, продвижение принципов зеленой экономики и устойчивости к климатическим изменениям, а также формирование экологически ответственного образа жизни. Организаторами мероприятия выступили Министерство природных ресурсов и охраны окружающей среды, Минский областной исполнительный комитет и заинтересованные стороны, которые оказали поддержку в его реализации.</a:t>
            </a:r>
          </a:p>
        </p:txBody>
      </p:sp>
      <p:pic>
        <p:nvPicPr>
          <p:cNvPr id="27650" name="Picture 2" descr="photo 2025 08 26 10 02 42">
            <a:extLst>
              <a:ext uri="{FF2B5EF4-FFF2-40B4-BE49-F238E27FC236}">
                <a16:creationId xmlns:a16="http://schemas.microsoft.com/office/drawing/2014/main" id="{914F4C00-B5BF-8143-B3BF-253E7E05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48" y="1045416"/>
            <a:ext cx="3358143" cy="22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photo_2025-08-26_10-02-49">
            <a:extLst>
              <a:ext uri="{FF2B5EF4-FFF2-40B4-BE49-F238E27FC236}">
                <a16:creationId xmlns:a16="http://schemas.microsoft.com/office/drawing/2014/main" id="{C8F5F963-DCDD-BDE7-22E5-3BBF87EC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47" y="3408882"/>
            <a:ext cx="3357267" cy="22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0E671-BE7B-FCFC-B0C2-8734601F72E8}"/>
              </a:ext>
            </a:extLst>
          </p:cNvPr>
          <p:cNvSpPr txBox="1"/>
          <p:nvPr/>
        </p:nvSpPr>
        <p:spPr>
          <a:xfrm>
            <a:off x="6887" y="6354164"/>
            <a:ext cx="8006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https://www.grsu.by/component/k2/item/56580-kupalovtsy-prinyali-uchastie-v-respublikanskom-ekologicheskom-forume.html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95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B58D-8919-AA10-310F-267A473AB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AA62CC7-D041-8821-E9E3-D0753ED81EA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2388F32-D46D-CF0B-453E-D6C7093BC1A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2904B0C-DA01-EAED-BDF1-FD1177F6EF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D55BDEF-BD8A-DEF9-D76F-82C2368C880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81A4184-1E06-BD2A-8AC8-02280B961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103877-8034-AA9A-34DC-892ABEDC1A0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DD99352-1CDB-9599-C1B5-AC764B368D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AC67DD5-C9CB-82D8-F272-61E3768CD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95D8CBB-44C6-DB12-68BA-3803C9D7CD2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C22F742-D1E8-48C4-FEE6-1674EC355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9F233A-06F4-5A58-90F8-7E912286F46A}"/>
              </a:ext>
            </a:extLst>
          </p:cNvPr>
          <p:cNvSpPr txBox="1"/>
          <p:nvPr/>
        </p:nvSpPr>
        <p:spPr>
          <a:xfrm>
            <a:off x="824882" y="147972"/>
            <a:ext cx="6782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Республиканский проект «Сад надежды»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E967F-F1DA-906C-7F8B-FD7D404AAC6B}"/>
              </a:ext>
            </a:extLst>
          </p:cNvPr>
          <p:cNvSpPr txBox="1"/>
          <p:nvPr/>
        </p:nvSpPr>
        <p:spPr>
          <a:xfrm>
            <a:off x="60128" y="941501"/>
            <a:ext cx="58580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Студенты и сотрудники Гродненского государственного университета имени Янки Купалы участвовали в акции по сбору урожая яблок в саду на базе Производственного кооператива имени В.И. Кремко в агрогородке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Квасовка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Гродненского района. 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Участие купаловцев в подобных проектах – это не только доброе дело, но важный элемент патриотического воспитания молодежи, формирующий чувство сопричастности к развитию родной земли. А также это отличная возможность с пользой провести время, насладиться красотой осеннего сада и внести свой вклад в общее дело.</a:t>
            </a:r>
          </a:p>
        </p:txBody>
      </p:sp>
      <p:pic>
        <p:nvPicPr>
          <p:cNvPr id="18434" name="Picture 2" descr="20240926101240_IMG_3830">
            <a:extLst>
              <a:ext uri="{FF2B5EF4-FFF2-40B4-BE49-F238E27FC236}">
                <a16:creationId xmlns:a16="http://schemas.microsoft.com/office/drawing/2014/main" id="{6A908FDF-7604-8706-4299-47DF6DC6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98" y="989856"/>
            <a:ext cx="2903722" cy="19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20240926101432_IMG_3848">
            <a:extLst>
              <a:ext uri="{FF2B5EF4-FFF2-40B4-BE49-F238E27FC236}">
                <a16:creationId xmlns:a16="http://schemas.microsoft.com/office/drawing/2014/main" id="{073FEC79-1FE0-ED6F-0377-281B656B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8" y="4343219"/>
            <a:ext cx="2903722" cy="19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20240926101710_IMG_3869">
            <a:extLst>
              <a:ext uri="{FF2B5EF4-FFF2-40B4-BE49-F238E27FC236}">
                <a16:creationId xmlns:a16="http://schemas.microsoft.com/office/drawing/2014/main" id="{BAADAAD7-8FB9-EC01-598B-212330B3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2" y="3018217"/>
            <a:ext cx="2903722" cy="19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20240926100746_IMG_3773">
            <a:extLst>
              <a:ext uri="{FF2B5EF4-FFF2-40B4-BE49-F238E27FC236}">
                <a16:creationId xmlns:a16="http://schemas.microsoft.com/office/drawing/2014/main" id="{1423A823-68E4-06B0-7B8B-997BCA65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17" y="4343219"/>
            <a:ext cx="2903722" cy="19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899C78-D74B-AC9D-4507-82A96E2DC2DA}"/>
              </a:ext>
            </a:extLst>
          </p:cNvPr>
          <p:cNvSpPr txBox="1"/>
          <p:nvPr/>
        </p:nvSpPr>
        <p:spPr>
          <a:xfrm>
            <a:off x="164336" y="6407296"/>
            <a:ext cx="90142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1"/>
              </a:rPr>
              <a:t>https://www.grsu.by/component/k2/item/56958-fotofakt-kupalovtsy-prisoedinilis-k-respublikanskomu-proektu-sad-nadezhdy.html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59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5B879-39A5-C246-E332-2F6A9A723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A6DA1ED-69B5-9131-1D64-291EFAF3FDE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14EE6C2-F586-C7C0-EB39-06F8C6176BC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EB7235A-F5D2-415F-F9DB-15A91057E3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C8604F1-CA00-3484-B70E-F25E6F51B2C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1F63D88-AA39-7A38-07C7-7B1C5114C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CFED9E-F8EC-0F2D-A306-4838E81C1D6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69F9B2E-D697-FAE6-B1A6-532840D06B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644F9B2-669E-62BE-9C96-A04226BB3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B1F047D-80D5-CCEB-CB6C-9B7CC998747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3520A4B-8AC6-578E-7C0C-03601F9C5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6F1236-4D76-5217-2051-28C7D0F768C6}"/>
              </a:ext>
            </a:extLst>
          </p:cNvPr>
          <p:cNvSpPr txBox="1"/>
          <p:nvPr/>
        </p:nvSpPr>
        <p:spPr>
          <a:xfrm>
            <a:off x="895800" y="92433"/>
            <a:ext cx="6149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Международная конференция, посвященная экологии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5AD7A-C15F-384F-2521-627A80DB39BA}"/>
              </a:ext>
            </a:extLst>
          </p:cNvPr>
          <p:cNvSpPr txBox="1"/>
          <p:nvPr/>
        </p:nvSpPr>
        <p:spPr>
          <a:xfrm>
            <a:off x="36394" y="913101"/>
            <a:ext cx="60513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Международная научно-практическая конференция «Актуальные проблемы экологии – 2025» ежегодно собирает ученых, экспертов, студентов и представителей природоохранных организаций для обсуждения важнейших экологических проблем современности и поиска наиболее эффективных путей их решения. 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В рамках конференции обсуждались результаты исследований ученых из Беларуси, России, Казахстана, Таджикистана, Узбекистана, Республики Коми РФ, Зимбабве и Китая, посвященные теоретическим и практическим аспектам использования и повышения устойчивости атмосферных, водных и почвенных ресурсов в условиях изменения климата. Также рассматривались вопросы сохранения биоразнообразия, влияния факторов окружающей среды на биологическую активность организмов и совершенствование методов экологического мониторинга.</a:t>
            </a:r>
          </a:p>
        </p:txBody>
      </p:sp>
      <p:pic>
        <p:nvPicPr>
          <p:cNvPr id="29698" name="Picture 2" descr="IMG 6845">
            <a:extLst>
              <a:ext uri="{FF2B5EF4-FFF2-40B4-BE49-F238E27FC236}">
                <a16:creationId xmlns:a16="http://schemas.microsoft.com/office/drawing/2014/main" id="{5054A013-B66E-2806-BCF0-BC395698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46592"/>
            <a:ext cx="2769192" cy="18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5413364857505449703">
            <a:extLst>
              <a:ext uri="{FF2B5EF4-FFF2-40B4-BE49-F238E27FC236}">
                <a16:creationId xmlns:a16="http://schemas.microsoft.com/office/drawing/2014/main" id="{56F9F982-F379-F681-90B8-4D5BCCC1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1522"/>
            <a:ext cx="2770561" cy="18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5413364857505449706">
            <a:extLst>
              <a:ext uri="{FF2B5EF4-FFF2-40B4-BE49-F238E27FC236}">
                <a16:creationId xmlns:a16="http://schemas.microsoft.com/office/drawing/2014/main" id="{9D781FF1-26B3-FD98-1CB9-19CC70CA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15" y="4689727"/>
            <a:ext cx="2770561" cy="18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BD945-62FA-E165-BC9D-102ADCBB93FA}"/>
              </a:ext>
            </a:extLst>
          </p:cNvPr>
          <p:cNvSpPr txBox="1"/>
          <p:nvPr/>
        </p:nvSpPr>
        <p:spPr>
          <a:xfrm>
            <a:off x="1" y="6315351"/>
            <a:ext cx="6516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https://www.grsu.by/component/k2/item/57076-v-grgu-imeni-yanki-kupaly-proshla-mezhdunarodnaya-konferentsiya-posvyashchennaya-ekologii.html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01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4DCC9-9646-EDFA-223E-B40161ADB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30B0026-A8B3-B861-C5A2-5B3FAF0ACAA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DC08C76-E1CF-D5AB-2247-0126CBCADD3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289929F-6887-03FC-4EEF-BCE291A3E7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2D52DF6-3572-7F7C-05D7-8CD2BF80FB8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0F28422-42B9-3BDF-E84E-829AFEE5A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62117B-F5BB-6E1E-7126-BA3797826F6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BD924A2-EC62-3FC6-4CE9-72314599F5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08F6799-2939-418F-9FAA-5AEE47521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2C45C12-5621-0558-BC1A-28AB96F2032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A5BF720-800F-1E34-B9B7-51D682A28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B444B3E-C752-B020-BC75-7C81E6BEADF6}"/>
              </a:ext>
            </a:extLst>
          </p:cNvPr>
          <p:cNvSpPr txBox="1"/>
          <p:nvPr/>
        </p:nvSpPr>
        <p:spPr>
          <a:xfrm>
            <a:off x="1170177" y="44624"/>
            <a:ext cx="5845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Республиканская акция </a:t>
            </a:r>
          </a:p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«Единый день озеленения»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364FD-7989-F452-9D4E-76C527FA0D3A}"/>
              </a:ext>
            </a:extLst>
          </p:cNvPr>
          <p:cNvSpPr txBox="1"/>
          <p:nvPr/>
        </p:nvSpPr>
        <p:spPr>
          <a:xfrm>
            <a:off x="85584" y="913208"/>
            <a:ext cx="895091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течение двух дней студенты и сотрудники ГрГУ имени Янки Купалы принимали участие в высадке деревьев на территории города и университета.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Студенты и сотрудники юридического факультета присоединились к республиканской акции «Единый день озеленения», высадив туи. Мероприятие прошло в дружеской атмосфере и было направлено на улучшение экологии в городе Гродно. К акции присоединились студенты факультета биологии и экологии. Вместе с Гродненским областным комитетом природных ресурсов и охраны окружающей среды высадили деревья на улице Белые Росы и возле корпуса университета по адресу: переулок Доватора, 3/1. В акции активное участие приняли и иностранные студенты из Туркменистана.</a:t>
            </a:r>
          </a:p>
        </p:txBody>
      </p:sp>
      <p:pic>
        <p:nvPicPr>
          <p:cNvPr id="2050" name="Picture 2" descr="5427076506238191123">
            <a:extLst>
              <a:ext uri="{FF2B5EF4-FFF2-40B4-BE49-F238E27FC236}">
                <a16:creationId xmlns:a16="http://schemas.microsoft.com/office/drawing/2014/main" id="{94BE770D-AB79-D19B-A798-89470CD3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4" y="3452874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427316693694285959">
            <a:extLst>
              <a:ext uri="{FF2B5EF4-FFF2-40B4-BE49-F238E27FC236}">
                <a16:creationId xmlns:a16="http://schemas.microsoft.com/office/drawing/2014/main" id="{F0EABD80-74DD-B12E-8702-43FE617B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129640" cy="27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523BA-7EE5-7A95-F4C2-96557C0E9769}"/>
              </a:ext>
            </a:extLst>
          </p:cNvPr>
          <p:cNvSpPr txBox="1"/>
          <p:nvPr/>
        </p:nvSpPr>
        <p:spPr>
          <a:xfrm>
            <a:off x="111669" y="6318044"/>
            <a:ext cx="9086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https://www.grsu.by/component/k2/item/57189-kupalovskij-universitet-prinyal-uchastie-v-respublikanskoj-aktsii-edinyj-den-ozeleneniya.html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94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AD3F-470F-86AF-E016-B3E5148C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37DC308-539E-0E2D-4188-0DF44C4A455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CA0A570-6E72-7056-F91E-10E7E8D9C9C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97D5FE7-706D-9679-0200-AD07850103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AA71EF-E206-6F89-90E5-DD5DB6283B1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7139FF5-6132-AB51-9AC8-D55D0332C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AE780-E6F9-08A6-8389-194FEE1694D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D05910C-EDAA-01F2-9534-3DF49D87AF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C59B847-3467-926B-EDF1-D0F23855D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AF47F81-26AB-FFC2-C5C7-E0AAA6248B8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176FFF0-65CE-9222-A92D-419576DF6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628AD8-FC49-62DE-D511-7F37D67E4B84}"/>
              </a:ext>
            </a:extLst>
          </p:cNvPr>
          <p:cNvSpPr txBox="1"/>
          <p:nvPr/>
        </p:nvSpPr>
        <p:spPr>
          <a:xfrm>
            <a:off x="701603" y="89857"/>
            <a:ext cx="6242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0" dirty="0">
                <a:solidFill>
                  <a:schemeClr val="bg1"/>
                </a:solidFill>
                <a:effectLst/>
                <a:latin typeface="pt_sans_bold"/>
              </a:rPr>
              <a:t>Конференция, посвященная 100-летию Березинского биосферного заповедника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3BBB0-F98A-7ADC-EF8A-BF153A9D1321}"/>
              </a:ext>
            </a:extLst>
          </p:cNvPr>
          <p:cNvSpPr txBox="1"/>
          <p:nvPr/>
        </p:nvSpPr>
        <p:spPr>
          <a:xfrm>
            <a:off x="60566" y="987166"/>
            <a:ext cx="89364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базе Березинского биосферного заповедника проходила Международная научно-практическая конференция «История, итоги и перспективы развития особо охраняемых природных территорий Республики Беларусь», посвященная 100-летию Березинского биосферного заповедника.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работе конференции приняли активное участие работники факультета биологии и экологии Гродненского государственного университета имени Янки Купалы. Ольга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Янчуревич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декан факультета биологии и экологии, от имени всего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поздравила коллектив заповедника со столетним юбилеем. В своей речи она подчеркнула успешное многолетнее плодотворное сотрудничество двух организаций.</a:t>
            </a:r>
          </a:p>
        </p:txBody>
      </p:sp>
      <p:pic>
        <p:nvPicPr>
          <p:cNvPr id="9218" name="Picture 2" descr="5438367880770091102">
            <a:extLst>
              <a:ext uri="{FF2B5EF4-FFF2-40B4-BE49-F238E27FC236}">
                <a16:creationId xmlns:a16="http://schemas.microsoft.com/office/drawing/2014/main" id="{C80DE87C-A057-01A5-4FBB-D6DA810E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5" y="3489218"/>
            <a:ext cx="3937620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5438367880770091115">
            <a:extLst>
              <a:ext uri="{FF2B5EF4-FFF2-40B4-BE49-F238E27FC236}">
                <a16:creationId xmlns:a16="http://schemas.microsoft.com/office/drawing/2014/main" id="{C417EB82-8242-3DDB-8F2A-FC0F8153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9218"/>
            <a:ext cx="3937620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44A44-AC0C-443B-6D5B-106F4065A198}"/>
              </a:ext>
            </a:extLst>
          </p:cNvPr>
          <p:cNvSpPr txBox="1"/>
          <p:nvPr/>
        </p:nvSpPr>
        <p:spPr>
          <a:xfrm>
            <a:off x="0" y="6383092"/>
            <a:ext cx="94397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https://www.grsu.by/component/k2/item/57237-sotrudniki-grgu-imeni-yanki-kupaly-prinyali-uchastie-v-konferentsii-posvyashchennoj-100-letiyu-berezinskogo-biosfernogo-zapovednika.html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134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337FE-6B7E-603A-099F-CF4217BA5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FDE105B-0497-B6AA-8F55-DB83C6655E1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7DC61F8-C3D3-DBE0-928F-BA5093212BA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AB060C2-3FE3-5B2E-0117-8782E072D0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23EF731-060D-300A-3B33-45DC3288952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41C3DF1-24FD-3E39-1A73-5A6BE0E66C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DE3F2A-7FD8-630A-C15C-D7E02D1DE3F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E8D3DF0-8C9E-66C8-C44B-7777081325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4C7E291-0319-6DE2-8404-65AB464C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3F922D0-F698-14C0-0611-D63408B7A2E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4FA9E30-E4E7-CDB0-D3DD-441C52BA9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80AE94-752F-CA07-8803-84985E901A2E}"/>
              </a:ext>
            </a:extLst>
          </p:cNvPr>
          <p:cNvSpPr txBox="1"/>
          <p:nvPr/>
        </p:nvSpPr>
        <p:spPr>
          <a:xfrm>
            <a:off x="690695" y="237114"/>
            <a:ext cx="6854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Интенсив в рамках проекта «Устойчивый университет»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A88BB-04DE-0DC2-682B-702A24858E9C}"/>
              </a:ext>
            </a:extLst>
          </p:cNvPr>
          <p:cNvSpPr txBox="1"/>
          <p:nvPr/>
        </p:nvSpPr>
        <p:spPr>
          <a:xfrm>
            <a:off x="29241" y="1075335"/>
            <a:ext cx="46410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Гродненском государственном университете имени Янки Купалы прошел интенсив в рамках проекта «Устойчивый университет», направленный на популяризацию Повестки-2030 и углубления знаний о Целях устойчивого развития.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Организованный Молодежными послами и дублерами Целей устойчивого развития интенсив включал в себя серию обучающих тренингов и семинаров. Спикером мероприятия в </a:t>
            </a:r>
            <a:r>
              <a:rPr lang="ru-RU" sz="18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Купаловском</a:t>
            </a: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 университете стала студентка 2 курса факультета истории, коммуникации и туризма Дарья </a:t>
            </a:r>
            <a:r>
              <a:rPr lang="ru-RU" sz="1800" i="0" dirty="0" err="1">
                <a:solidFill>
                  <a:srgbClr val="333333"/>
                </a:solidFill>
                <a:effectLst/>
                <a:latin typeface="pt_sans_caption"/>
              </a:rPr>
              <a:t>Навныко</a:t>
            </a: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, которая поделилась своим опытом и знаниями в области устойчивого развития.</a:t>
            </a:r>
          </a:p>
        </p:txBody>
      </p:sp>
      <p:pic>
        <p:nvPicPr>
          <p:cNvPr id="23554" name="Picture 2" descr="IMG_8247">
            <a:extLst>
              <a:ext uri="{FF2B5EF4-FFF2-40B4-BE49-F238E27FC236}">
                <a16:creationId xmlns:a16="http://schemas.microsoft.com/office/drawing/2014/main" id="{26025CB6-2C33-1683-E218-E9228DC1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3866"/>
            <a:ext cx="3937620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G_8222">
            <a:extLst>
              <a:ext uri="{FF2B5EF4-FFF2-40B4-BE49-F238E27FC236}">
                <a16:creationId xmlns:a16="http://schemas.microsoft.com/office/drawing/2014/main" id="{DC98BAD3-13AB-C9B0-5187-1BF1FE5B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24880"/>
            <a:ext cx="3937620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39A52-FF7E-BBEB-7B61-8502D3851845}"/>
              </a:ext>
            </a:extLst>
          </p:cNvPr>
          <p:cNvSpPr txBox="1"/>
          <p:nvPr/>
        </p:nvSpPr>
        <p:spPr>
          <a:xfrm>
            <a:off x="18431" y="6249960"/>
            <a:ext cx="82941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https://www.grsu.by/component/k2/item/57365-v-grgu-imeni-yanki-kupaly-proveli-intensiv-v-ramkakh-proekta-ustojchivyj-universitet.html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14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16A28-6905-7A5A-FAA6-1654848C2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CAA95F0-1818-17CC-4988-7448130B37E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71581DB-FEAE-165D-571D-F4D8DB3D037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031A7CF-A922-3685-551C-D8E9F87D0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F7E0D6C-4DB2-9CA4-EC24-5C16751A3A3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DB657A5-C7E5-51AA-CFDC-8263687E6F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D492C7-158A-EECE-8E01-481C0D691E0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A95D71D-048C-56DF-3D23-EBA7FC01FB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BBDCDEC-011A-655D-4411-8A1BF8E65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F011888-4373-E27F-71CF-05492D3F70F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0F70C5D-BEFF-F968-0AC9-01A273476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CA29E1-74CB-95F9-1261-7339B0F84CE2}"/>
              </a:ext>
            </a:extLst>
          </p:cNvPr>
          <p:cNvSpPr txBox="1"/>
          <p:nvPr/>
        </p:nvSpPr>
        <p:spPr>
          <a:xfrm>
            <a:off x="2094846" y="124089"/>
            <a:ext cx="4193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Год благоустройства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BB610-5A9B-ED7A-AC30-785EB6B752FA}"/>
              </a:ext>
            </a:extLst>
          </p:cNvPr>
          <p:cNvSpPr txBox="1"/>
          <p:nvPr/>
        </p:nvSpPr>
        <p:spPr>
          <a:xfrm>
            <a:off x="104876" y="924273"/>
            <a:ext cx="8941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Года благоустройства студенты факультета математики и информатики организовали акцию, посвященную уборке территории памятника-бюста выдающемуся поэту, драматургу и публицисту Янке Купале, имя которого носит наш университет.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ходе акции студенты энергично привели в порядок прилегающую территорию, убирая мусор, вырывая сорняки и очищая памятник от пыли и грязи, накопившихся после недавних погодных изменений. Это мероприятие стало не только практическим проявлением заботы о культурных ценностях, но и отличной возможностью для студентов сплотиться, поработать в команде и внести свой вклад в сохранение исторического наследия.</a:t>
            </a:r>
          </a:p>
        </p:txBody>
      </p:sp>
      <p:pic>
        <p:nvPicPr>
          <p:cNvPr id="21506" name="Picture 2" descr="IMG_9028">
            <a:extLst>
              <a:ext uri="{FF2B5EF4-FFF2-40B4-BE49-F238E27FC236}">
                <a16:creationId xmlns:a16="http://schemas.microsoft.com/office/drawing/2014/main" id="{B07BA8CC-10A1-AA49-9797-2FCD1654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8" y="3341887"/>
            <a:ext cx="3507418" cy="23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G_9035">
            <a:extLst>
              <a:ext uri="{FF2B5EF4-FFF2-40B4-BE49-F238E27FC236}">
                <a16:creationId xmlns:a16="http://schemas.microsoft.com/office/drawing/2014/main" id="{8EFFA05D-5D28-7C8F-53A4-8B5317AB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34736"/>
            <a:ext cx="3507418" cy="23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704C4-2FA8-69EA-4FF3-DCDA5C65A90C}"/>
              </a:ext>
            </a:extLst>
          </p:cNvPr>
          <p:cNvSpPr txBox="1"/>
          <p:nvPr/>
        </p:nvSpPr>
        <p:spPr>
          <a:xfrm>
            <a:off x="323947" y="6103639"/>
            <a:ext cx="79341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https://www.grsu.by/component/k2/item/54633-fotofakt-kupalovtsy-zabotyatsya-o-kulturnom-nasledii-v-god-blagoustrojstva.html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46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FF0DD-4953-7393-09FB-30F367FD8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19ABF45-6087-D43C-A405-6DC392F6CB6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CDEC6E4-CB0F-4EC0-DA92-AECE92E939B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0B31969-7B90-1BF5-9BF6-0916571FC9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88796AE-03BA-B075-89FA-B23B592DE36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1FA17D1-6A94-1A8D-A025-D46A8E1BFA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723A7B-0EEE-1D88-1F24-9C5CD45703B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E38F8AC-6197-163A-6039-7A80CE3ED3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6336DCC-1271-CF00-829C-24530B633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A23D10B-DC37-60B4-BA65-93F9BC6AF85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E5BAFAD-537D-347F-3E7A-520FC2300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1804E7-8B3A-3D17-B27B-F00912EE5C5F}"/>
              </a:ext>
            </a:extLst>
          </p:cNvPr>
          <p:cNvSpPr txBox="1"/>
          <p:nvPr/>
        </p:nvSpPr>
        <p:spPr>
          <a:xfrm>
            <a:off x="701603" y="167936"/>
            <a:ext cx="653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Молодежные послы ЦУР в новом созыве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4C3F1-F543-9AE6-AFBE-D710D63825EF}"/>
              </a:ext>
            </a:extLst>
          </p:cNvPr>
          <p:cNvSpPr txBox="1"/>
          <p:nvPr/>
        </p:nvSpPr>
        <p:spPr>
          <a:xfrm>
            <a:off x="33967" y="870492"/>
            <a:ext cx="896448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По итогам заседания республиканской конкурсной комиссии, посвященного подведению итогов конкурса «Молодежные послы Целей устойчивого развития – будущее планеты в наших руках» был утвержден состав пятого созыва Молодежных послов Целей устойчивого развития. Всего на конкурс было подано 52 концепции деятельности. В новый созыв вошли представители ведущих вузов страны, в числе которых три студента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Студент 3 курса факультета экономики и управления Всеволод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Косенчук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 стал Молодежным послом ЦУР № 8 «Достойная работа и экономический рост».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Двое студентов Гродненского государственного университета имени Янки Купалы будут работать в качестве дублеров послов. Студентка 2 курса факультета истории, коммуникации и туризма 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Навныко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Дарья назначена дублером Молодежного посла ЦУР № 12 «Ответственное потребление и производство». Алексей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Струневский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студент 1 курса факультета биологии и экологии, стал дублером посла ЦУР № 14 «Сохранение морских систем».</a:t>
            </a:r>
          </a:p>
        </p:txBody>
      </p:sp>
      <p:pic>
        <p:nvPicPr>
          <p:cNvPr id="16386" name="Picture 2" descr="d4bw17h6169e782r24z0qsgvthnnoxh5">
            <a:extLst>
              <a:ext uri="{FF2B5EF4-FFF2-40B4-BE49-F238E27FC236}">
                <a16:creationId xmlns:a16="http://schemas.microsoft.com/office/drawing/2014/main" id="{F620D5A5-6A67-82CA-F05F-8FC8A3AC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72" y="4209107"/>
            <a:ext cx="3275856" cy="18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AC772E-DBDE-98E7-FFF2-7D5ACE386F4F}"/>
              </a:ext>
            </a:extLst>
          </p:cNvPr>
          <p:cNvSpPr txBox="1"/>
          <p:nvPr/>
        </p:nvSpPr>
        <p:spPr>
          <a:xfrm>
            <a:off x="33967" y="6256489"/>
            <a:ext cx="92769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https://www.grsu.by/component/k2/item/58091-magistrant-fakulteta-fizicheskoj-kultury-kupalovskogo-universiteta-aleksej-alferov-dvazhdy-serebryanyj-prizer-chempionata-mira-po-boksu.html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66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4837-73FC-FB4D-00D4-50D8DE42A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9BA2A5-DFEE-A40C-BCE0-D4B936CF876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A11C85A-237F-253B-FC05-CB2246E9DD4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24474D4-D1B8-E217-680A-AAD517144D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7B5E1B5-0823-C97B-AC42-5D54C64B437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3D232320-EE2B-5E3B-EDB7-5E1617048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9A0D05-E592-8400-FF45-A5E769CF29A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E362F2D-5864-6447-74E1-423AE660C1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8C8AC20-7B48-3506-FE62-1FC97308C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10EF4F7-7B8B-6D4E-693F-9D8D5BE8FCA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3E8D3D-1BF6-FE11-636C-AB0BD11C2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E9BF5E-88D9-9E19-9398-98882FE1DEBB}"/>
              </a:ext>
            </a:extLst>
          </p:cNvPr>
          <p:cNvSpPr txBox="1"/>
          <p:nvPr/>
        </p:nvSpPr>
        <p:spPr>
          <a:xfrm>
            <a:off x="2632418" y="204813"/>
            <a:ext cx="3672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Конкурс «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pt_sans_bold"/>
              </a:rPr>
              <a:t>ЭкоЁлка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pic>
        <p:nvPicPr>
          <p:cNvPr id="27650" name="Picture 2" descr="IMG_0185">
            <a:extLst>
              <a:ext uri="{FF2B5EF4-FFF2-40B4-BE49-F238E27FC236}">
                <a16:creationId xmlns:a16="http://schemas.microsoft.com/office/drawing/2014/main" id="{EFB9A8F3-F982-5429-EC53-EF4020E6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" y="1323097"/>
            <a:ext cx="2773480" cy="18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IMG_0224">
            <a:extLst>
              <a:ext uri="{FF2B5EF4-FFF2-40B4-BE49-F238E27FC236}">
                <a16:creationId xmlns:a16="http://schemas.microsoft.com/office/drawing/2014/main" id="{2793F813-2267-3763-2211-2FB3BAA8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06" y="1337546"/>
            <a:ext cx="2833431" cy="18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G_0237">
            <a:extLst>
              <a:ext uri="{FF2B5EF4-FFF2-40B4-BE49-F238E27FC236}">
                <a16:creationId xmlns:a16="http://schemas.microsoft.com/office/drawing/2014/main" id="{73503BA8-1AED-C7ED-7C60-AB541005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75" y="1337546"/>
            <a:ext cx="2833430" cy="18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IMG_0154">
            <a:extLst>
              <a:ext uri="{FF2B5EF4-FFF2-40B4-BE49-F238E27FC236}">
                <a16:creationId xmlns:a16="http://schemas.microsoft.com/office/drawing/2014/main" id="{462E380E-3090-4CB4-8109-3525809B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" y="3457332"/>
            <a:ext cx="2842905" cy="18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IMG_0172">
            <a:extLst>
              <a:ext uri="{FF2B5EF4-FFF2-40B4-BE49-F238E27FC236}">
                <a16:creationId xmlns:a16="http://schemas.microsoft.com/office/drawing/2014/main" id="{DE85E8A3-8F2A-9F68-9B12-CA656D36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06" y="3457332"/>
            <a:ext cx="2833431" cy="18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IMG_0185">
            <a:extLst>
              <a:ext uri="{FF2B5EF4-FFF2-40B4-BE49-F238E27FC236}">
                <a16:creationId xmlns:a16="http://schemas.microsoft.com/office/drawing/2014/main" id="{B38D0A57-41BE-77B5-38CD-06FF6F20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66" y="3451015"/>
            <a:ext cx="2842907" cy="18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C9EAC-6C98-FFBE-EFB1-E83E353C704B}"/>
              </a:ext>
            </a:extLst>
          </p:cNvPr>
          <p:cNvSpPr txBox="1"/>
          <p:nvPr/>
        </p:nvSpPr>
        <p:spPr>
          <a:xfrm>
            <a:off x="352537" y="6014517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2"/>
              </a:rPr>
              <a:t>https://www.grsu.by/component/k2/item/58190-fotofakt-v-grgu-imeni-yanki-kupaly-podvodyat-itogi-konkursa-ekojolka.html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39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05772-3E1E-D3A9-5545-59E7FC88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B1F56BD-A7E0-690D-C99D-2AB78E9C4DE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3D5C0D9-2897-8577-03D9-425B84F6D13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DE9BA71-D653-C08F-5082-DF75CD0576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A06C937-3324-0587-D013-F115BD8C425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44D1653-6C13-5A7B-104B-795F43EAF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65FFAE-E75F-A4DD-208C-0927836CE67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E0B0E65-130A-FBC5-D650-264C921DDB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8C6477A-75E7-A1DC-51A3-D564E9B06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5BBBA0D-6ED3-D97A-AA53-C70DDD8ED18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172D23A-8B8F-162E-2E3C-FE3A6E33B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4225E4-3B18-D13D-A24A-EF1A0B997381}"/>
              </a:ext>
            </a:extLst>
          </p:cNvPr>
          <p:cNvSpPr txBox="1"/>
          <p:nvPr/>
        </p:nvSpPr>
        <p:spPr>
          <a:xfrm>
            <a:off x="1026638" y="94712"/>
            <a:ext cx="5917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Экологические инициативы в Гродненской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0BF00-41A2-1C69-7EAC-A79BE1BD854E}"/>
              </a:ext>
            </a:extLst>
          </p:cNvPr>
          <p:cNvSpPr txBox="1"/>
          <p:nvPr/>
        </p:nvSpPr>
        <p:spPr>
          <a:xfrm>
            <a:off x="0" y="923848"/>
            <a:ext cx="914399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Состоялось заседание Общественного координационного экологического совета при Гродненском областном комитете природных ресурсов и охраны окружающей среды, в ходе которого обсуждались важные вопросы развития альтернативной энергетики в регионе. В этом контексте особое внимание было уделено экспертной роли сотрудников Гродненского государственного университета имени Янки Купалы, которые регулярно участвуют в экологических инициативах и исследованиях.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Современные вызовы, связанные с изменением климата и истощением традиционных ресурсов, требуют срочных мер по переходу на альтернативные источники энергии. Как отметил председатель Гродненского областного комитета природных ресурсов и охраны окружающей среды Сергей Базар, эти источники призваны снизить зависимость региона от нефтяных, газовых и угольных ресурсов. В Гродненской области уже реализуются различные проекты, включая установку солнечных батарей на заправках, создание современных гидроэлектростанций и развитие сети электрозарядных станций.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С докладами выступили представители предприятий, развивающие альтернативную энергетику: ОАО «Автобусный парк г. Гродно», РУП «Белоруснефть-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Гроднооблнефтепродукт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», филиал «Гродненские электрическое сети» РУП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Гродноэнерго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».</a:t>
            </a:r>
          </a:p>
        </p:txBody>
      </p:sp>
      <p:pic>
        <p:nvPicPr>
          <p:cNvPr id="26626" name="Picture 2" descr="photo_5398075912098015505_x">
            <a:extLst>
              <a:ext uri="{FF2B5EF4-FFF2-40B4-BE49-F238E27FC236}">
                <a16:creationId xmlns:a16="http://schemas.microsoft.com/office/drawing/2014/main" id="{27015974-4608-502B-762A-4AB1E58C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87" y="4145891"/>
            <a:ext cx="2940300" cy="19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photo_5398075912098015504_x">
            <a:extLst>
              <a:ext uri="{FF2B5EF4-FFF2-40B4-BE49-F238E27FC236}">
                <a16:creationId xmlns:a16="http://schemas.microsoft.com/office/drawing/2014/main" id="{E141C78C-0C60-205D-BA65-D518A6936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71864"/>
            <a:ext cx="2940300" cy="19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255710-C55F-1DBA-04F6-D80AB3C74F3E}"/>
              </a:ext>
            </a:extLst>
          </p:cNvPr>
          <p:cNvSpPr txBox="1"/>
          <p:nvPr/>
        </p:nvSpPr>
        <p:spPr>
          <a:xfrm>
            <a:off x="267379" y="6396262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https://www.grsu.by/component/k2/item/54680-ekologicheskie-initsiativy-v-grodnenskoj-oblasti-rol-grgu-imeni-yanki-kupaly.html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55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87DF0-8734-C033-53E2-9EC31116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7117D16-4F25-AA24-CD5E-0A0BE0C2198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6621BFB-2326-2A13-09FC-32138EAC460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3B217A9-C0FD-BBCB-A08C-2329B6D9C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8B63651-B76A-4FC6-DA39-AE4DF614388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448C050-5899-5B93-B88E-F6118C04F3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403C1F-CAE6-DB40-CB1E-91080F521CD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8E916DB-3036-DD3B-9B00-69226BC83C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401CBB0-A574-61BC-B2A5-3D74275A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4BA0CE2-8B6D-8CD6-BDF7-0733BCBD255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292AFF8-0F39-81B5-8FE2-786D1BB6F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63674A-668D-4D4E-2645-CA84E8A4BFA4}"/>
              </a:ext>
            </a:extLst>
          </p:cNvPr>
          <p:cNvSpPr txBox="1"/>
          <p:nvPr/>
        </p:nvSpPr>
        <p:spPr>
          <a:xfrm>
            <a:off x="1876705" y="167936"/>
            <a:ext cx="4641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000" b="1" dirty="0">
                <a:solidFill>
                  <a:schemeClr val="bg1"/>
                </a:solidFill>
                <a:latin typeface="pt_sans_bold"/>
              </a:rPr>
              <a:t>А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кци</a:t>
            </a:r>
            <a:r>
              <a:rPr lang="ru-RU" sz="2000" b="1" dirty="0">
                <a:solidFill>
                  <a:schemeClr val="bg1"/>
                </a:solidFill>
                <a:latin typeface="pt_sans_bold"/>
              </a:rPr>
              <a:t>я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 «Дай лесу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pt_sans_bold"/>
              </a:rPr>
              <a:t>новае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pt_sans_bold"/>
              </a:rPr>
              <a:t>жыццё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!»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CF8E0-0EDE-2595-4F31-A80323F8DF16}"/>
              </a:ext>
            </a:extLst>
          </p:cNvPr>
          <p:cNvSpPr txBox="1"/>
          <p:nvPr/>
        </p:nvSpPr>
        <p:spPr>
          <a:xfrm>
            <a:off x="70944" y="916418"/>
            <a:ext cx="8931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effectLst/>
                <a:latin typeface="pt_sans_bold"/>
              </a:rPr>
              <a:t>Купаловцы отправились в </a:t>
            </a:r>
            <a:r>
              <a:rPr lang="ru-RU" sz="1600" i="0" dirty="0" err="1">
                <a:effectLst/>
                <a:latin typeface="pt_sans_bold"/>
              </a:rPr>
              <a:t>Гожское</a:t>
            </a:r>
            <a:r>
              <a:rPr lang="ru-RU" sz="1600" i="0" dirty="0">
                <a:effectLst/>
                <a:latin typeface="pt_sans_bold"/>
              </a:rPr>
              <a:t> лесничество, где в рамках республиканской добровольной акции «Дай лесу </a:t>
            </a:r>
            <a:r>
              <a:rPr lang="ru-RU" sz="1600" i="0" dirty="0" err="1">
                <a:effectLst/>
                <a:latin typeface="pt_sans_bold"/>
              </a:rPr>
              <a:t>новае</a:t>
            </a:r>
            <a:r>
              <a:rPr lang="ru-RU" sz="1600" i="0" dirty="0">
                <a:effectLst/>
                <a:latin typeface="pt_sans_bold"/>
              </a:rPr>
              <a:t> </a:t>
            </a:r>
            <a:r>
              <a:rPr lang="ru-RU" sz="1600" i="0" dirty="0" err="1">
                <a:effectLst/>
                <a:latin typeface="pt_sans_bold"/>
              </a:rPr>
              <a:t>жыццё</a:t>
            </a:r>
            <a:r>
              <a:rPr lang="ru-RU" sz="1600" i="0" dirty="0">
                <a:effectLst/>
                <a:latin typeface="pt_sans_bold"/>
              </a:rPr>
              <a:t>!» восполнили лесные культуры на участках, пострадавших от урагана. Это событие не только способствует улучшению окружающей среды, но и формирует у молодежи ответственное отношение к природе</a:t>
            </a:r>
            <a:r>
              <a:rPr lang="ru-RU" sz="1600" i="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8434" name="Picture 2" descr="IMG_8866">
            <a:extLst>
              <a:ext uri="{FF2B5EF4-FFF2-40B4-BE49-F238E27FC236}">
                <a16:creationId xmlns:a16="http://schemas.microsoft.com/office/drawing/2014/main" id="{8BEB6FF9-EE1C-E779-973F-77AEE38D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" y="2017358"/>
            <a:ext cx="2683733" cy="17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G_8871">
            <a:extLst>
              <a:ext uri="{FF2B5EF4-FFF2-40B4-BE49-F238E27FC236}">
                <a16:creationId xmlns:a16="http://schemas.microsoft.com/office/drawing/2014/main" id="{9633D65C-8F2C-011D-CB69-ED5B2BBD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97582"/>
            <a:ext cx="2683733" cy="17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MG_8872">
            <a:extLst>
              <a:ext uri="{FF2B5EF4-FFF2-40B4-BE49-F238E27FC236}">
                <a16:creationId xmlns:a16="http://schemas.microsoft.com/office/drawing/2014/main" id="{4C043F5E-CF58-CCD6-AC2C-C35EB07C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24150"/>
            <a:ext cx="2683733" cy="17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25781-6688-3B01-A167-61DE23EE0A20}"/>
              </a:ext>
            </a:extLst>
          </p:cNvPr>
          <p:cNvSpPr txBox="1"/>
          <p:nvPr/>
        </p:nvSpPr>
        <p:spPr>
          <a:xfrm>
            <a:off x="261745" y="3795992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https://www.grsu.by/component/k2/item/54815-kupalovtsy-prinyali-uchastie-v-aktsii-daj-lesu-novae-zhytstsjo.html</a:t>
            </a:r>
            <a:r>
              <a:rPr lang="ru-RU" sz="1100" dirty="0"/>
              <a:t> </a:t>
            </a:r>
          </a:p>
        </p:txBody>
      </p:sp>
      <p:pic>
        <p:nvPicPr>
          <p:cNvPr id="2" name="Picture 2" descr="IMG 3137">
            <a:extLst>
              <a:ext uri="{FF2B5EF4-FFF2-40B4-BE49-F238E27FC236}">
                <a16:creationId xmlns:a16="http://schemas.microsoft.com/office/drawing/2014/main" id="{B84A8B9B-FE9E-C9FB-EC6E-6A16589E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94158"/>
            <a:ext cx="2705301" cy="20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G_3134">
            <a:extLst>
              <a:ext uri="{FF2B5EF4-FFF2-40B4-BE49-F238E27FC236}">
                <a16:creationId xmlns:a16="http://schemas.microsoft.com/office/drawing/2014/main" id="{C195B6D5-9DAA-5EEE-28D5-9C332A57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66857"/>
            <a:ext cx="3135302" cy="20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59BD5-5798-1516-CA8C-670551101CB1}"/>
              </a:ext>
            </a:extLst>
          </p:cNvPr>
          <p:cNvSpPr txBox="1"/>
          <p:nvPr/>
        </p:nvSpPr>
        <p:spPr>
          <a:xfrm>
            <a:off x="67248" y="6196262"/>
            <a:ext cx="94090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3"/>
              </a:rPr>
              <a:t>https://www.grsu.by/component/k2/item/57406-les-v-nadezhnykh-rukakh-studenty-grgu-imeni-yanki-kupaly-prisoedinilis-k-aktsii-daj-lesu-novae-zhytstsjo.html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16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18186-1BF1-B7D9-DBF0-791E171D1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458D7B7-E911-F875-BC77-866B960296D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D3B4C4E-43FD-5A3E-0364-E11B8FDB49B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522E1A2-046C-2582-4ACE-8BDDAD6E6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8E2C159-E752-C1C3-C5A4-D8F075F4663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66EC171-2E72-5AA3-50D2-5656DAFB76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1426BD-C73F-9C53-FC8D-E1E154FABCA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AED6B63-D007-F29B-631F-14123B001B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96C7AB7-4767-B24D-E4E4-EEF15227E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CC2B5D9-FE84-38C3-F20F-BC6E983F64E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83210C9-A05C-BFFB-2978-5A8F8A1E6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666F1B-8D86-65E5-08FB-727155F3A515}"/>
              </a:ext>
            </a:extLst>
          </p:cNvPr>
          <p:cNvSpPr txBox="1"/>
          <p:nvPr/>
        </p:nvSpPr>
        <p:spPr>
          <a:xfrm>
            <a:off x="1848280" y="206173"/>
            <a:ext cx="4641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Республиканский субботник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AEDF3-285F-6EDC-512F-560E4FC045B6}"/>
              </a:ext>
            </a:extLst>
          </p:cNvPr>
          <p:cNvSpPr txBox="1"/>
          <p:nvPr/>
        </p:nvSpPr>
        <p:spPr>
          <a:xfrm>
            <a:off x="-28061" y="897310"/>
            <a:ext cx="92170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Республиканский субботник – это давняя традиция, объединяющая белорусов в совместном труде на благо нашей страны. В этот день ректорат, сотрудники и студенты нашего университета также внесли свой вклад в общее дело.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Участие в таких мероприятиях позволяет не только улучшить состояние окружающей среды и общественных мест, но и сплачивает наше сообщество, укрепляя взаимоотношения и демонстрируя готовность к совместным усилиям во благо общества. Мероприятия, прошедшие в рамках республиканского субботника, приурочены к Году благоустройства.</a:t>
            </a:r>
          </a:p>
        </p:txBody>
      </p:sp>
      <p:pic>
        <p:nvPicPr>
          <p:cNvPr id="5122" name="Picture 2" descr="photo_2025-04-12_10-38-59">
            <a:extLst>
              <a:ext uri="{FF2B5EF4-FFF2-40B4-BE49-F238E27FC236}">
                <a16:creationId xmlns:a16="http://schemas.microsoft.com/office/drawing/2014/main" id="{17A39E9F-40F8-F26A-2C2A-797CD5DA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7" y="2736695"/>
            <a:ext cx="2723822" cy="18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oto_2025-04-12_10-39-02">
            <a:extLst>
              <a:ext uri="{FF2B5EF4-FFF2-40B4-BE49-F238E27FC236}">
                <a16:creationId xmlns:a16="http://schemas.microsoft.com/office/drawing/2014/main" id="{666B004E-29DF-2488-D878-ED3BCA2E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68" y="2766943"/>
            <a:ext cx="2708363" cy="18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G_0185">
            <a:extLst>
              <a:ext uri="{FF2B5EF4-FFF2-40B4-BE49-F238E27FC236}">
                <a16:creationId xmlns:a16="http://schemas.microsoft.com/office/drawing/2014/main" id="{0B8A4EB6-46C2-3DBF-976E-4A5883BA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57" y="2736696"/>
            <a:ext cx="2723823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G_0403">
            <a:extLst>
              <a:ext uri="{FF2B5EF4-FFF2-40B4-BE49-F238E27FC236}">
                <a16:creationId xmlns:a16="http://schemas.microsoft.com/office/drawing/2014/main" id="{B73B387C-2DB9-7325-EEED-36623FCD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6" y="4614472"/>
            <a:ext cx="2723821" cy="18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G_0422">
            <a:extLst>
              <a:ext uri="{FF2B5EF4-FFF2-40B4-BE49-F238E27FC236}">
                <a16:creationId xmlns:a16="http://schemas.microsoft.com/office/drawing/2014/main" id="{964F25DE-A374-F64E-B439-BCE1148C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68" y="4609073"/>
            <a:ext cx="2708362" cy="18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hoto_2025-04-12_10-39-07">
            <a:extLst>
              <a:ext uri="{FF2B5EF4-FFF2-40B4-BE49-F238E27FC236}">
                <a16:creationId xmlns:a16="http://schemas.microsoft.com/office/drawing/2014/main" id="{D47F6F08-F9E6-05C2-4507-B519D438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57" y="4619239"/>
            <a:ext cx="2708362" cy="180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C3CED-0F90-FDAF-DCBE-A7AB693FC113}"/>
              </a:ext>
            </a:extLst>
          </p:cNvPr>
          <p:cNvSpPr txBox="1"/>
          <p:nvPr/>
        </p:nvSpPr>
        <p:spPr>
          <a:xfrm>
            <a:off x="77906" y="6424813"/>
            <a:ext cx="84187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3"/>
              </a:rPr>
              <a:t>https://www.grsu.by/component/k2/item/54958-fotofakt-kupalovtsy-prinyali-uchastie-v-respublikanskom-subbotnike.html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81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BABF8-BEC6-1196-1378-9B7C8CC9E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29BBB7C-C7B1-773B-9996-6FC66115AF7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ABF42AC-818A-2237-62A4-4B67221092E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0E6DEEB-AD12-703E-613F-2316770055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192EEF-6EE3-0EE7-CF37-AB7492856AD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DC1167A-B276-638D-EDAB-5B50CA8FD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334E6C-3CFB-A82B-6CA2-34F553B9652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9FD42DE-CB97-EF47-3646-19B21C4622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E3CE9D5-CCCC-4A65-ED05-BE5C5D8BC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AF997CC-2B5C-7754-D22D-D5FFAD8EE7A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57BAF2C-50BD-E2AE-AE7D-9367D686C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E5F40F-7F7D-B3B8-4499-A4B5685CB933}"/>
              </a:ext>
            </a:extLst>
          </p:cNvPr>
          <p:cNvSpPr txBox="1"/>
          <p:nvPr/>
        </p:nvSpPr>
        <p:spPr>
          <a:xfrm>
            <a:off x="517429" y="0"/>
            <a:ext cx="66967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Конкурс «Формирование культуры безопасности жизнедеятельности в достижении Целей устойчивого развития»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E5C27-4DE1-F0FD-FBBE-CD8BCC2A6EAB}"/>
              </a:ext>
            </a:extLst>
          </p:cNvPr>
          <p:cNvSpPr txBox="1"/>
          <p:nvPr/>
        </p:nvSpPr>
        <p:spPr>
          <a:xfrm>
            <a:off x="70373" y="843559"/>
            <a:ext cx="9003251" cy="2845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Университете гражданской защиты МЧС Республики Беларусь прошел открытый конкурс «Формирование культуры безопасности жизнедеятельности в достижении Целей устойчивого развития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». </a:t>
            </a:r>
          </a:p>
          <a:p>
            <a:pPr indent="450215" algn="just">
              <a:lnSpc>
                <a:spcPts val="1800"/>
              </a:lnSpc>
              <a:buNone/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По итогам конкурса команда студентов 3 курса специальности «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Финанcы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и кредит» факультета экономики и управления получила диплом II степени за эссе на тему «Здоровый образ жизни». Студент 4 курса специальности «Таможенное дело» юридического факультета ГрГУ имени Янки Купалы Владислав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Курлянчик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был удостоен диплома III степени за эссе на тему «Энергетическая безопасность: национальный и международный аспект».</a:t>
            </a:r>
          </a:p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Этот конкурс стал значимым событием для студентов, которые имели возможность продемонстрировать свои знания и креативные подходы к актуальным вопросам безопасности и устойчивого развития. В этом году на конкурс поступило более 200 работ от студентов 23 учреждений высшего образования страны. Участники представляли свои исследования и проекты в различных форматах, включая эссе, видеоролики и стендовые доклады. </a:t>
            </a:r>
          </a:p>
        </p:txBody>
      </p:sp>
      <p:pic>
        <p:nvPicPr>
          <p:cNvPr id="6146" name="Picture 2" descr="IMG 0233">
            <a:extLst>
              <a:ext uri="{FF2B5EF4-FFF2-40B4-BE49-F238E27FC236}">
                <a16:creationId xmlns:a16="http://schemas.microsoft.com/office/drawing/2014/main" id="{E75AC4CA-A49D-F12C-69A2-BE731225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77" y="3797618"/>
            <a:ext cx="2907809" cy="19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5B55AA-423E-EADD-0CD7-2C902F9918D6}"/>
              </a:ext>
            </a:extLst>
          </p:cNvPr>
          <p:cNvSpPr txBox="1"/>
          <p:nvPr/>
        </p:nvSpPr>
        <p:spPr>
          <a:xfrm>
            <a:off x="0" y="6290490"/>
            <a:ext cx="92343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https://www.grsu.by/component/k2/item/54979-kupalovets-bronzovyj-prizer-konkursa-formirovanie-kultury-bezopasnosti-zhiznedeyatelnosti-v-dostizhenii-tselej-ustojchivogo-razvitiya.html</a:t>
            </a:r>
            <a:r>
              <a:rPr lang="ru-RU" sz="11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1CB82-825A-92F1-DA9D-65368B9C4A7A}"/>
              </a:ext>
            </a:extLst>
          </p:cNvPr>
          <p:cNvSpPr txBox="1"/>
          <p:nvPr/>
        </p:nvSpPr>
        <p:spPr>
          <a:xfrm>
            <a:off x="-1" y="5933324"/>
            <a:ext cx="92343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https://www.grsu.by/component/k2/item/55004-kupalovtsy-prizery-konkursa-formirovanie-kultury-bezopasnosti-zhiznedeyatelnosti-v-dostizhenii-tselej-ustojchivogo-razvitiya.html</a:t>
            </a:r>
            <a:r>
              <a:rPr lang="ru-RU" sz="1050" dirty="0"/>
              <a:t> </a:t>
            </a:r>
          </a:p>
        </p:txBody>
      </p:sp>
      <p:pic>
        <p:nvPicPr>
          <p:cNvPr id="6148" name="Picture 4" descr="IMG 3634">
            <a:extLst>
              <a:ext uri="{FF2B5EF4-FFF2-40B4-BE49-F238E27FC236}">
                <a16:creationId xmlns:a16="http://schemas.microsoft.com/office/drawing/2014/main" id="{7E6B36DA-69FB-DC85-6E57-9F125161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97618"/>
            <a:ext cx="2907810" cy="19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6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BDCFD-B827-0002-886C-DA1A510A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17892E6-E92E-90E8-8B13-A0FAF60639C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B99DCCE-CCDF-B965-00AE-5DA4B9B5F1D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E7CE863-7108-990E-20E5-4C1157BF48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403DFC6-395B-DF89-0BF4-CB947245562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3294F51-117A-38DB-1250-3CCE51DEF2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896C3E-5CEA-ECF6-31AB-01DF581FC71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D559E74-65FC-9B32-136C-732E9384AE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DC8AB62-8982-59F3-B0EA-1A83835D6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6D3E453-0B0D-ABCC-5CB7-56A9BB81957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C1F7D4D-9AD2-9771-F055-C05D07469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9DBEB7C-D04B-F01B-A56D-A83C805ADC02}"/>
              </a:ext>
            </a:extLst>
          </p:cNvPr>
          <p:cNvSpPr txBox="1"/>
          <p:nvPr/>
        </p:nvSpPr>
        <p:spPr>
          <a:xfrm>
            <a:off x="1931526" y="189094"/>
            <a:ext cx="4641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Акция «Чисто!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pt_sans_bold"/>
              </a:rPr>
              <a:t>Проф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! Союз!»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B37F7-3219-7458-8DFF-B9EE104176EE}"/>
              </a:ext>
            </a:extLst>
          </p:cNvPr>
          <p:cNvSpPr txBox="1"/>
          <p:nvPr/>
        </p:nvSpPr>
        <p:spPr>
          <a:xfrm>
            <a:off x="76903" y="933866"/>
            <a:ext cx="895959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Профсоюзный актив и Совет молодых специалистов ГрГУ имени Янки Купалы приняли участие в республиканской акции «Чисто!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Проф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! Союз!». Местом проведения мероприятия стал памятник Скорбящей матери, который является символом памяти о войне и трагических событиях прошлого.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Этот памятник является священным местом, где хранится память о мужестве и героизме. Акция «Чисто!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Проф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! Союз!» направлена на привлечение внимания к вопросам сохранения исторической памяти и поддержания порядка на территории памятников. Чистота и ухоженность таких мест – это общая ответственность каждого гражданина.</a:t>
            </a:r>
          </a:p>
        </p:txBody>
      </p:sp>
      <p:pic>
        <p:nvPicPr>
          <p:cNvPr id="15362" name="Picture 2" descr="5192907828334031577">
            <a:extLst>
              <a:ext uri="{FF2B5EF4-FFF2-40B4-BE49-F238E27FC236}">
                <a16:creationId xmlns:a16="http://schemas.microsoft.com/office/drawing/2014/main" id="{1FD7AD79-4413-02EF-7BD8-7B02DA81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8" y="3018806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5192907828334031572">
            <a:extLst>
              <a:ext uri="{FF2B5EF4-FFF2-40B4-BE49-F238E27FC236}">
                <a16:creationId xmlns:a16="http://schemas.microsoft.com/office/drawing/2014/main" id="{652FE491-F676-0416-7F86-5B0800CD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3018806"/>
            <a:ext cx="433341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C8018-613A-E943-94EE-B10A7C00C827}"/>
              </a:ext>
            </a:extLst>
          </p:cNvPr>
          <p:cNvSpPr txBox="1"/>
          <p:nvPr/>
        </p:nvSpPr>
        <p:spPr>
          <a:xfrm>
            <a:off x="273763" y="6164156"/>
            <a:ext cx="88702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https://www.grsu.by/component/k2/item/55054-fotofakt-kupalovtsy-prisoedinilis-k-aktsii-chisto-prof-soyuz.html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C2C99-0E64-2393-CC4F-FE7B8484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DD6F7E8-A6E2-9DD3-7B17-DCF27C7C785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A5C7BCD-FF30-B7C9-C374-3C60DD00329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1FA0799-32F2-E0EA-B469-5E72189706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FC84BC0-E753-137E-7C33-06F3D3A866E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893DB3E-20E7-F2CE-CDAE-ADFBC88B5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4543C9-A3DE-8515-BE1A-92250A02716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2B3AA39-FFAE-D259-5739-72A492C8B9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82B3135-9834-3814-115A-2D40341C8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11B006D-98DC-5572-6C6A-D6B78651841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CBDE166-CFCD-363B-6803-0567C583C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8D085E-8247-7CE1-6406-71D3A7EABDB2}"/>
              </a:ext>
            </a:extLst>
          </p:cNvPr>
          <p:cNvSpPr txBox="1"/>
          <p:nvPr/>
        </p:nvSpPr>
        <p:spPr>
          <a:xfrm>
            <a:off x="1835696" y="157286"/>
            <a:ext cx="4813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Хакатон #ЭколИнно2025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CA4A9-674D-58E2-EBAE-18142BB5C6A6}"/>
              </a:ext>
            </a:extLst>
          </p:cNvPr>
          <p:cNvSpPr txBox="1"/>
          <p:nvPr/>
        </p:nvSpPr>
        <p:spPr>
          <a:xfrm>
            <a:off x="137274" y="969727"/>
            <a:ext cx="4944882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16 команд-участников предлагают идеи, направленные на улучшение экологической ситуации в Гродно. На протяжении 48 часов они работают над созданием социальной рекламы для общественного транспорта, стремясь к внедрению инновационных и устойчивых решений.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Экологические инициативы, подобные Хакатону #ЭколИнно2025, играют важную роль в формировании культуры устойчивого развития. Реализация таких проектов способствует повышению осведомленности об экологических проблемах, стимулирует внедрение новаторских подходов и содействует развитию экологически ответственного поведения в обществе.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Креативность и энтузиазм участников Хакатона являются ярким примером того, как молодежь может вносить значительный вклад в создание зеленого и устойчивого будущего для всех нас.</a:t>
            </a:r>
          </a:p>
          <a:p>
            <a:pPr algn="l">
              <a:spcAft>
                <a:spcPts val="750"/>
              </a:spcAft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 </a:t>
            </a:r>
          </a:p>
        </p:txBody>
      </p:sp>
      <p:pic>
        <p:nvPicPr>
          <p:cNvPr id="20482" name="Picture 2" descr="IMG_4413-2">
            <a:extLst>
              <a:ext uri="{FF2B5EF4-FFF2-40B4-BE49-F238E27FC236}">
                <a16:creationId xmlns:a16="http://schemas.microsoft.com/office/drawing/2014/main" id="{59856148-4EF6-DE49-3758-353A4E79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14" y="1139957"/>
            <a:ext cx="3433564" cy="22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G_4418-2">
            <a:extLst>
              <a:ext uri="{FF2B5EF4-FFF2-40B4-BE49-F238E27FC236}">
                <a16:creationId xmlns:a16="http://schemas.microsoft.com/office/drawing/2014/main" id="{8D80C1A1-81C0-D9F5-E787-22C419EF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92" y="3547356"/>
            <a:ext cx="3413511" cy="22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4D50D-E3D5-E36E-1FCD-66F66EAF3DC7}"/>
              </a:ext>
            </a:extLst>
          </p:cNvPr>
          <p:cNvSpPr txBox="1"/>
          <p:nvPr/>
        </p:nvSpPr>
        <p:spPr>
          <a:xfrm>
            <a:off x="423361" y="6199939"/>
            <a:ext cx="83661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https://www.grsu.by/component/k2/item/55074-v-kupalovskom-universitete-proshel-khakaton-ekolinno2025.html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60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11B55-2089-2127-3BA5-1FC97BE2C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17AD7F1-0B2A-B6DE-77F7-D04CCF2388C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39B7C85-76D2-9CC0-8F31-BA5737E776C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D2407CA-8ECC-AAA7-A4AB-BC3AC68318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248CD4B-F3FC-E509-1123-5C92549E3C1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89F4261-9411-3A3A-C9CD-B16F8B538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0D713-F335-BB7B-91A4-D4133F7B354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22D9BB5-C887-0DB2-10CA-2F505707C9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360C474-F21A-3693-3DA2-D7084A27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B2D0FFE-D366-2F1C-EAC5-7A24F502A54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F22B108-0A6D-FEBC-EDB6-06DE9F7D0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14660A-E1EE-24D4-EA5F-98C4FB576925}"/>
              </a:ext>
            </a:extLst>
          </p:cNvPr>
          <p:cNvSpPr txBox="1"/>
          <p:nvPr/>
        </p:nvSpPr>
        <p:spPr>
          <a:xfrm>
            <a:off x="1722433" y="167936"/>
            <a:ext cx="5125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Акция «Беларусь синеокая»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D7FA5-4C0D-0CF9-1A61-AEFFC97245F1}"/>
              </a:ext>
            </a:extLst>
          </p:cNvPr>
          <p:cNvSpPr txBox="1"/>
          <p:nvPr/>
        </p:nvSpPr>
        <p:spPr>
          <a:xfrm>
            <a:off x="26068" y="893759"/>
            <a:ext cx="900546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заказнике «Озёры» кипела работа — сотрудники заказника и студенты-экологи факультета биологии и экологии ГрГУ имени Янки Купалы дружно вышли на берег озера Белое, чтобы подарить ему чистоту и порядок.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Беларуси проходит значимая экологическая акция под названием «Беларусь синеокая», нацеленная на объединение усилий граждан в целях сохранения чистоты озер и рек. Участвовать в этой инициативе может каждый желающий.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Инициатива объединила тех, кто не остается в стороне от проблем окружающей среды. Купаловцы не только убрали прибрежную зону, но и сделали важный шаг к сохранению природного богатства нашей страны.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Чистые водоемы – это здоровые экосистемы, комфортный отдых и забота о будущем. А совместная работа с молодежью – это еще и передача опыта, воспитание экологической культуры и любви к природе.</a:t>
            </a:r>
          </a:p>
        </p:txBody>
      </p:sp>
      <p:pic>
        <p:nvPicPr>
          <p:cNvPr id="26626" name="Picture 2" descr="IMG_1945">
            <a:extLst>
              <a:ext uri="{FF2B5EF4-FFF2-40B4-BE49-F238E27FC236}">
                <a16:creationId xmlns:a16="http://schemas.microsoft.com/office/drawing/2014/main" id="{84FD3CF5-844A-1FF0-47E2-B9E3E4A8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" y="3918691"/>
            <a:ext cx="2677767" cy="17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G_1946">
            <a:extLst>
              <a:ext uri="{FF2B5EF4-FFF2-40B4-BE49-F238E27FC236}">
                <a16:creationId xmlns:a16="http://schemas.microsoft.com/office/drawing/2014/main" id="{BECBF520-604B-13FD-1F92-BEE30FB7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36" y="3915016"/>
            <a:ext cx="2677766" cy="17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IMG_1943">
            <a:extLst>
              <a:ext uri="{FF2B5EF4-FFF2-40B4-BE49-F238E27FC236}">
                <a16:creationId xmlns:a16="http://schemas.microsoft.com/office/drawing/2014/main" id="{16FE4251-4F75-7850-CEFD-B4FA4AF5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15015"/>
            <a:ext cx="2677766" cy="17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050672-FD83-63D6-72B6-D3E9D2114617}"/>
              </a:ext>
            </a:extLst>
          </p:cNvPr>
          <p:cNvSpPr txBox="1"/>
          <p:nvPr/>
        </p:nvSpPr>
        <p:spPr>
          <a:xfrm>
            <a:off x="244772" y="6257497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https://www.grsu.by/component/k2/item/55111-kupalovtsy-prinyali-uchastie-v-aktsii-belarus-sineokaya.html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317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8970</TotalTime>
  <Words>2632</Words>
  <Application>Microsoft Office PowerPoint</Application>
  <PresentationFormat>Экран (4:3)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762</cp:revision>
  <cp:lastPrinted>2022-08-31T19:27:54Z</cp:lastPrinted>
  <dcterms:created xsi:type="dcterms:W3CDTF">2022-08-29T06:47:08Z</dcterms:created>
  <dcterms:modified xsi:type="dcterms:W3CDTF">2026-04-28T06:09:49Z</dcterms:modified>
</cp:coreProperties>
</file>