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405" r:id="rId3"/>
    <p:sldId id="408" r:id="rId4"/>
    <p:sldId id="409" r:id="rId5"/>
    <p:sldId id="419" r:id="rId6"/>
    <p:sldId id="427" r:id="rId7"/>
    <p:sldId id="445" r:id="rId8"/>
    <p:sldId id="447" r:id="rId9"/>
    <p:sldId id="449" r:id="rId10"/>
    <p:sldId id="459" r:id="rId11"/>
    <p:sldId id="463" r:id="rId12"/>
    <p:sldId id="464" r:id="rId13"/>
    <p:sldId id="468" r:id="rId14"/>
    <p:sldId id="493" r:id="rId15"/>
    <p:sldId id="506" r:id="rId16"/>
    <p:sldId id="521" r:id="rId17"/>
    <p:sldId id="564" r:id="rId18"/>
    <p:sldId id="565" r:id="rId19"/>
    <p:sldId id="553" r:id="rId20"/>
    <p:sldId id="576" r:id="rId21"/>
    <p:sldId id="577" r:id="rId22"/>
    <p:sldId id="584" r:id="rId23"/>
    <p:sldId id="587" r:id="rId24"/>
    <p:sldId id="602" r:id="rId25"/>
    <p:sldId id="611" r:id="rId26"/>
    <p:sldId id="745" r:id="rId27"/>
    <p:sldId id="747" r:id="rId28"/>
    <p:sldId id="359" r:id="rId29"/>
  </p:sldIdLst>
  <p:sldSz cx="9144000" cy="6858000" type="screen4x3"/>
  <p:notesSz cx="6786563" cy="992346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8538" autoAdjust="0"/>
  </p:normalViewPr>
  <p:slideViewPr>
    <p:cSldViewPr>
      <p:cViewPr varScale="1">
        <p:scale>
          <a:sx n="111" d="100"/>
          <a:sy n="111" d="100"/>
        </p:scale>
        <p:origin x="1536" y="4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0844" cy="496173"/>
          </a:xfrm>
          <a:prstGeom prst="rect">
            <a:avLst/>
          </a:prstGeom>
        </p:spPr>
        <p:txBody>
          <a:bodyPr vert="horz" lIns="91358" tIns="45679" rIns="91358" bIns="45679" rtlCol="0"/>
          <a:lstStyle>
            <a:lvl1pPr algn="l">
              <a:defRPr sz="1200"/>
            </a:lvl1pPr>
          </a:lstStyle>
          <a:p>
            <a:endParaRPr lang="ru-RU"/>
          </a:p>
        </p:txBody>
      </p:sp>
      <p:sp>
        <p:nvSpPr>
          <p:cNvPr id="3" name="Дата 2"/>
          <p:cNvSpPr>
            <a:spLocks noGrp="1"/>
          </p:cNvSpPr>
          <p:nvPr>
            <p:ph type="dt" sz="quarter" idx="1"/>
          </p:nvPr>
        </p:nvSpPr>
        <p:spPr>
          <a:xfrm>
            <a:off x="3844149" y="0"/>
            <a:ext cx="2940844" cy="496173"/>
          </a:xfrm>
          <a:prstGeom prst="rect">
            <a:avLst/>
          </a:prstGeom>
        </p:spPr>
        <p:txBody>
          <a:bodyPr vert="horz" lIns="91358" tIns="45679" rIns="91358" bIns="45679" rtlCol="0"/>
          <a:lstStyle>
            <a:lvl1pPr algn="r">
              <a:defRPr sz="1200"/>
            </a:lvl1pPr>
          </a:lstStyle>
          <a:p>
            <a:fld id="{7939A217-F63D-4D82-9FC5-8A4B68C68167}" type="datetimeFigureOut">
              <a:rPr lang="ru-RU" smtClean="0"/>
              <a:t>28.04.2026</a:t>
            </a:fld>
            <a:endParaRPr lang="ru-RU"/>
          </a:p>
        </p:txBody>
      </p:sp>
      <p:sp>
        <p:nvSpPr>
          <p:cNvPr id="4" name="Нижний колонтитул 3"/>
          <p:cNvSpPr>
            <a:spLocks noGrp="1"/>
          </p:cNvSpPr>
          <p:nvPr>
            <p:ph type="ftr" sz="quarter" idx="2"/>
          </p:nvPr>
        </p:nvSpPr>
        <p:spPr>
          <a:xfrm>
            <a:off x="0" y="9425567"/>
            <a:ext cx="2940844" cy="496173"/>
          </a:xfrm>
          <a:prstGeom prst="rect">
            <a:avLst/>
          </a:prstGeom>
        </p:spPr>
        <p:txBody>
          <a:bodyPr vert="horz" lIns="91358" tIns="45679" rIns="91358" bIns="45679" rtlCol="0" anchor="b"/>
          <a:lstStyle>
            <a:lvl1pPr algn="l">
              <a:defRPr sz="1200"/>
            </a:lvl1pPr>
          </a:lstStyle>
          <a:p>
            <a:endParaRPr lang="ru-RU"/>
          </a:p>
        </p:txBody>
      </p:sp>
      <p:sp>
        <p:nvSpPr>
          <p:cNvPr id="5" name="Номер слайда 4"/>
          <p:cNvSpPr>
            <a:spLocks noGrp="1"/>
          </p:cNvSpPr>
          <p:nvPr>
            <p:ph type="sldNum" sz="quarter" idx="3"/>
          </p:nvPr>
        </p:nvSpPr>
        <p:spPr>
          <a:xfrm>
            <a:off x="3844149" y="9425567"/>
            <a:ext cx="2940844" cy="496173"/>
          </a:xfrm>
          <a:prstGeom prst="rect">
            <a:avLst/>
          </a:prstGeom>
        </p:spPr>
        <p:txBody>
          <a:bodyPr vert="horz" lIns="91358" tIns="45679" rIns="91358" bIns="45679" rtlCol="0" anchor="b"/>
          <a:lstStyle>
            <a:lvl1pPr algn="r">
              <a:defRPr sz="1200"/>
            </a:lvl1pPr>
          </a:lstStyle>
          <a:p>
            <a:fld id="{880B5203-513C-46D3-AA24-EF7B746F09B9}" type="slidenum">
              <a:rPr lang="ru-RU" smtClean="0"/>
              <a:t>‹#›</a:t>
            </a:fld>
            <a:endParaRPr lang="ru-RU"/>
          </a:p>
        </p:txBody>
      </p:sp>
    </p:spTree>
    <p:extLst>
      <p:ext uri="{BB962C8B-B14F-4D97-AF65-F5344CB8AC3E}">
        <p14:creationId xmlns:p14="http://schemas.microsoft.com/office/powerpoint/2010/main" val="3427206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0844" cy="496173"/>
          </a:xfrm>
          <a:prstGeom prst="rect">
            <a:avLst/>
          </a:prstGeom>
        </p:spPr>
        <p:txBody>
          <a:bodyPr vert="horz" lIns="91358" tIns="45679" rIns="91358" bIns="45679" rtlCol="0"/>
          <a:lstStyle>
            <a:lvl1pPr algn="l">
              <a:defRPr sz="1200"/>
            </a:lvl1pPr>
          </a:lstStyle>
          <a:p>
            <a:endParaRPr lang="ru-RU"/>
          </a:p>
        </p:txBody>
      </p:sp>
      <p:sp>
        <p:nvSpPr>
          <p:cNvPr id="3" name="Дата 2"/>
          <p:cNvSpPr>
            <a:spLocks noGrp="1"/>
          </p:cNvSpPr>
          <p:nvPr>
            <p:ph type="dt" idx="1"/>
          </p:nvPr>
        </p:nvSpPr>
        <p:spPr>
          <a:xfrm>
            <a:off x="3844149" y="0"/>
            <a:ext cx="2940844" cy="496173"/>
          </a:xfrm>
          <a:prstGeom prst="rect">
            <a:avLst/>
          </a:prstGeom>
        </p:spPr>
        <p:txBody>
          <a:bodyPr vert="horz" lIns="91358" tIns="45679" rIns="91358" bIns="45679" rtlCol="0"/>
          <a:lstStyle>
            <a:lvl1pPr algn="r">
              <a:defRPr sz="1200"/>
            </a:lvl1pPr>
          </a:lstStyle>
          <a:p>
            <a:fld id="{DFF97B29-BB46-4C93-A7A4-12FFB28DED77}" type="datetimeFigureOut">
              <a:rPr lang="ru-RU" smtClean="0"/>
              <a:t>28.04.2026</a:t>
            </a:fld>
            <a:endParaRPr lang="ru-RU"/>
          </a:p>
        </p:txBody>
      </p:sp>
      <p:sp>
        <p:nvSpPr>
          <p:cNvPr id="4" name="Образ слайда 3"/>
          <p:cNvSpPr>
            <a:spLocks noGrp="1" noRot="1" noChangeAspect="1"/>
          </p:cNvSpPr>
          <p:nvPr>
            <p:ph type="sldImg" idx="2"/>
          </p:nvPr>
        </p:nvSpPr>
        <p:spPr>
          <a:xfrm>
            <a:off x="912813" y="744538"/>
            <a:ext cx="4960937" cy="3721100"/>
          </a:xfrm>
          <a:prstGeom prst="rect">
            <a:avLst/>
          </a:prstGeom>
          <a:noFill/>
          <a:ln w="12700">
            <a:solidFill>
              <a:prstClr val="black"/>
            </a:solidFill>
          </a:ln>
        </p:spPr>
        <p:txBody>
          <a:bodyPr vert="horz" lIns="91358" tIns="45679" rIns="91358" bIns="45679" rtlCol="0" anchor="ctr"/>
          <a:lstStyle/>
          <a:p>
            <a:endParaRPr lang="ru-RU"/>
          </a:p>
        </p:txBody>
      </p:sp>
      <p:sp>
        <p:nvSpPr>
          <p:cNvPr id="5" name="Заметки 4"/>
          <p:cNvSpPr>
            <a:spLocks noGrp="1"/>
          </p:cNvSpPr>
          <p:nvPr>
            <p:ph type="body" sz="quarter" idx="3"/>
          </p:nvPr>
        </p:nvSpPr>
        <p:spPr>
          <a:xfrm>
            <a:off x="678657" y="4713645"/>
            <a:ext cx="5429250" cy="4465558"/>
          </a:xfrm>
          <a:prstGeom prst="rect">
            <a:avLst/>
          </a:prstGeom>
        </p:spPr>
        <p:txBody>
          <a:bodyPr vert="horz" lIns="91358" tIns="45679" rIns="91358" bIns="45679"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5567"/>
            <a:ext cx="2940844" cy="496173"/>
          </a:xfrm>
          <a:prstGeom prst="rect">
            <a:avLst/>
          </a:prstGeom>
        </p:spPr>
        <p:txBody>
          <a:bodyPr vert="horz" lIns="91358" tIns="45679" rIns="91358" bIns="45679" rtlCol="0" anchor="b"/>
          <a:lstStyle>
            <a:lvl1pPr algn="l">
              <a:defRPr sz="1200"/>
            </a:lvl1pPr>
          </a:lstStyle>
          <a:p>
            <a:endParaRPr lang="ru-RU"/>
          </a:p>
        </p:txBody>
      </p:sp>
      <p:sp>
        <p:nvSpPr>
          <p:cNvPr id="7" name="Номер слайда 6"/>
          <p:cNvSpPr>
            <a:spLocks noGrp="1"/>
          </p:cNvSpPr>
          <p:nvPr>
            <p:ph type="sldNum" sz="quarter" idx="5"/>
          </p:nvPr>
        </p:nvSpPr>
        <p:spPr>
          <a:xfrm>
            <a:off x="3844149" y="9425567"/>
            <a:ext cx="2940844" cy="496173"/>
          </a:xfrm>
          <a:prstGeom prst="rect">
            <a:avLst/>
          </a:prstGeom>
        </p:spPr>
        <p:txBody>
          <a:bodyPr vert="horz" lIns="91358" tIns="45679" rIns="91358" bIns="45679" rtlCol="0" anchor="b"/>
          <a:lstStyle>
            <a:lvl1pPr algn="r">
              <a:defRPr sz="1200"/>
            </a:lvl1pPr>
          </a:lstStyle>
          <a:p>
            <a:fld id="{F2117294-C1D6-4163-95D3-0CB7D4D75D00}" type="slidenum">
              <a:rPr lang="ru-RU" smtClean="0"/>
              <a:t>‹#›</a:t>
            </a:fld>
            <a:endParaRPr lang="ru-RU"/>
          </a:p>
        </p:txBody>
      </p:sp>
    </p:spTree>
    <p:extLst>
      <p:ext uri="{BB962C8B-B14F-4D97-AF65-F5344CB8AC3E}">
        <p14:creationId xmlns:p14="http://schemas.microsoft.com/office/powerpoint/2010/main" val="1347951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2117294-C1D6-4163-95D3-0CB7D4D75D00}" type="slidenum">
              <a:rPr lang="ru-RU" smtClean="0"/>
              <a:t>1</a:t>
            </a:fld>
            <a:endParaRPr lang="ru-RU"/>
          </a:p>
        </p:txBody>
      </p:sp>
    </p:spTree>
    <p:extLst>
      <p:ext uri="{BB962C8B-B14F-4D97-AF65-F5344CB8AC3E}">
        <p14:creationId xmlns:p14="http://schemas.microsoft.com/office/powerpoint/2010/main" val="3608990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4A96F-6DD9-AC84-EC76-43D32117A9AB}"/>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60567FF7-D324-DDAC-410E-007552F19023}"/>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B28BD60B-6297-9E7C-337A-0D374C166018}"/>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51C2B427-5B82-845B-C06B-82CF660BF90F}"/>
              </a:ext>
            </a:extLst>
          </p:cNvPr>
          <p:cNvSpPr>
            <a:spLocks noGrp="1"/>
          </p:cNvSpPr>
          <p:nvPr>
            <p:ph type="sldNum" sz="quarter" idx="10"/>
          </p:nvPr>
        </p:nvSpPr>
        <p:spPr/>
        <p:txBody>
          <a:bodyPr/>
          <a:lstStyle/>
          <a:p>
            <a:fld id="{F2117294-C1D6-4163-95D3-0CB7D4D75D00}" type="slidenum">
              <a:rPr lang="ru-RU" smtClean="0"/>
              <a:t>10</a:t>
            </a:fld>
            <a:endParaRPr lang="ru-RU"/>
          </a:p>
        </p:txBody>
      </p:sp>
    </p:spTree>
    <p:extLst>
      <p:ext uri="{BB962C8B-B14F-4D97-AF65-F5344CB8AC3E}">
        <p14:creationId xmlns:p14="http://schemas.microsoft.com/office/powerpoint/2010/main" val="4262719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F7F79-14DD-AA8D-3654-27311095230E}"/>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188D4B9B-3611-3588-107C-F336F3EB1902}"/>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3297FC41-8C69-79C1-73A6-7FF6BBB3C1CA}"/>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F24D55B1-F9F0-7569-B1B4-6847188CD907}"/>
              </a:ext>
            </a:extLst>
          </p:cNvPr>
          <p:cNvSpPr>
            <a:spLocks noGrp="1"/>
          </p:cNvSpPr>
          <p:nvPr>
            <p:ph type="sldNum" sz="quarter" idx="10"/>
          </p:nvPr>
        </p:nvSpPr>
        <p:spPr/>
        <p:txBody>
          <a:bodyPr/>
          <a:lstStyle/>
          <a:p>
            <a:fld id="{F2117294-C1D6-4163-95D3-0CB7D4D75D00}" type="slidenum">
              <a:rPr lang="ru-RU" smtClean="0"/>
              <a:t>11</a:t>
            </a:fld>
            <a:endParaRPr lang="ru-RU"/>
          </a:p>
        </p:txBody>
      </p:sp>
    </p:spTree>
    <p:extLst>
      <p:ext uri="{BB962C8B-B14F-4D97-AF65-F5344CB8AC3E}">
        <p14:creationId xmlns:p14="http://schemas.microsoft.com/office/powerpoint/2010/main" val="2197168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6E8CB-9FF1-840A-7DA3-B07BEFB107B8}"/>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7F4674D3-58E5-E22D-DBAF-426E0D20966E}"/>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8B2F4FF5-097A-6C7D-34E5-B074266FE885}"/>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B08938FC-DB39-4FD4-ED2F-611C82EA741D}"/>
              </a:ext>
            </a:extLst>
          </p:cNvPr>
          <p:cNvSpPr>
            <a:spLocks noGrp="1"/>
          </p:cNvSpPr>
          <p:nvPr>
            <p:ph type="sldNum" sz="quarter" idx="10"/>
          </p:nvPr>
        </p:nvSpPr>
        <p:spPr/>
        <p:txBody>
          <a:bodyPr/>
          <a:lstStyle/>
          <a:p>
            <a:fld id="{F2117294-C1D6-4163-95D3-0CB7D4D75D00}" type="slidenum">
              <a:rPr lang="ru-RU" smtClean="0"/>
              <a:t>12</a:t>
            </a:fld>
            <a:endParaRPr lang="ru-RU"/>
          </a:p>
        </p:txBody>
      </p:sp>
    </p:spTree>
    <p:extLst>
      <p:ext uri="{BB962C8B-B14F-4D97-AF65-F5344CB8AC3E}">
        <p14:creationId xmlns:p14="http://schemas.microsoft.com/office/powerpoint/2010/main" val="275642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63D01-3245-B022-AD57-2438074A0011}"/>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E5ACD62F-522B-45C1-B9B7-9469843D5232}"/>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21045DE1-6161-5E0B-6D6B-9ACFD8F09C00}"/>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04D4F891-78BC-EE0A-C143-58AAE5043776}"/>
              </a:ext>
            </a:extLst>
          </p:cNvPr>
          <p:cNvSpPr>
            <a:spLocks noGrp="1"/>
          </p:cNvSpPr>
          <p:nvPr>
            <p:ph type="sldNum" sz="quarter" idx="10"/>
          </p:nvPr>
        </p:nvSpPr>
        <p:spPr/>
        <p:txBody>
          <a:bodyPr/>
          <a:lstStyle/>
          <a:p>
            <a:fld id="{F2117294-C1D6-4163-95D3-0CB7D4D75D00}" type="slidenum">
              <a:rPr lang="ru-RU" smtClean="0"/>
              <a:t>13</a:t>
            </a:fld>
            <a:endParaRPr lang="ru-RU"/>
          </a:p>
        </p:txBody>
      </p:sp>
    </p:spTree>
    <p:extLst>
      <p:ext uri="{BB962C8B-B14F-4D97-AF65-F5344CB8AC3E}">
        <p14:creationId xmlns:p14="http://schemas.microsoft.com/office/powerpoint/2010/main" val="993843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FE6AE-6FBD-2AFF-1D31-EE4CB70D8BD2}"/>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34280E8B-EC31-47D3-FE54-DEE04C76B59B}"/>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774960BB-2590-8900-21BE-EF53A8FBF15F}"/>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CFA1B5EC-F898-F721-0E4C-20A061D82E2C}"/>
              </a:ext>
            </a:extLst>
          </p:cNvPr>
          <p:cNvSpPr>
            <a:spLocks noGrp="1"/>
          </p:cNvSpPr>
          <p:nvPr>
            <p:ph type="sldNum" sz="quarter" idx="10"/>
          </p:nvPr>
        </p:nvSpPr>
        <p:spPr/>
        <p:txBody>
          <a:bodyPr/>
          <a:lstStyle/>
          <a:p>
            <a:fld id="{F2117294-C1D6-4163-95D3-0CB7D4D75D00}" type="slidenum">
              <a:rPr lang="ru-RU" smtClean="0"/>
              <a:t>14</a:t>
            </a:fld>
            <a:endParaRPr lang="ru-RU"/>
          </a:p>
        </p:txBody>
      </p:sp>
    </p:spTree>
    <p:extLst>
      <p:ext uri="{BB962C8B-B14F-4D97-AF65-F5344CB8AC3E}">
        <p14:creationId xmlns:p14="http://schemas.microsoft.com/office/powerpoint/2010/main" val="2163370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4F4F1-0771-4BAF-68FD-174A62F507B3}"/>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1CD7F586-17B6-EDD4-17D9-265495584B83}"/>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61B4C263-73F0-8796-DD31-CE538627C4A4}"/>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D7A8D94F-C127-92D3-4E2B-D20F58FCFF2A}"/>
              </a:ext>
            </a:extLst>
          </p:cNvPr>
          <p:cNvSpPr>
            <a:spLocks noGrp="1"/>
          </p:cNvSpPr>
          <p:nvPr>
            <p:ph type="sldNum" sz="quarter" idx="10"/>
          </p:nvPr>
        </p:nvSpPr>
        <p:spPr/>
        <p:txBody>
          <a:bodyPr/>
          <a:lstStyle/>
          <a:p>
            <a:fld id="{F2117294-C1D6-4163-95D3-0CB7D4D75D00}" type="slidenum">
              <a:rPr lang="ru-RU" smtClean="0"/>
              <a:t>15</a:t>
            </a:fld>
            <a:endParaRPr lang="ru-RU"/>
          </a:p>
        </p:txBody>
      </p:sp>
    </p:spTree>
    <p:extLst>
      <p:ext uri="{BB962C8B-B14F-4D97-AF65-F5344CB8AC3E}">
        <p14:creationId xmlns:p14="http://schemas.microsoft.com/office/powerpoint/2010/main" val="1948946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B99B3-8364-15C6-BF2F-7C5CF2A9EF09}"/>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87010932-DBA1-AB6D-075D-0DE6647F4B19}"/>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F8E02304-9E32-D435-00B5-DF9405CAF8E1}"/>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B7E5C3D7-A78D-1A2C-178A-F4DE6A00B4AB}"/>
              </a:ext>
            </a:extLst>
          </p:cNvPr>
          <p:cNvSpPr>
            <a:spLocks noGrp="1"/>
          </p:cNvSpPr>
          <p:nvPr>
            <p:ph type="sldNum" sz="quarter" idx="10"/>
          </p:nvPr>
        </p:nvSpPr>
        <p:spPr/>
        <p:txBody>
          <a:bodyPr/>
          <a:lstStyle/>
          <a:p>
            <a:fld id="{F2117294-C1D6-4163-95D3-0CB7D4D75D00}" type="slidenum">
              <a:rPr lang="ru-RU" smtClean="0"/>
              <a:t>16</a:t>
            </a:fld>
            <a:endParaRPr lang="ru-RU"/>
          </a:p>
        </p:txBody>
      </p:sp>
    </p:spTree>
    <p:extLst>
      <p:ext uri="{BB962C8B-B14F-4D97-AF65-F5344CB8AC3E}">
        <p14:creationId xmlns:p14="http://schemas.microsoft.com/office/powerpoint/2010/main" val="640480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75229-82A0-B555-CDEB-CF077698BF00}"/>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D586FCF2-659B-D258-322E-BA051431F797}"/>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B96030E7-1B61-1291-DF92-3CB374D89827}"/>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4B3E30CE-5074-CFD4-3E52-8212FB457092}"/>
              </a:ext>
            </a:extLst>
          </p:cNvPr>
          <p:cNvSpPr>
            <a:spLocks noGrp="1"/>
          </p:cNvSpPr>
          <p:nvPr>
            <p:ph type="sldNum" sz="quarter" idx="10"/>
          </p:nvPr>
        </p:nvSpPr>
        <p:spPr/>
        <p:txBody>
          <a:bodyPr/>
          <a:lstStyle/>
          <a:p>
            <a:fld id="{F2117294-C1D6-4163-95D3-0CB7D4D75D00}" type="slidenum">
              <a:rPr lang="ru-RU" smtClean="0"/>
              <a:t>17</a:t>
            </a:fld>
            <a:endParaRPr lang="ru-RU"/>
          </a:p>
        </p:txBody>
      </p:sp>
    </p:spTree>
    <p:extLst>
      <p:ext uri="{BB962C8B-B14F-4D97-AF65-F5344CB8AC3E}">
        <p14:creationId xmlns:p14="http://schemas.microsoft.com/office/powerpoint/2010/main" val="3066128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005EB-D3BE-7797-68C0-71BE1802FD4D}"/>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9110E66E-C733-3A0A-D07D-2369241F9324}"/>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237C150D-150E-41D9-8508-6A565BDC7E5B}"/>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9EE4BE96-554C-9708-F25B-25EE1A05776B}"/>
              </a:ext>
            </a:extLst>
          </p:cNvPr>
          <p:cNvSpPr>
            <a:spLocks noGrp="1"/>
          </p:cNvSpPr>
          <p:nvPr>
            <p:ph type="sldNum" sz="quarter" idx="10"/>
          </p:nvPr>
        </p:nvSpPr>
        <p:spPr/>
        <p:txBody>
          <a:bodyPr/>
          <a:lstStyle/>
          <a:p>
            <a:fld id="{F2117294-C1D6-4163-95D3-0CB7D4D75D00}" type="slidenum">
              <a:rPr lang="ru-RU" smtClean="0"/>
              <a:t>18</a:t>
            </a:fld>
            <a:endParaRPr lang="ru-RU"/>
          </a:p>
        </p:txBody>
      </p:sp>
    </p:spTree>
    <p:extLst>
      <p:ext uri="{BB962C8B-B14F-4D97-AF65-F5344CB8AC3E}">
        <p14:creationId xmlns:p14="http://schemas.microsoft.com/office/powerpoint/2010/main" val="2206894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9D23F-378A-1686-04A7-8E290EF2483C}"/>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1E51A2D6-0D40-A9E9-951F-60C37C7FA844}"/>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BA9E00DA-701B-DA12-49E3-830418CE9EE8}"/>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45098AE6-9B4E-851D-69DE-A8210972F9E9}"/>
              </a:ext>
            </a:extLst>
          </p:cNvPr>
          <p:cNvSpPr>
            <a:spLocks noGrp="1"/>
          </p:cNvSpPr>
          <p:nvPr>
            <p:ph type="sldNum" sz="quarter" idx="10"/>
          </p:nvPr>
        </p:nvSpPr>
        <p:spPr/>
        <p:txBody>
          <a:bodyPr/>
          <a:lstStyle/>
          <a:p>
            <a:fld id="{F2117294-C1D6-4163-95D3-0CB7D4D75D00}" type="slidenum">
              <a:rPr lang="ru-RU" smtClean="0"/>
              <a:t>19</a:t>
            </a:fld>
            <a:endParaRPr lang="ru-RU"/>
          </a:p>
        </p:txBody>
      </p:sp>
    </p:spTree>
    <p:extLst>
      <p:ext uri="{BB962C8B-B14F-4D97-AF65-F5344CB8AC3E}">
        <p14:creationId xmlns:p14="http://schemas.microsoft.com/office/powerpoint/2010/main" val="168588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8B8AE-AE1C-7F02-4A97-CD6FBB0AAC34}"/>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4E482DF1-F649-129C-2BF0-6FC6EF25BA62}"/>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7070505E-58E0-3244-AA90-E2D1F7C90046}"/>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C2107086-7A57-C5AB-0626-AB432BCC183A}"/>
              </a:ext>
            </a:extLst>
          </p:cNvPr>
          <p:cNvSpPr>
            <a:spLocks noGrp="1"/>
          </p:cNvSpPr>
          <p:nvPr>
            <p:ph type="sldNum" sz="quarter" idx="10"/>
          </p:nvPr>
        </p:nvSpPr>
        <p:spPr/>
        <p:txBody>
          <a:bodyPr/>
          <a:lstStyle/>
          <a:p>
            <a:fld id="{F2117294-C1D6-4163-95D3-0CB7D4D75D00}" type="slidenum">
              <a:rPr lang="ru-RU" smtClean="0"/>
              <a:t>2</a:t>
            </a:fld>
            <a:endParaRPr lang="ru-RU"/>
          </a:p>
        </p:txBody>
      </p:sp>
    </p:spTree>
    <p:extLst>
      <p:ext uri="{BB962C8B-B14F-4D97-AF65-F5344CB8AC3E}">
        <p14:creationId xmlns:p14="http://schemas.microsoft.com/office/powerpoint/2010/main" val="33309477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49B60-BC77-301A-F1D1-59B03554CDA4}"/>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7A807D9B-BB61-8730-5D8E-2238420AD45E}"/>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84A9471D-5A47-6F65-33B9-3DBC8CFF72A1}"/>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6482D389-DBB9-0286-49FB-3BB52313515D}"/>
              </a:ext>
            </a:extLst>
          </p:cNvPr>
          <p:cNvSpPr>
            <a:spLocks noGrp="1"/>
          </p:cNvSpPr>
          <p:nvPr>
            <p:ph type="sldNum" sz="quarter" idx="10"/>
          </p:nvPr>
        </p:nvSpPr>
        <p:spPr/>
        <p:txBody>
          <a:bodyPr/>
          <a:lstStyle/>
          <a:p>
            <a:fld id="{F2117294-C1D6-4163-95D3-0CB7D4D75D00}" type="slidenum">
              <a:rPr lang="ru-RU" smtClean="0"/>
              <a:t>20</a:t>
            </a:fld>
            <a:endParaRPr lang="ru-RU"/>
          </a:p>
        </p:txBody>
      </p:sp>
    </p:spTree>
    <p:extLst>
      <p:ext uri="{BB962C8B-B14F-4D97-AF65-F5344CB8AC3E}">
        <p14:creationId xmlns:p14="http://schemas.microsoft.com/office/powerpoint/2010/main" val="7344597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6734A-01DA-FDB4-D98C-A6B9D79777BC}"/>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F3259C2D-8F58-25C1-1AA7-3613FB3749F0}"/>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93CD7744-D031-57BC-3743-436B51657523}"/>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A5E6F2EF-BF11-CD8D-5B36-E396DE3C666C}"/>
              </a:ext>
            </a:extLst>
          </p:cNvPr>
          <p:cNvSpPr>
            <a:spLocks noGrp="1"/>
          </p:cNvSpPr>
          <p:nvPr>
            <p:ph type="sldNum" sz="quarter" idx="10"/>
          </p:nvPr>
        </p:nvSpPr>
        <p:spPr/>
        <p:txBody>
          <a:bodyPr/>
          <a:lstStyle/>
          <a:p>
            <a:fld id="{F2117294-C1D6-4163-95D3-0CB7D4D75D00}" type="slidenum">
              <a:rPr lang="ru-RU" smtClean="0"/>
              <a:t>21</a:t>
            </a:fld>
            <a:endParaRPr lang="ru-RU"/>
          </a:p>
        </p:txBody>
      </p:sp>
    </p:spTree>
    <p:extLst>
      <p:ext uri="{BB962C8B-B14F-4D97-AF65-F5344CB8AC3E}">
        <p14:creationId xmlns:p14="http://schemas.microsoft.com/office/powerpoint/2010/main" val="6304369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B1CBC-0F0A-53AB-A72D-EA3D29E483EB}"/>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5998D759-CAA1-1F11-38D7-5254BDFF3E55}"/>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B620D24B-9D16-A63A-0648-4359BFFC818C}"/>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9C7B1C7E-B791-BA96-8555-B6C87F6DC76B}"/>
              </a:ext>
            </a:extLst>
          </p:cNvPr>
          <p:cNvSpPr>
            <a:spLocks noGrp="1"/>
          </p:cNvSpPr>
          <p:nvPr>
            <p:ph type="sldNum" sz="quarter" idx="10"/>
          </p:nvPr>
        </p:nvSpPr>
        <p:spPr/>
        <p:txBody>
          <a:bodyPr/>
          <a:lstStyle/>
          <a:p>
            <a:fld id="{F2117294-C1D6-4163-95D3-0CB7D4D75D00}" type="slidenum">
              <a:rPr lang="ru-RU" smtClean="0"/>
              <a:t>22</a:t>
            </a:fld>
            <a:endParaRPr lang="ru-RU"/>
          </a:p>
        </p:txBody>
      </p:sp>
    </p:spTree>
    <p:extLst>
      <p:ext uri="{BB962C8B-B14F-4D97-AF65-F5344CB8AC3E}">
        <p14:creationId xmlns:p14="http://schemas.microsoft.com/office/powerpoint/2010/main" val="41551992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D902F-93D0-116E-2FBC-5E1ADC5D9473}"/>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FD449A57-AA9D-14B2-FE3A-55C9B2FDC112}"/>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6E5BE30A-FCCD-E42E-1C68-85FFE8EDA304}"/>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FDF95B31-ACC7-FF7E-BF79-6CE181C8DA99}"/>
              </a:ext>
            </a:extLst>
          </p:cNvPr>
          <p:cNvSpPr>
            <a:spLocks noGrp="1"/>
          </p:cNvSpPr>
          <p:nvPr>
            <p:ph type="sldNum" sz="quarter" idx="10"/>
          </p:nvPr>
        </p:nvSpPr>
        <p:spPr/>
        <p:txBody>
          <a:bodyPr/>
          <a:lstStyle/>
          <a:p>
            <a:fld id="{F2117294-C1D6-4163-95D3-0CB7D4D75D00}" type="slidenum">
              <a:rPr lang="ru-RU" smtClean="0"/>
              <a:t>23</a:t>
            </a:fld>
            <a:endParaRPr lang="ru-RU"/>
          </a:p>
        </p:txBody>
      </p:sp>
    </p:spTree>
    <p:extLst>
      <p:ext uri="{BB962C8B-B14F-4D97-AF65-F5344CB8AC3E}">
        <p14:creationId xmlns:p14="http://schemas.microsoft.com/office/powerpoint/2010/main" val="9972192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C2FD4-1BBF-FD11-C127-89D6397E43FF}"/>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783F8926-086B-AD9B-A63C-48927F7727E3}"/>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39444AC6-BC4D-511C-ABA8-BD66D8317E63}"/>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60FCDF37-1CF9-57D1-37BC-B8A87A48E6C8}"/>
              </a:ext>
            </a:extLst>
          </p:cNvPr>
          <p:cNvSpPr>
            <a:spLocks noGrp="1"/>
          </p:cNvSpPr>
          <p:nvPr>
            <p:ph type="sldNum" sz="quarter" idx="10"/>
          </p:nvPr>
        </p:nvSpPr>
        <p:spPr/>
        <p:txBody>
          <a:bodyPr/>
          <a:lstStyle/>
          <a:p>
            <a:fld id="{F2117294-C1D6-4163-95D3-0CB7D4D75D00}" type="slidenum">
              <a:rPr lang="ru-RU" smtClean="0"/>
              <a:t>24</a:t>
            </a:fld>
            <a:endParaRPr lang="ru-RU"/>
          </a:p>
        </p:txBody>
      </p:sp>
    </p:spTree>
    <p:extLst>
      <p:ext uri="{BB962C8B-B14F-4D97-AF65-F5344CB8AC3E}">
        <p14:creationId xmlns:p14="http://schemas.microsoft.com/office/powerpoint/2010/main" val="16998568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B56B8-E181-E272-925C-B1BA70149E0B}"/>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C3EE964E-E538-C16B-FA02-1B8459EAE3E4}"/>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3F6963C7-1CFC-6B01-811B-C3162BB41DBD}"/>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4C443EE5-F078-2DF8-981B-66A0EC6F55B4}"/>
              </a:ext>
            </a:extLst>
          </p:cNvPr>
          <p:cNvSpPr>
            <a:spLocks noGrp="1"/>
          </p:cNvSpPr>
          <p:nvPr>
            <p:ph type="sldNum" sz="quarter" idx="10"/>
          </p:nvPr>
        </p:nvSpPr>
        <p:spPr/>
        <p:txBody>
          <a:bodyPr/>
          <a:lstStyle/>
          <a:p>
            <a:fld id="{F2117294-C1D6-4163-95D3-0CB7D4D75D00}" type="slidenum">
              <a:rPr lang="ru-RU" smtClean="0"/>
              <a:t>25</a:t>
            </a:fld>
            <a:endParaRPr lang="ru-RU"/>
          </a:p>
        </p:txBody>
      </p:sp>
    </p:spTree>
    <p:extLst>
      <p:ext uri="{BB962C8B-B14F-4D97-AF65-F5344CB8AC3E}">
        <p14:creationId xmlns:p14="http://schemas.microsoft.com/office/powerpoint/2010/main" val="3065687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82897-4FC2-7F31-C48F-ED4529BF05FB}"/>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CA07875F-8F22-8E4A-8248-38A86726A325}"/>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B2DBB65E-8EBF-26ED-8A8A-09DAA6581115}"/>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80711B66-1EAD-9FD5-8E55-EDD21368FB62}"/>
              </a:ext>
            </a:extLst>
          </p:cNvPr>
          <p:cNvSpPr>
            <a:spLocks noGrp="1"/>
          </p:cNvSpPr>
          <p:nvPr>
            <p:ph type="sldNum" sz="quarter" idx="10"/>
          </p:nvPr>
        </p:nvSpPr>
        <p:spPr/>
        <p:txBody>
          <a:bodyPr/>
          <a:lstStyle/>
          <a:p>
            <a:fld id="{F2117294-C1D6-4163-95D3-0CB7D4D75D00}" type="slidenum">
              <a:rPr lang="ru-RU" smtClean="0"/>
              <a:t>26</a:t>
            </a:fld>
            <a:endParaRPr lang="ru-RU"/>
          </a:p>
        </p:txBody>
      </p:sp>
    </p:spTree>
    <p:extLst>
      <p:ext uri="{BB962C8B-B14F-4D97-AF65-F5344CB8AC3E}">
        <p14:creationId xmlns:p14="http://schemas.microsoft.com/office/powerpoint/2010/main" val="38232112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8E1C1-53C3-3F42-8EF4-B96E8C7CB869}"/>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8A92CE89-4229-28C8-A19C-5AC9F7281CB3}"/>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2BA352E7-D42C-B716-94B3-E7A95E98F689}"/>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7D430AAD-D16E-329C-BC28-1AB0A932F9A5}"/>
              </a:ext>
            </a:extLst>
          </p:cNvPr>
          <p:cNvSpPr>
            <a:spLocks noGrp="1"/>
          </p:cNvSpPr>
          <p:nvPr>
            <p:ph type="sldNum" sz="quarter" idx="10"/>
          </p:nvPr>
        </p:nvSpPr>
        <p:spPr/>
        <p:txBody>
          <a:bodyPr/>
          <a:lstStyle/>
          <a:p>
            <a:fld id="{F2117294-C1D6-4163-95D3-0CB7D4D75D00}" type="slidenum">
              <a:rPr lang="ru-RU" smtClean="0"/>
              <a:t>27</a:t>
            </a:fld>
            <a:endParaRPr lang="ru-RU"/>
          </a:p>
        </p:txBody>
      </p:sp>
    </p:spTree>
    <p:extLst>
      <p:ext uri="{BB962C8B-B14F-4D97-AF65-F5344CB8AC3E}">
        <p14:creationId xmlns:p14="http://schemas.microsoft.com/office/powerpoint/2010/main" val="29953522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2117294-C1D6-4163-95D3-0CB7D4D75D00}" type="slidenum">
              <a:rPr lang="ru-RU" smtClean="0"/>
              <a:t>28</a:t>
            </a:fld>
            <a:endParaRPr lang="ru-RU"/>
          </a:p>
        </p:txBody>
      </p:sp>
    </p:spTree>
    <p:extLst>
      <p:ext uri="{BB962C8B-B14F-4D97-AF65-F5344CB8AC3E}">
        <p14:creationId xmlns:p14="http://schemas.microsoft.com/office/powerpoint/2010/main" val="3608990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6FC8A-49E7-8843-217A-4AF353E47AEB}"/>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A67025CC-3450-9D48-D87C-ADDEF0D633C3}"/>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198D78A7-1905-4045-65AF-A27E3F31181B}"/>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5C5A8F2A-A78A-A19A-A625-EC37265DB01B}"/>
              </a:ext>
            </a:extLst>
          </p:cNvPr>
          <p:cNvSpPr>
            <a:spLocks noGrp="1"/>
          </p:cNvSpPr>
          <p:nvPr>
            <p:ph type="sldNum" sz="quarter" idx="10"/>
          </p:nvPr>
        </p:nvSpPr>
        <p:spPr/>
        <p:txBody>
          <a:bodyPr/>
          <a:lstStyle/>
          <a:p>
            <a:fld id="{F2117294-C1D6-4163-95D3-0CB7D4D75D00}" type="slidenum">
              <a:rPr lang="ru-RU" smtClean="0"/>
              <a:t>3</a:t>
            </a:fld>
            <a:endParaRPr lang="ru-RU"/>
          </a:p>
        </p:txBody>
      </p:sp>
    </p:spTree>
    <p:extLst>
      <p:ext uri="{BB962C8B-B14F-4D97-AF65-F5344CB8AC3E}">
        <p14:creationId xmlns:p14="http://schemas.microsoft.com/office/powerpoint/2010/main" val="1188258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4B7EE-D2AC-09BB-B3E0-06414FB1DD04}"/>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5476642A-7476-7251-95B7-349B45DF808B}"/>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9FF501D0-4A59-2E27-2A97-740E86A08EEF}"/>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60D29F2C-3889-A3D2-1B07-A1C053F2C847}"/>
              </a:ext>
            </a:extLst>
          </p:cNvPr>
          <p:cNvSpPr>
            <a:spLocks noGrp="1"/>
          </p:cNvSpPr>
          <p:nvPr>
            <p:ph type="sldNum" sz="quarter" idx="10"/>
          </p:nvPr>
        </p:nvSpPr>
        <p:spPr/>
        <p:txBody>
          <a:bodyPr/>
          <a:lstStyle/>
          <a:p>
            <a:fld id="{F2117294-C1D6-4163-95D3-0CB7D4D75D00}" type="slidenum">
              <a:rPr lang="ru-RU" smtClean="0"/>
              <a:t>4</a:t>
            </a:fld>
            <a:endParaRPr lang="ru-RU"/>
          </a:p>
        </p:txBody>
      </p:sp>
    </p:spTree>
    <p:extLst>
      <p:ext uri="{BB962C8B-B14F-4D97-AF65-F5344CB8AC3E}">
        <p14:creationId xmlns:p14="http://schemas.microsoft.com/office/powerpoint/2010/main" val="3293963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C4502-6ABA-9736-AB5B-EF6C0B041FFB}"/>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848CEBF1-D37F-C5C8-3274-D6291CCFE42F}"/>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61ED9187-5ED8-9637-3545-72591A6ADFEE}"/>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7E7F9B03-97E3-5802-90E9-925B3362228A}"/>
              </a:ext>
            </a:extLst>
          </p:cNvPr>
          <p:cNvSpPr>
            <a:spLocks noGrp="1"/>
          </p:cNvSpPr>
          <p:nvPr>
            <p:ph type="sldNum" sz="quarter" idx="10"/>
          </p:nvPr>
        </p:nvSpPr>
        <p:spPr/>
        <p:txBody>
          <a:bodyPr/>
          <a:lstStyle/>
          <a:p>
            <a:fld id="{F2117294-C1D6-4163-95D3-0CB7D4D75D00}" type="slidenum">
              <a:rPr lang="ru-RU" smtClean="0"/>
              <a:t>5</a:t>
            </a:fld>
            <a:endParaRPr lang="ru-RU"/>
          </a:p>
        </p:txBody>
      </p:sp>
    </p:spTree>
    <p:extLst>
      <p:ext uri="{BB962C8B-B14F-4D97-AF65-F5344CB8AC3E}">
        <p14:creationId xmlns:p14="http://schemas.microsoft.com/office/powerpoint/2010/main" val="3146408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CF383-7797-1C3C-9EFD-A86C11A9D3D0}"/>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24CD2696-F8A1-CBD5-BB63-48F7BBEDAB32}"/>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229AF195-78BD-21FC-63BF-9B17BB81B5FF}"/>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B9DF28F0-41F9-F501-E357-87E3B07D4013}"/>
              </a:ext>
            </a:extLst>
          </p:cNvPr>
          <p:cNvSpPr>
            <a:spLocks noGrp="1"/>
          </p:cNvSpPr>
          <p:nvPr>
            <p:ph type="sldNum" sz="quarter" idx="10"/>
          </p:nvPr>
        </p:nvSpPr>
        <p:spPr/>
        <p:txBody>
          <a:bodyPr/>
          <a:lstStyle/>
          <a:p>
            <a:fld id="{F2117294-C1D6-4163-95D3-0CB7D4D75D00}" type="slidenum">
              <a:rPr lang="ru-RU" smtClean="0"/>
              <a:t>6</a:t>
            </a:fld>
            <a:endParaRPr lang="ru-RU"/>
          </a:p>
        </p:txBody>
      </p:sp>
    </p:spTree>
    <p:extLst>
      <p:ext uri="{BB962C8B-B14F-4D97-AF65-F5344CB8AC3E}">
        <p14:creationId xmlns:p14="http://schemas.microsoft.com/office/powerpoint/2010/main" val="714438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16764-B196-FC66-8FAD-D8A5A40092EE}"/>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AB8E9044-F520-28DB-01BC-9AFA468F9D63}"/>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FFFFBFC3-D684-B271-B1A2-E80A0E22C6FF}"/>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26A6B8DA-B951-76B1-C818-F4B76BD5DEA6}"/>
              </a:ext>
            </a:extLst>
          </p:cNvPr>
          <p:cNvSpPr>
            <a:spLocks noGrp="1"/>
          </p:cNvSpPr>
          <p:nvPr>
            <p:ph type="sldNum" sz="quarter" idx="10"/>
          </p:nvPr>
        </p:nvSpPr>
        <p:spPr/>
        <p:txBody>
          <a:bodyPr/>
          <a:lstStyle/>
          <a:p>
            <a:fld id="{F2117294-C1D6-4163-95D3-0CB7D4D75D00}" type="slidenum">
              <a:rPr lang="ru-RU" smtClean="0"/>
              <a:t>7</a:t>
            </a:fld>
            <a:endParaRPr lang="ru-RU"/>
          </a:p>
        </p:txBody>
      </p:sp>
    </p:spTree>
    <p:extLst>
      <p:ext uri="{BB962C8B-B14F-4D97-AF65-F5344CB8AC3E}">
        <p14:creationId xmlns:p14="http://schemas.microsoft.com/office/powerpoint/2010/main" val="1117999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8664C-B102-1EAE-634D-51C0CA3587AF}"/>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34251A17-9091-D399-737E-41981CF3B0B2}"/>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CE25BE13-7314-43EF-128B-8A857A6AD975}"/>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A2464D17-E2B1-7D93-705A-B8B29380BBB4}"/>
              </a:ext>
            </a:extLst>
          </p:cNvPr>
          <p:cNvSpPr>
            <a:spLocks noGrp="1"/>
          </p:cNvSpPr>
          <p:nvPr>
            <p:ph type="sldNum" sz="quarter" idx="10"/>
          </p:nvPr>
        </p:nvSpPr>
        <p:spPr/>
        <p:txBody>
          <a:bodyPr/>
          <a:lstStyle/>
          <a:p>
            <a:fld id="{F2117294-C1D6-4163-95D3-0CB7D4D75D00}" type="slidenum">
              <a:rPr lang="ru-RU" smtClean="0"/>
              <a:t>8</a:t>
            </a:fld>
            <a:endParaRPr lang="ru-RU"/>
          </a:p>
        </p:txBody>
      </p:sp>
    </p:spTree>
    <p:extLst>
      <p:ext uri="{BB962C8B-B14F-4D97-AF65-F5344CB8AC3E}">
        <p14:creationId xmlns:p14="http://schemas.microsoft.com/office/powerpoint/2010/main" val="1607367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AC3CF-17E3-D1DF-1EC3-534794660B56}"/>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C782723F-245A-F44D-E419-9B3B4646B51F}"/>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1C20CBCD-8388-32CB-7B27-E555E65D0BC8}"/>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ECF6CF17-4DC8-9F73-AFE4-E9F752D78517}"/>
              </a:ext>
            </a:extLst>
          </p:cNvPr>
          <p:cNvSpPr>
            <a:spLocks noGrp="1"/>
          </p:cNvSpPr>
          <p:nvPr>
            <p:ph type="sldNum" sz="quarter" idx="10"/>
          </p:nvPr>
        </p:nvSpPr>
        <p:spPr/>
        <p:txBody>
          <a:bodyPr/>
          <a:lstStyle/>
          <a:p>
            <a:fld id="{F2117294-C1D6-4163-95D3-0CB7D4D75D00}" type="slidenum">
              <a:rPr lang="ru-RU" smtClean="0"/>
              <a:t>9</a:t>
            </a:fld>
            <a:endParaRPr lang="ru-RU"/>
          </a:p>
        </p:txBody>
      </p:sp>
    </p:spTree>
    <p:extLst>
      <p:ext uri="{BB962C8B-B14F-4D97-AF65-F5344CB8AC3E}">
        <p14:creationId xmlns:p14="http://schemas.microsoft.com/office/powerpoint/2010/main" val="3202332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76178C3A-C1C6-4C77-A6F8-0D0041E101A2}" type="datetimeFigureOut">
              <a:rPr lang="ru-RU" smtClean="0"/>
              <a:t>28.04.2026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6974EC-074B-496B-BCA2-311EA1DE4E2E}" type="slidenum">
              <a:rPr lang="ru-RU" smtClean="0"/>
              <a:t>‹#›</a:t>
            </a:fld>
            <a:endParaRPr lang="ru-RU"/>
          </a:p>
        </p:txBody>
      </p:sp>
    </p:spTree>
    <p:extLst>
      <p:ext uri="{BB962C8B-B14F-4D97-AF65-F5344CB8AC3E}">
        <p14:creationId xmlns:p14="http://schemas.microsoft.com/office/powerpoint/2010/main" val="2008874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6178C3A-C1C6-4C77-A6F8-0D0041E101A2}" type="datetimeFigureOut">
              <a:rPr lang="ru-RU" smtClean="0"/>
              <a:t>28.04.2026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6974EC-074B-496B-BCA2-311EA1DE4E2E}" type="slidenum">
              <a:rPr lang="ru-RU" smtClean="0"/>
              <a:t>‹#›</a:t>
            </a:fld>
            <a:endParaRPr lang="ru-RU"/>
          </a:p>
        </p:txBody>
      </p:sp>
    </p:spTree>
    <p:extLst>
      <p:ext uri="{BB962C8B-B14F-4D97-AF65-F5344CB8AC3E}">
        <p14:creationId xmlns:p14="http://schemas.microsoft.com/office/powerpoint/2010/main" val="815025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6178C3A-C1C6-4C77-A6F8-0D0041E101A2}" type="datetimeFigureOut">
              <a:rPr lang="ru-RU" smtClean="0"/>
              <a:t>28.04.2026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6974EC-074B-496B-BCA2-311EA1DE4E2E}" type="slidenum">
              <a:rPr lang="ru-RU" smtClean="0"/>
              <a:t>‹#›</a:t>
            </a:fld>
            <a:endParaRPr lang="ru-RU"/>
          </a:p>
        </p:txBody>
      </p:sp>
    </p:spTree>
    <p:extLst>
      <p:ext uri="{BB962C8B-B14F-4D97-AF65-F5344CB8AC3E}">
        <p14:creationId xmlns:p14="http://schemas.microsoft.com/office/powerpoint/2010/main" val="1219503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6178C3A-C1C6-4C77-A6F8-0D0041E101A2}" type="datetimeFigureOut">
              <a:rPr lang="ru-RU" smtClean="0"/>
              <a:t>28.04.2026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6974EC-074B-496B-BCA2-311EA1DE4E2E}" type="slidenum">
              <a:rPr lang="ru-RU" smtClean="0"/>
              <a:t>‹#›</a:t>
            </a:fld>
            <a:endParaRPr lang="ru-RU"/>
          </a:p>
        </p:txBody>
      </p:sp>
    </p:spTree>
    <p:extLst>
      <p:ext uri="{BB962C8B-B14F-4D97-AF65-F5344CB8AC3E}">
        <p14:creationId xmlns:p14="http://schemas.microsoft.com/office/powerpoint/2010/main" val="242340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6178C3A-C1C6-4C77-A6F8-0D0041E101A2}" type="datetimeFigureOut">
              <a:rPr lang="ru-RU" smtClean="0"/>
              <a:t>28.04.2026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6974EC-074B-496B-BCA2-311EA1DE4E2E}" type="slidenum">
              <a:rPr lang="ru-RU" smtClean="0"/>
              <a:t>‹#›</a:t>
            </a:fld>
            <a:endParaRPr lang="ru-RU"/>
          </a:p>
        </p:txBody>
      </p:sp>
    </p:spTree>
    <p:extLst>
      <p:ext uri="{BB962C8B-B14F-4D97-AF65-F5344CB8AC3E}">
        <p14:creationId xmlns:p14="http://schemas.microsoft.com/office/powerpoint/2010/main" val="2036876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6178C3A-C1C6-4C77-A6F8-0D0041E101A2}" type="datetimeFigureOut">
              <a:rPr lang="ru-RU" smtClean="0"/>
              <a:t>28.04.2026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E6974EC-074B-496B-BCA2-311EA1DE4E2E}" type="slidenum">
              <a:rPr lang="ru-RU" smtClean="0"/>
              <a:t>‹#›</a:t>
            </a:fld>
            <a:endParaRPr lang="ru-RU"/>
          </a:p>
        </p:txBody>
      </p:sp>
    </p:spTree>
    <p:extLst>
      <p:ext uri="{BB962C8B-B14F-4D97-AF65-F5344CB8AC3E}">
        <p14:creationId xmlns:p14="http://schemas.microsoft.com/office/powerpoint/2010/main" val="2368336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6178C3A-C1C6-4C77-A6F8-0D0041E101A2}" type="datetimeFigureOut">
              <a:rPr lang="ru-RU" smtClean="0"/>
              <a:t>28.04.2026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E6974EC-074B-496B-BCA2-311EA1DE4E2E}" type="slidenum">
              <a:rPr lang="ru-RU" smtClean="0"/>
              <a:t>‹#›</a:t>
            </a:fld>
            <a:endParaRPr lang="ru-RU"/>
          </a:p>
        </p:txBody>
      </p:sp>
    </p:spTree>
    <p:extLst>
      <p:ext uri="{BB962C8B-B14F-4D97-AF65-F5344CB8AC3E}">
        <p14:creationId xmlns:p14="http://schemas.microsoft.com/office/powerpoint/2010/main" val="1783052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6178C3A-C1C6-4C77-A6F8-0D0041E101A2}" type="datetimeFigureOut">
              <a:rPr lang="ru-RU" smtClean="0"/>
              <a:t>28.04.2026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E6974EC-074B-496B-BCA2-311EA1DE4E2E}" type="slidenum">
              <a:rPr lang="ru-RU" smtClean="0"/>
              <a:t>‹#›</a:t>
            </a:fld>
            <a:endParaRPr lang="ru-RU"/>
          </a:p>
        </p:txBody>
      </p:sp>
    </p:spTree>
    <p:extLst>
      <p:ext uri="{BB962C8B-B14F-4D97-AF65-F5344CB8AC3E}">
        <p14:creationId xmlns:p14="http://schemas.microsoft.com/office/powerpoint/2010/main" val="1380189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6178C3A-C1C6-4C77-A6F8-0D0041E101A2}" type="datetimeFigureOut">
              <a:rPr lang="ru-RU" smtClean="0"/>
              <a:t>28.04.2026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E6974EC-074B-496B-BCA2-311EA1DE4E2E}" type="slidenum">
              <a:rPr lang="ru-RU" smtClean="0"/>
              <a:t>‹#›</a:t>
            </a:fld>
            <a:endParaRPr lang="ru-RU"/>
          </a:p>
        </p:txBody>
      </p:sp>
    </p:spTree>
    <p:extLst>
      <p:ext uri="{BB962C8B-B14F-4D97-AF65-F5344CB8AC3E}">
        <p14:creationId xmlns:p14="http://schemas.microsoft.com/office/powerpoint/2010/main" val="4206943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6178C3A-C1C6-4C77-A6F8-0D0041E101A2}" type="datetimeFigureOut">
              <a:rPr lang="ru-RU" smtClean="0"/>
              <a:t>28.04.2026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E6974EC-074B-496B-BCA2-311EA1DE4E2E}" type="slidenum">
              <a:rPr lang="ru-RU" smtClean="0"/>
              <a:t>‹#›</a:t>
            </a:fld>
            <a:endParaRPr lang="ru-RU"/>
          </a:p>
        </p:txBody>
      </p:sp>
    </p:spTree>
    <p:extLst>
      <p:ext uri="{BB962C8B-B14F-4D97-AF65-F5344CB8AC3E}">
        <p14:creationId xmlns:p14="http://schemas.microsoft.com/office/powerpoint/2010/main" val="503783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6178C3A-C1C6-4C77-A6F8-0D0041E101A2}" type="datetimeFigureOut">
              <a:rPr lang="ru-RU" smtClean="0"/>
              <a:t>28.04.2026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E6974EC-074B-496B-BCA2-311EA1DE4E2E}" type="slidenum">
              <a:rPr lang="ru-RU" smtClean="0"/>
              <a:t>‹#›</a:t>
            </a:fld>
            <a:endParaRPr lang="ru-RU"/>
          </a:p>
        </p:txBody>
      </p:sp>
    </p:spTree>
    <p:extLst>
      <p:ext uri="{BB962C8B-B14F-4D97-AF65-F5344CB8AC3E}">
        <p14:creationId xmlns:p14="http://schemas.microsoft.com/office/powerpoint/2010/main" val="2011556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178C3A-C1C6-4C77-A6F8-0D0041E101A2}" type="datetimeFigureOut">
              <a:rPr lang="ru-RU" smtClean="0"/>
              <a:t>28.04.2026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6974EC-074B-496B-BCA2-311EA1DE4E2E}" type="slidenum">
              <a:rPr lang="ru-RU" smtClean="0"/>
              <a:t>‹#›</a:t>
            </a:fld>
            <a:endParaRPr lang="ru-RU"/>
          </a:p>
        </p:txBody>
      </p:sp>
    </p:spTree>
    <p:extLst>
      <p:ext uri="{BB962C8B-B14F-4D97-AF65-F5344CB8AC3E}">
        <p14:creationId xmlns:p14="http://schemas.microsoft.com/office/powerpoint/2010/main" val="3042178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microsoft.com/office/2007/relationships/hdphoto" Target="../media/hdphoto2.wdp"/><Relationship Id="rId12" Type="http://schemas.microsoft.com/office/2007/relationships/hdphoto" Target="../media/hdphoto3.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7.png"/><Relationship Id="rId5" Type="http://schemas.microsoft.com/office/2007/relationships/hdphoto" Target="../media/hdphoto1.wdp"/><Relationship Id="rId10" Type="http://schemas.openxmlformats.org/officeDocument/2006/relationships/image" Target="../media/image6.png"/><Relationship Id="rId4" Type="http://schemas.openxmlformats.org/officeDocument/2006/relationships/image" Target="../media/image2.jpe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8.png"/><Relationship Id="rId7"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 Id="rId9" Type="http://schemas.openxmlformats.org/officeDocument/2006/relationships/hyperlink" Target="https://www.grsu.by/component/k2/item/54695-stoit-li-zapretit-tsirki-i-chto-delat-so-starymi-mashinami-na-doroge-v-grodno-sostoyalsya-final-regionalnogo-etapa-respublikanskogo-konkursa-vsebelorusskaya-liga-debatov.html"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8.png"/><Relationship Id="rId7"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 Id="rId9" Type="http://schemas.openxmlformats.org/officeDocument/2006/relationships/hyperlink" Target="https://www.grsu.by/component/k2/item/54724-v-grgu-imeni-yanki-kupaly-sostoyalas-otchetnaya-konferentsiya-pervichnoj-profsoyuznoj-organizatsii-obuchayushchikhsya-grgu-imeni-yanki-kupaly.html"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hyperlink" Target="https://www.grsu.by/component/k2/item/54725-v-grgu-imeni-yanki-kupaly-zavershilsya-universitetskij-marafon-vmeste-za-silnuyu-i-protsvetayushchuyu-belarus.html" TargetMode="External"/><Relationship Id="rId3" Type="http://schemas.openxmlformats.org/officeDocument/2006/relationships/image" Target="../media/image8.png"/><Relationship Id="rId7" Type="http://schemas.openxmlformats.org/officeDocument/2006/relationships/image" Target="../media/image33.jpeg"/><Relationship Id="rId12"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37.jpeg"/><Relationship Id="rId5" Type="http://schemas.microsoft.com/office/2007/relationships/hdphoto" Target="../media/hdphoto4.wdp"/><Relationship Id="rId10" Type="http://schemas.openxmlformats.org/officeDocument/2006/relationships/image" Target="../media/image36.jpeg"/><Relationship Id="rId4" Type="http://schemas.openxmlformats.org/officeDocument/2006/relationships/image" Target="../media/image9.png"/><Relationship Id="rId9" Type="http://schemas.openxmlformats.org/officeDocument/2006/relationships/image" Target="../media/image35.jpeg"/></Relationships>
</file>

<file path=ppt/slides/_rels/slide13.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8.png"/><Relationship Id="rId7"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 Id="rId9" Type="http://schemas.openxmlformats.org/officeDocument/2006/relationships/hyperlink" Target="https://www.grsu.by/component/k2/item/54746-v-kupalovskom-universitete-sostoyalas-vstrecha-studencheskogo-aktiva-s-molodezhnym-sovetom-pri-sovete-respubliki.html"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8.png"/><Relationship Id="rId7"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 Id="rId9" Type="http://schemas.openxmlformats.org/officeDocument/2006/relationships/hyperlink" Target="https://www.grsu.by/component/k2/item/55036-kupalovskij-universitet-prinimaet-finalistov-vii-respublikanskogo-molodezhnogo-festivalya-konkursa-mediasfera-2025.html"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8.png"/><Relationship Id="rId7" Type="http://schemas.openxmlformats.org/officeDocument/2006/relationships/image" Target="../media/image43.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10" Type="http://schemas.openxmlformats.org/officeDocument/2006/relationships/hyperlink" Target="https://www.grsu.by/component/k2/item/55105-v-borbe-za-chest-i-slavu-voenno-patrioticheskij-slet-pr%20oshel-v-kupalovskom-universitete.html" TargetMode="External"/><Relationship Id="rId4" Type="http://schemas.openxmlformats.org/officeDocument/2006/relationships/image" Target="../media/image9.png"/><Relationship Id="rId9" Type="http://schemas.openxmlformats.org/officeDocument/2006/relationships/image" Target="../media/image45.jpeg"/></Relationships>
</file>

<file path=ppt/slides/_rels/slide16.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8.png"/><Relationship Id="rId7" Type="http://schemas.openxmlformats.org/officeDocument/2006/relationships/image" Target="../media/image46.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 Id="rId9" Type="http://schemas.openxmlformats.org/officeDocument/2006/relationships/hyperlink" Target="https://www.grsu.by/component/k2/item/55293-v-grgu-imeni-yanki-kupaly-zavershilsya-viii-mezhdunarodnyj-grazhdansko-patrioticheskij-marafon-vmeste-za-silnuyu-i-protsvetayushchuyu-belarus.html"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8.png"/><Relationship Id="rId7" Type="http://schemas.openxmlformats.org/officeDocument/2006/relationships/image" Target="../media/image48.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 Id="rId9" Type="http://schemas.openxmlformats.org/officeDocument/2006/relationships/hyperlink" Target="https://www.grsu.by/component/k2/item/55758-v-kupalovskom-universitete-sostoyalos-otchjotno-vybornoe-sobranie-pervichnoj-organizatsii-roo-belaya-rus.html"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8.png"/><Relationship Id="rId7" Type="http://schemas.openxmlformats.org/officeDocument/2006/relationships/image" Target="../media/image50.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 Id="rId9" Type="http://schemas.openxmlformats.org/officeDocument/2006/relationships/hyperlink" Target="https://www.grsu.by/component/k2/item/55759-predstaviteli-grgu-imeni-yanki-kupaly-prinyali-uchastie-v-xviii-sessii-evropejsko-aziatskogo-pravovogo-kongressa.html"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8.png"/><Relationship Id="rId7" Type="http://schemas.openxmlformats.org/officeDocument/2006/relationships/image" Target="../media/image52.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10" Type="http://schemas.openxmlformats.org/officeDocument/2006/relationships/hyperlink" Target="https://www.grsu.by/component/k2/item/55780-kupalovets-prinyala-uchastie-v-sovete-po-ustojchivomu-razvitiyu-respubliki-belarus.html" TargetMode="External"/><Relationship Id="rId4" Type="http://schemas.openxmlformats.org/officeDocument/2006/relationships/image" Target="../media/image9.png"/><Relationship Id="rId9" Type="http://schemas.openxmlformats.org/officeDocument/2006/relationships/image" Target="../media/image54.jpeg"/></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pn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10" Type="http://schemas.openxmlformats.org/officeDocument/2006/relationships/hyperlink" Target="https://www.grsu.by/component/k2/item/53683-kupalovtsy-v-chisle-uchastnikov-respublikanskogo-foruma-liderov-molodezhnoe-liderstvo-sovremennyj-vzglyad.html" TargetMode="External"/><Relationship Id="rId4" Type="http://schemas.openxmlformats.org/officeDocument/2006/relationships/image" Target="../media/image9.png"/><Relationship Id="rId9" Type="http://schemas.openxmlformats.org/officeDocument/2006/relationships/image" Target="../media/image13.jpeg"/></Relationships>
</file>

<file path=ppt/slides/_rels/slide20.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8.png"/><Relationship Id="rId7" Type="http://schemas.openxmlformats.org/officeDocument/2006/relationships/image" Target="../media/image55.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 Id="rId9" Type="http://schemas.openxmlformats.org/officeDocument/2006/relationships/hyperlink" Target="https://www.grsu.by/component/k2/item/55907-na-baze-grgu-imeni-yanki-kupaly-proshlo-zasedanie-rgoo-belorusskoe-obshchestvo-znanie.html"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8.png"/><Relationship Id="rId7" Type="http://schemas.openxmlformats.org/officeDocument/2006/relationships/image" Target="../media/image57.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 Id="rId9" Type="http://schemas.openxmlformats.org/officeDocument/2006/relationships/hyperlink" Target="https://www.grsu.by/component/k2/item/55929-mezhdunarodnaya-letnyaya-pravovaya-shkola-antikorruptsionnaya-politika-sovremennoe-pravovoe-regulirovanie-i-mekhanizm-realizatsii-zavershila-rabotu.html"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8.png"/><Relationship Id="rId7" Type="http://schemas.openxmlformats.org/officeDocument/2006/relationships/image" Target="../media/image59.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 Id="rId9" Type="http://schemas.openxmlformats.org/officeDocument/2006/relationships/hyperlink" Target="https://www.grsu.by/component/k2/item/55986-kupalovtsy-prinyali-uchastie-v-otchjotno-vybornoj-konferentsii-oblastnoj-organizatsii-roo-belaya-rus.html"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8.png"/><Relationship Id="rId7" Type="http://schemas.openxmlformats.org/officeDocument/2006/relationships/image" Target="../media/image61.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 Id="rId9" Type="http://schemas.openxmlformats.org/officeDocument/2006/relationships/hyperlink" Target="https://www.grsu.by/component/k2/item/56131-kupalovets-prinyala-uchastie-v-zasedanii-prezidiuma-grodnenskogo-oblastnogo-komiteta-belorusskogo-profsoyuza-rabotnikov-obrazovaniya-i-nauki.html"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8.png"/><Relationship Id="rId7" Type="http://schemas.openxmlformats.org/officeDocument/2006/relationships/image" Target="../media/image63.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10" Type="http://schemas.openxmlformats.org/officeDocument/2006/relationships/hyperlink" Target="https://www.grsu.by/component/k2/item/56455-grgu-imeni-yanki-kupaly-otmechen-nagradoj-belorusskogo-krasnogo-kresta.html" TargetMode="External"/><Relationship Id="rId4" Type="http://schemas.openxmlformats.org/officeDocument/2006/relationships/image" Target="../media/image9.png"/><Relationship Id="rId9" Type="http://schemas.openxmlformats.org/officeDocument/2006/relationships/image" Target="../media/image65.jpeg"/></Relationships>
</file>

<file path=ppt/slides/_rels/slide25.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8.png"/><Relationship Id="rId7" Type="http://schemas.openxmlformats.org/officeDocument/2006/relationships/image" Target="../media/image66.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 Id="rId9" Type="http://schemas.openxmlformats.org/officeDocument/2006/relationships/hyperlink" Target="https://www.grsu.by/component/k2/item/56606-v-kupalovskom-universitete-sostoyalos-torzhestvennoe-sobranie-soveta-respublikanskogo-obshchestvennogo-obedineniya-belaya-rus.html"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8.png"/><Relationship Id="rId7" Type="http://schemas.openxmlformats.org/officeDocument/2006/relationships/image" Target="../media/image68.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 Id="rId9" Type="http://schemas.openxmlformats.org/officeDocument/2006/relationships/hyperlink" Target="https://www.grsu.by/component/k2/item/57940-studenty-yuristy-grgu-imeni-yanki-kupaly-stali-prizerami-mezhdunarodnogo-konkursa-nyurnbergskij-protsess-i-sovremennoe-mezhdunarodnoe-pravo.html"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image" Target="../media/image8.png"/><Relationship Id="rId7" Type="http://schemas.openxmlformats.org/officeDocument/2006/relationships/image" Target="../media/image70.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 Id="rId9" Type="http://schemas.openxmlformats.org/officeDocument/2006/relationships/hyperlink" Target="https://www.grsu.by/component/k2/item/58041-aktivisty-kupalovskogo-universiteta-prinyali-uchastie-v-forume-yunesko.html"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microsoft.com/office/2007/relationships/hdphoto" Target="../media/hdphoto2.wdp"/><Relationship Id="rId12" Type="http://schemas.microsoft.com/office/2007/relationships/hdphoto" Target="../media/hdphoto5.wdp"/><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72.png"/><Relationship Id="rId5" Type="http://schemas.microsoft.com/office/2007/relationships/hdphoto" Target="../media/hdphoto1.wdp"/><Relationship Id="rId10" Type="http://schemas.openxmlformats.org/officeDocument/2006/relationships/image" Target="../media/image6.png"/><Relationship Id="rId4" Type="http://schemas.openxmlformats.org/officeDocument/2006/relationships/image" Target="../media/image2.jpe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8.pn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 Id="rId9" Type="http://schemas.openxmlformats.org/officeDocument/2006/relationships/hyperlink" Target="https://www.grsu.by/component/k2/item/53706-v-grgu-imeni-yanki-kupaly-sostoyalas-vstrecha-s-predsedatelem-federatsii-profsoyuzov.html"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8.pn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 Id="rId9" Type="http://schemas.openxmlformats.org/officeDocument/2006/relationships/hyperlink" Target="https://www.grsu.by/component/k2/item/53725-sostoyalas-vstrecha-rektora-grgu-imeni-yanki-kupaly-s-trudovym-kollektivom-universiteta.html"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8.pn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 Id="rId9" Type="http://schemas.openxmlformats.org/officeDocument/2006/relationships/hyperlink" Target="https://www.grsu.by/component/k2/item/53913-kupalovets-prinyal-uchastie-v-x-sezde-federatsii-profsoyuzov-belarusi.html"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8.png"/><Relationship Id="rId7"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 Id="rId9" Type="http://schemas.openxmlformats.org/officeDocument/2006/relationships/hyperlink" Target="https://www.grsu.by/component/k2/item/54016-tandem-praktiki-i-teorii-v-kupalovskom-universitete-studenty-prisutstvovali-na-sudebnom-zasedanii.html"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8.png"/><Relationship Id="rId7"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 Id="rId9" Type="http://schemas.openxmlformats.org/officeDocument/2006/relationships/hyperlink" Target="https://www.grsu.by/component/k2/item/54552-v-grgu-imeni-yanki-kupaly-sostoyalas-vstrecha-s-predsedatelem-respublikanskogo-obshchestvennogo-obedineniya-belaya-rus.html"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8.png"/><Relationship Id="rId7"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 Id="rId9" Type="http://schemas.openxmlformats.org/officeDocument/2006/relationships/hyperlink" Target="https://www.grsu.by/component/k2/item/54626-v-grgu-imeni-yanki-kupaly-sostoyalas-dialogovaya-ploshchadka-s-predstavitelyami-silovykh-struktur.html"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8.png"/><Relationship Id="rId7"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10" Type="http://schemas.openxmlformats.org/officeDocument/2006/relationships/hyperlink" Target="https://www.grsu.by/component/k2/item/54632-otchetnaya-konferentsiya-pervichnoj-profsoyuznoj-organizatsii-rabotnikov-proshla-v-kupalovskom-universitete.html" TargetMode="External"/><Relationship Id="rId4" Type="http://schemas.openxmlformats.org/officeDocument/2006/relationships/image" Target="../media/image9.png"/><Relationship Id="rId9"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73726" y="-1"/>
            <a:ext cx="9217727" cy="6858001"/>
            <a:chOff x="-73726" y="-1"/>
            <a:chExt cx="9217727" cy="6858001"/>
          </a:xfrm>
        </p:grpSpPr>
        <p:sp>
          <p:nvSpPr>
            <p:cNvPr id="5" name="Прямоугольник 4"/>
            <p:cNvSpPr/>
            <p:nvPr/>
          </p:nvSpPr>
          <p:spPr>
            <a:xfrm>
              <a:off x="0" y="0"/>
              <a:ext cx="9144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6" name="Picture 18" descr="https://i.ya-webdesign.com/images/light-burst-png-2.png"/>
            <p:cNvPicPr>
              <a:picLocks noChangeAspect="1" noChangeArrowheads="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rot="8346395">
              <a:off x="6047700" y="5661067"/>
              <a:ext cx="2360899" cy="842361"/>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p:cNvPicPr>
              <a:picLocks noChangeAspect="1"/>
            </p:cNvPicPr>
            <p:nvPr/>
          </p:nvPicPr>
          <p:blipFill>
            <a:blip r:embed="rId4" cstate="print">
              <a:extLst>
                <a:ext uri="{BEBA8EAE-BF5A-486C-A8C5-ECC9F3942E4B}">
                  <a14:imgProps xmlns:a14="http://schemas.microsoft.com/office/drawing/2010/main">
                    <a14:imgLayer r:embed="rId5">
                      <a14:imgEffect>
                        <a14:artisticTexturizer/>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a:xfrm>
              <a:off x="1101615" y="-1"/>
              <a:ext cx="8042385" cy="3027857"/>
            </a:xfrm>
            <a:custGeom>
              <a:avLst/>
              <a:gdLst>
                <a:gd name="connsiteX0" fmla="*/ 0 w 10566400"/>
                <a:gd name="connsiteY0" fmla="*/ 0 h 3979152"/>
                <a:gd name="connsiteX1" fmla="*/ 10566400 w 10566400"/>
                <a:gd name="connsiteY1" fmla="*/ 0 h 3979152"/>
                <a:gd name="connsiteX2" fmla="*/ 10566400 w 10566400"/>
                <a:gd name="connsiteY2" fmla="*/ 2957997 h 3979152"/>
                <a:gd name="connsiteX3" fmla="*/ 10517638 w 10566400"/>
                <a:gd name="connsiteY3" fmla="*/ 3003043 h 3979152"/>
                <a:gd name="connsiteX4" fmla="*/ 6185301 w 10566400"/>
                <a:gd name="connsiteY4" fmla="*/ 3626174 h 3979152"/>
                <a:gd name="connsiteX5" fmla="*/ 0 w 10566400"/>
                <a:gd name="connsiteY5" fmla="*/ 0 h 397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66400" h="3979152">
                  <a:moveTo>
                    <a:pt x="0" y="0"/>
                  </a:moveTo>
                  <a:lnTo>
                    <a:pt x="10566400" y="0"/>
                  </a:lnTo>
                  <a:cubicBezTo>
                    <a:pt x="10566400" y="0"/>
                    <a:pt x="10566400" y="0"/>
                    <a:pt x="10566400" y="2957997"/>
                  </a:cubicBezTo>
                  <a:cubicBezTo>
                    <a:pt x="10551396" y="2973012"/>
                    <a:pt x="10536392" y="2988028"/>
                    <a:pt x="10517638" y="3003043"/>
                  </a:cubicBezTo>
                  <a:cubicBezTo>
                    <a:pt x="10232566" y="3273317"/>
                    <a:pt x="8649669" y="4602163"/>
                    <a:pt x="6185301" y="3626174"/>
                  </a:cubicBezTo>
                  <a:cubicBezTo>
                    <a:pt x="4051016" y="2781568"/>
                    <a:pt x="2093025" y="792053"/>
                    <a:pt x="0" y="0"/>
                  </a:cubicBezTo>
                  <a:close/>
                </a:path>
              </a:pathLst>
            </a:custGeom>
          </p:spPr>
        </p:pic>
        <p:sp>
          <p:nvSpPr>
            <p:cNvPr id="8" name="Freeform 7">
              <a:extLst>
                <a:ext uri="{FF2B5EF4-FFF2-40B4-BE49-F238E27FC236}">
                  <a16:creationId xmlns:a16="http://schemas.microsoft.com/office/drawing/2014/main" id="{7B6D73C7-1FE5-4E73-9D4F-C59DB1A1DC90}"/>
                </a:ext>
              </a:extLst>
            </p:cNvPr>
            <p:cNvSpPr>
              <a:spLocks/>
            </p:cNvSpPr>
            <p:nvPr/>
          </p:nvSpPr>
          <p:spPr bwMode="auto">
            <a:xfrm>
              <a:off x="-73726" y="1"/>
              <a:ext cx="9217726" cy="3451622"/>
            </a:xfrm>
            <a:custGeom>
              <a:avLst/>
              <a:gdLst>
                <a:gd name="T0" fmla="*/ 716 w 3241"/>
                <a:gd name="T1" fmla="*/ 576 h 1226"/>
                <a:gd name="T2" fmla="*/ 1936 w 3241"/>
                <a:gd name="T3" fmla="*/ 1060 h 1226"/>
                <a:gd name="T4" fmla="*/ 3241 w 3241"/>
                <a:gd name="T5" fmla="*/ 800 h 1226"/>
                <a:gd name="T6" fmla="*/ 2086 w 3241"/>
                <a:gd name="T7" fmla="*/ 966 h 1226"/>
                <a:gd name="T8" fmla="*/ 437 w 3241"/>
                <a:gd name="T9" fmla="*/ 0 h 1226"/>
                <a:gd name="T10" fmla="*/ 0 w 3241"/>
                <a:gd name="T11" fmla="*/ 0 h 1226"/>
                <a:gd name="T12" fmla="*/ 0 w 3241"/>
                <a:gd name="T13" fmla="*/ 623 h 1226"/>
                <a:gd name="T14" fmla="*/ 716 w 3241"/>
                <a:gd name="T15" fmla="*/ 576 h 12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41" h="1226">
                  <a:moveTo>
                    <a:pt x="716" y="576"/>
                  </a:moveTo>
                  <a:cubicBezTo>
                    <a:pt x="1176" y="666"/>
                    <a:pt x="1576" y="918"/>
                    <a:pt x="1936" y="1060"/>
                  </a:cubicBezTo>
                  <a:cubicBezTo>
                    <a:pt x="2292" y="1201"/>
                    <a:pt x="2839" y="1192"/>
                    <a:pt x="3241" y="800"/>
                  </a:cubicBezTo>
                  <a:cubicBezTo>
                    <a:pt x="3165" y="872"/>
                    <a:pt x="2743" y="1226"/>
                    <a:pt x="2086" y="966"/>
                  </a:cubicBezTo>
                  <a:cubicBezTo>
                    <a:pt x="1517" y="741"/>
                    <a:pt x="995" y="211"/>
                    <a:pt x="437" y="0"/>
                  </a:cubicBezTo>
                  <a:cubicBezTo>
                    <a:pt x="0" y="0"/>
                    <a:pt x="0" y="0"/>
                    <a:pt x="0" y="0"/>
                  </a:cubicBezTo>
                  <a:cubicBezTo>
                    <a:pt x="0" y="623"/>
                    <a:pt x="0" y="623"/>
                    <a:pt x="0" y="623"/>
                  </a:cubicBezTo>
                  <a:cubicBezTo>
                    <a:pt x="41" y="603"/>
                    <a:pt x="296" y="494"/>
                    <a:pt x="716" y="576"/>
                  </a:cubicBezTo>
                  <a:close/>
                </a:path>
              </a:pathLst>
            </a:custGeom>
            <a:solidFill>
              <a:schemeClr val="bg1"/>
            </a:solidFill>
            <a:ln w="41275" cmpd="thickThin">
              <a:gradFill flip="none" rotWithShape="1">
                <a:gsLst>
                  <a:gs pos="0">
                    <a:schemeClr val="accent1">
                      <a:tint val="66000"/>
                      <a:satMod val="160000"/>
                    </a:schemeClr>
                  </a:gs>
                  <a:gs pos="81000">
                    <a:schemeClr val="accent1">
                      <a:tint val="44500"/>
                      <a:satMod val="160000"/>
                    </a:schemeClr>
                  </a:gs>
                  <a:gs pos="100000">
                    <a:schemeClr val="bg1"/>
                  </a:gs>
                </a:gsLst>
                <a:lin ang="5400000" scaled="1"/>
                <a:tileRect/>
              </a:gradFill>
            </a:ln>
            <a:effectLst>
              <a:outerShdw blurRad="825500" dist="457200" dir="8100000" algn="tr" rotWithShape="0">
                <a:prstClr val="black">
                  <a:alpha val="20000"/>
                </a:prstClr>
              </a:outerShdw>
            </a:effectLst>
          </p:spPr>
          <p:txBody>
            <a:bodyPr vert="horz" wrap="square" lIns="68589" tIns="34295" rIns="68589" bIns="34295" numCol="1" anchor="t" anchorCtr="0" compatLnSpc="1">
              <a:prstTxWarp prst="textNoShape">
                <a:avLst/>
              </a:prstTxWarp>
            </a:bodyPr>
            <a:lstStyle/>
            <a:p>
              <a:endParaRPr lang="en-IN"/>
            </a:p>
          </p:txBody>
        </p:sp>
        <p:pic>
          <p:nvPicPr>
            <p:cNvPr id="9" name="Picture 3"/>
            <p:cNvPicPr>
              <a:picLocks noChangeArrowheads="1"/>
            </p:cNvPicPr>
            <p:nvPr/>
          </p:nvPicPr>
          <p:blipFill rotWithShape="1">
            <a:blip r:embed="rId6" cstate="print">
              <a:extLst>
                <a:ext uri="{BEBA8EAE-BF5A-486C-A8C5-ECC9F3942E4B}">
                  <a14:imgProps xmlns:a14="http://schemas.microsoft.com/office/drawing/2010/main">
                    <a14:imgLayer r:embed="rId7">
                      <a14:imgEffect>
                        <a14:backgroundRemoval t="855" b="99145" l="0" r="94737"/>
                      </a14:imgEffect>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r="-3404"/>
            <a:stretch/>
          </p:blipFill>
          <p:spPr bwMode="auto">
            <a:xfrm>
              <a:off x="8002184" y="1239300"/>
              <a:ext cx="243063" cy="488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8" descr="https://i.ya-webdesign.com/images/light-burst-png-2.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7327023" y="1483370"/>
              <a:ext cx="1816978" cy="1811702"/>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7">
              <a:extLst>
                <a:ext uri="{FF2B5EF4-FFF2-40B4-BE49-F238E27FC236}">
                  <a16:creationId xmlns:a16="http://schemas.microsoft.com/office/drawing/2014/main" id="{7B6D73C7-1FE5-4E73-9D4F-C59DB1A1DC90}"/>
                </a:ext>
              </a:extLst>
            </p:cNvPr>
            <p:cNvSpPr>
              <a:spLocks/>
            </p:cNvSpPr>
            <p:nvPr/>
          </p:nvSpPr>
          <p:spPr bwMode="auto">
            <a:xfrm>
              <a:off x="-73725" y="1"/>
              <a:ext cx="9129391" cy="3377078"/>
            </a:xfrm>
            <a:custGeom>
              <a:avLst/>
              <a:gdLst>
                <a:gd name="T0" fmla="*/ 716 w 3241"/>
                <a:gd name="T1" fmla="*/ 576 h 1226"/>
                <a:gd name="T2" fmla="*/ 1936 w 3241"/>
                <a:gd name="T3" fmla="*/ 1060 h 1226"/>
                <a:gd name="T4" fmla="*/ 3241 w 3241"/>
                <a:gd name="T5" fmla="*/ 800 h 1226"/>
                <a:gd name="T6" fmla="*/ 2086 w 3241"/>
                <a:gd name="T7" fmla="*/ 966 h 1226"/>
                <a:gd name="T8" fmla="*/ 437 w 3241"/>
                <a:gd name="T9" fmla="*/ 0 h 1226"/>
                <a:gd name="T10" fmla="*/ 0 w 3241"/>
                <a:gd name="T11" fmla="*/ 0 h 1226"/>
                <a:gd name="T12" fmla="*/ 0 w 3241"/>
                <a:gd name="T13" fmla="*/ 623 h 1226"/>
                <a:gd name="T14" fmla="*/ 716 w 3241"/>
                <a:gd name="T15" fmla="*/ 576 h 12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41" h="1226">
                  <a:moveTo>
                    <a:pt x="716" y="576"/>
                  </a:moveTo>
                  <a:cubicBezTo>
                    <a:pt x="1176" y="666"/>
                    <a:pt x="1576" y="918"/>
                    <a:pt x="1936" y="1060"/>
                  </a:cubicBezTo>
                  <a:cubicBezTo>
                    <a:pt x="2292" y="1201"/>
                    <a:pt x="2839" y="1192"/>
                    <a:pt x="3241" y="800"/>
                  </a:cubicBezTo>
                  <a:cubicBezTo>
                    <a:pt x="3165" y="872"/>
                    <a:pt x="2743" y="1226"/>
                    <a:pt x="2086" y="966"/>
                  </a:cubicBezTo>
                  <a:cubicBezTo>
                    <a:pt x="1517" y="741"/>
                    <a:pt x="995" y="211"/>
                    <a:pt x="437" y="0"/>
                  </a:cubicBezTo>
                  <a:cubicBezTo>
                    <a:pt x="0" y="0"/>
                    <a:pt x="0" y="0"/>
                    <a:pt x="0" y="0"/>
                  </a:cubicBezTo>
                  <a:cubicBezTo>
                    <a:pt x="0" y="623"/>
                    <a:pt x="0" y="623"/>
                    <a:pt x="0" y="623"/>
                  </a:cubicBezTo>
                  <a:cubicBezTo>
                    <a:pt x="41" y="603"/>
                    <a:pt x="296" y="494"/>
                    <a:pt x="716" y="576"/>
                  </a:cubicBezTo>
                  <a:close/>
                </a:path>
              </a:pathLst>
            </a:custGeom>
            <a:solidFill>
              <a:schemeClr val="bg1"/>
            </a:solidFill>
            <a:ln w="41275" cmpd="thickThin">
              <a:noFill/>
            </a:ln>
            <a:effectLst>
              <a:outerShdw blurRad="825500" dist="457200" dir="8100000" algn="tr" rotWithShape="0">
                <a:prstClr val="black">
                  <a:alpha val="20000"/>
                </a:prstClr>
              </a:outerShdw>
            </a:effectLst>
          </p:spPr>
          <p:txBody>
            <a:bodyPr vert="horz" wrap="square" lIns="68589" tIns="34295" rIns="68589" bIns="34295" numCol="1" anchor="t" anchorCtr="0" compatLnSpc="1">
              <a:prstTxWarp prst="textNoShape">
                <a:avLst/>
              </a:prstTxWarp>
            </a:bodyPr>
            <a:lstStyle/>
            <a:p>
              <a:endParaRPr lang="en-IN"/>
            </a:p>
          </p:txBody>
        </p:sp>
        <p:pic>
          <p:nvPicPr>
            <p:cNvPr id="12"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73725" y="-1"/>
              <a:ext cx="2081366" cy="1625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6297909" y="5661248"/>
              <a:ext cx="2846091" cy="1196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Subtitle 31">
            <a:extLst>
              <a:ext uri="{FF2B5EF4-FFF2-40B4-BE49-F238E27FC236}">
                <a16:creationId xmlns:a16="http://schemas.microsoft.com/office/drawing/2014/main" id="{AF782006-E618-4A9E-ACF4-6A6CC766E189}"/>
              </a:ext>
            </a:extLst>
          </p:cNvPr>
          <p:cNvSpPr>
            <a:spLocks noGrp="1"/>
          </p:cNvSpPr>
          <p:nvPr>
            <p:ph type="subTitle" idx="1"/>
          </p:nvPr>
        </p:nvSpPr>
        <p:spPr>
          <a:xfrm>
            <a:off x="179512" y="4807976"/>
            <a:ext cx="6408712" cy="923330"/>
          </a:xfrm>
        </p:spPr>
        <p:txBody>
          <a:bodyPr anchor="t">
            <a:noAutofit/>
          </a:bodyPr>
          <a:lstStyle/>
          <a:p>
            <a:pPr algn="l">
              <a:spcBef>
                <a:spcPts val="0"/>
              </a:spcBef>
            </a:pPr>
            <a:r>
              <a:rPr lang="ru-RU" sz="2000" dirty="0">
                <a:solidFill>
                  <a:schemeClr val="bg1"/>
                </a:solidFill>
                <a:latin typeface="Impact" pitchFamily="34" charset="0"/>
              </a:rPr>
              <a:t>Цель 16: Содействие построению миролюбивого и открытого общества в интересах устойчивого развития, обеспечение доступа к правосудию для всех и создание эффективных, подотчётных и основанных на широком участии учреждений на всех уровнях</a:t>
            </a:r>
            <a:endParaRPr lang="en-US" sz="2000" dirty="0">
              <a:solidFill>
                <a:schemeClr val="bg1"/>
              </a:solidFill>
              <a:effectLst>
                <a:outerShdw blurRad="38100" dist="38100" dir="2700000" algn="tl">
                  <a:srgbClr val="000000">
                    <a:alpha val="43137"/>
                  </a:srgbClr>
                </a:outerShdw>
              </a:effectLst>
            </a:endParaRPr>
          </a:p>
        </p:txBody>
      </p:sp>
      <p:sp>
        <p:nvSpPr>
          <p:cNvPr id="17" name="TextBox 16">
            <a:extLst>
              <a:ext uri="{FF2B5EF4-FFF2-40B4-BE49-F238E27FC236}">
                <a16:creationId xmlns:a16="http://schemas.microsoft.com/office/drawing/2014/main" id="{C938F1D3-AE06-426F-A875-9F931DCBCFF6}"/>
              </a:ext>
            </a:extLst>
          </p:cNvPr>
          <p:cNvSpPr txBox="1"/>
          <p:nvPr/>
        </p:nvSpPr>
        <p:spPr>
          <a:xfrm>
            <a:off x="-403820" y="2969874"/>
            <a:ext cx="7128792" cy="1477328"/>
          </a:xfrm>
          <a:prstGeom prst="rect">
            <a:avLst/>
          </a:prstGeom>
          <a:noFill/>
        </p:spPr>
        <p:txBody>
          <a:bodyPr wrap="square" lIns="0" tIns="0" rIns="0" bIns="0" rtlCol="0" anchor="ctr">
            <a:spAutoFit/>
          </a:bodyPr>
          <a:lstStyle/>
          <a:p>
            <a:pPr algn="ctr"/>
            <a:r>
              <a:rPr lang="ru-RU" sz="4800" dirty="0">
                <a:solidFill>
                  <a:schemeClr val="bg1"/>
                </a:solidFill>
                <a:effectLst>
                  <a:outerShdw blurRad="38100" dist="38100" dir="2700000" algn="tl">
                    <a:srgbClr val="000000">
                      <a:alpha val="43137"/>
                    </a:srgbClr>
                  </a:outerShdw>
                </a:effectLst>
                <a:latin typeface="Impact" panose="020B0806030902050204" pitchFamily="34" charset="0"/>
              </a:rPr>
              <a:t>Цели ООН в области устойчивого развития</a:t>
            </a:r>
            <a:endParaRPr lang="ru-RU" sz="4800" dirty="0">
              <a:solidFill>
                <a:schemeClr val="bg1"/>
              </a:solidFill>
              <a:effectLst>
                <a:outerShdw blurRad="50800" dist="25400" dir="2700000" algn="tl" rotWithShape="0">
                  <a:prstClr val="black">
                    <a:alpha val="72000"/>
                  </a:prstClr>
                </a:outerShdw>
              </a:effectLst>
              <a:latin typeface="Impact" pitchFamily="34" charset="0"/>
              <a:ea typeface="Calibri" panose="020F0502020204030204" pitchFamily="34" charset="0"/>
              <a:cs typeface="Times New Roman" panose="02020603050405020304" pitchFamily="18" charset="0"/>
            </a:endParaRPr>
          </a:p>
        </p:txBody>
      </p:sp>
      <p:pic>
        <p:nvPicPr>
          <p:cNvPr id="15" name="Рисунок 14"/>
          <p:cNvPicPr>
            <a:picLocks noChangeAspect="1"/>
          </p:cNvPicPr>
          <p:nvPr/>
        </p:nvPicPr>
        <p:blipFill>
          <a:blip r:embed="rId11" cstate="print">
            <a:extLst>
              <a:ext uri="{BEBA8EAE-BF5A-486C-A8C5-ECC9F3942E4B}">
                <a14:imgProps xmlns:a14="http://schemas.microsoft.com/office/drawing/2010/main">
                  <a14:imgLayer r:embed="rId12">
                    <a14:imgEffect>
                      <a14:backgroundRemoval t="0" b="99429" l="0" r="100000">
                        <a14:foregroundMark x1="93574" y1="2429" x2="93708" y2="4000"/>
                        <a14:foregroundMark x1="72557" y1="13000" x2="72557" y2="13000"/>
                        <a14:foregroundMark x1="76841" y1="16286" x2="76841" y2="16286"/>
                        <a14:foregroundMark x1="76037" y1="14714" x2="76037" y2="14714"/>
                        <a14:foregroundMark x1="76037" y1="14714" x2="76037" y2="14714"/>
                        <a14:foregroundMark x1="73360" y1="14286" x2="79384" y2="11000"/>
                        <a14:foregroundMark x1="74565" y1="9000" x2="59438" y2="27714"/>
                        <a14:foregroundMark x1="70013" y1="18143" x2="72691" y2="18429"/>
                        <a14:foregroundMark x1="69612" y1="31286" x2="90763" y2="26286"/>
                        <a14:foregroundMark x1="74565" y1="39714" x2="96252" y2="43571"/>
                        <a14:foregroundMark x1="76171" y1="49429" x2="96921" y2="58714"/>
                        <a14:foregroundMark x1="75636" y1="60143" x2="91834" y2="69429"/>
                        <a14:foregroundMark x1="71218" y1="70286" x2="76037" y2="91714"/>
                        <a14:foregroundMark x1="63052" y1="75857" x2="61580" y2="98857"/>
                        <a14:foregroundMark x1="53012" y1="79143" x2="45382" y2="99429"/>
                        <a14:foregroundMark x1="44712" y1="77857" x2="28246" y2="93714"/>
                        <a14:foregroundMark x1="35341" y1="73429" x2="14859" y2="80857"/>
                        <a14:foregroundMark x1="28514" y1="65857" x2="7631" y2="64857"/>
                        <a14:foregroundMark x1="24364" y1="55429" x2="4819" y2="47714"/>
                        <a14:foregroundMark x1="24498" y1="45857" x2="10040" y2="29286"/>
                        <a14:foregroundMark x1="27443" y1="36286" x2="19277" y2="14571"/>
                        <a14:foregroundMark x1="34672" y1="28571" x2="32129" y2="4143"/>
                        <a14:foregroundMark x1="42303" y1="23571" x2="49398" y2="714"/>
                        <a14:foregroundMark x1="16198" y1="26143" x2="16198" y2="26143"/>
                        <a14:foregroundMark x1="11379" y1="55714" x2="11379" y2="55714"/>
                        <a14:foregroundMark x1="52878" y1="1857" x2="57697" y2="24286"/>
                        <a14:foregroundMark x1="83400" y1="68286" x2="83400" y2="68286"/>
                        <a14:backgroundMark x1="32798" y1="43143" x2="32798" y2="43143"/>
                        <a14:backgroundMark x1="48862" y1="34857" x2="48862" y2="34857"/>
                        <a14:backgroundMark x1="48059" y1="32571" x2="36814" y2="46143"/>
                        <a14:backgroundMark x1="51272" y1="34714" x2="51004" y2="51571"/>
                        <a14:backgroundMark x1="55288" y1="39429" x2="55556" y2="45000"/>
                        <a14:backgroundMark x1="58233" y1="40714" x2="60910" y2="47429"/>
                        <a14:backgroundMark x1="57965" y1="41143" x2="59170" y2="33429"/>
                        <a14:backgroundMark x1="56359" y1="33143" x2="54618" y2="31143"/>
                        <a14:backgroundMark x1="44311" y1="39571" x2="45114" y2="44286"/>
                        <a14:backgroundMark x1="40964" y1="49286" x2="48728" y2="49143"/>
                        <a14:backgroundMark x1="45515" y1="41429" x2="42972" y2="44714"/>
                        <a14:backgroundMark x1="41098" y1="48857" x2="43775" y2="43143"/>
                        <a14:backgroundMark x1="41098" y1="45429" x2="43106" y2="44143"/>
                        <a14:backgroundMark x1="41098" y1="44286" x2="41633" y2="44143"/>
                        <a14:backgroundMark x1="50870" y1="46429" x2="53681" y2="48571"/>
                        <a14:backgroundMark x1="52477" y1="47857" x2="56225" y2="52571"/>
                        <a14:backgroundMark x1="58233" y1="48143" x2="58233" y2="52286"/>
                        <a14:backgroundMark x1="49799" y1="46857" x2="48996" y2="50429"/>
                        <a14:backgroundMark x1="51272" y1="50429" x2="51539" y2="53429"/>
                        <a14:backgroundMark x1="63855" y1="57571" x2="70549" y2="61857"/>
                        <a14:backgroundMark x1="66934" y1="61857" x2="66934" y2="61857"/>
                        <a14:backgroundMark x1="63454" y1="41000" x2="63454" y2="41000"/>
                        <a14:backgroundMark x1="62383" y1="36286" x2="62383" y2="36286"/>
                        <a14:backgroundMark x1="61580" y1="32429" x2="61580" y2="32429"/>
                        <a14:backgroundMark x1="60643" y1="30714" x2="60643" y2="30714"/>
                        <a14:backgroundMark x1="59973" y1="24714" x2="59973" y2="24714"/>
                        <a14:backgroundMark x1="60643" y1="21571" x2="60643" y2="21571"/>
                        <a14:backgroundMark x1="59036" y1="24143" x2="59036" y2="24143"/>
                        <a14:backgroundMark x1="45114" y1="47429" x2="45114" y2="47429"/>
                        <a14:backgroundMark x1="45248" y1="45286" x2="53414" y2="51714"/>
                        <a14:backgroundMark x1="53146" y1="53000" x2="48059" y2="47857"/>
                        <a14:backgroundMark x1="49398" y1="50429" x2="51539" y2="50429"/>
                        <a14:backgroundMark x1="53280" y1="52571" x2="51406" y2="50429"/>
                        <a14:backgroundMark x1="41232" y1="42857" x2="42704" y2="44143"/>
                        <a14:backgroundMark x1="44043" y1="45857" x2="43775" y2="44714"/>
                        <a14:backgroundMark x1="46319" y1="47000" x2="47791" y2="47000"/>
                      </a14:backgroundRemoval>
                    </a14:imgEffect>
                  </a14:imgLayer>
                </a14:imgProps>
              </a:ext>
              <a:ext uri="{28A0092B-C50C-407E-A947-70E740481C1C}">
                <a14:useLocalDpi xmlns:a14="http://schemas.microsoft.com/office/drawing/2010/main" val="0"/>
              </a:ext>
            </a:extLst>
          </a:blip>
          <a:stretch>
            <a:fillRect/>
          </a:stretch>
        </p:blipFill>
        <p:spPr>
          <a:xfrm>
            <a:off x="6141639" y="3187539"/>
            <a:ext cx="2974314" cy="2787175"/>
          </a:xfrm>
          <a:prstGeom prst="rect">
            <a:avLst/>
          </a:prstGeom>
        </p:spPr>
      </p:pic>
      <p:sp>
        <p:nvSpPr>
          <p:cNvPr id="18" name="Прямоугольник 17"/>
          <p:cNvSpPr/>
          <p:nvPr/>
        </p:nvSpPr>
        <p:spPr>
          <a:xfrm>
            <a:off x="7164288" y="4284385"/>
            <a:ext cx="1196751" cy="584775"/>
          </a:xfrm>
          <a:prstGeom prst="rect">
            <a:avLst/>
          </a:prstGeom>
        </p:spPr>
        <p:txBody>
          <a:bodyPr wrap="square">
            <a:spAutoFit/>
          </a:bodyPr>
          <a:lstStyle/>
          <a:p>
            <a:r>
              <a:rPr lang="ru-RU" sz="3200" b="1" dirty="0">
                <a:solidFill>
                  <a:schemeClr val="bg1"/>
                </a:solidFill>
              </a:rPr>
              <a:t>2025</a:t>
            </a:r>
          </a:p>
        </p:txBody>
      </p:sp>
    </p:spTree>
    <p:extLst>
      <p:ext uri="{BB962C8B-B14F-4D97-AF65-F5344CB8AC3E}">
        <p14:creationId xmlns:p14="http://schemas.microsoft.com/office/powerpoint/2010/main" val="3234486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CEC04-8849-8FDB-D49D-F567A554E4B2}"/>
            </a:ext>
          </a:extLst>
        </p:cNvPr>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2DF1890C-A036-793D-75DF-9D406578548B}"/>
              </a:ext>
            </a:extLst>
          </p:cNvPr>
          <p:cNvGrpSpPr/>
          <p:nvPr/>
        </p:nvGrpSpPr>
        <p:grpSpPr>
          <a:xfrm>
            <a:off x="-115200" y="-92546"/>
            <a:ext cx="9259200" cy="6905922"/>
            <a:chOff x="-115200" y="-92546"/>
            <a:chExt cx="9259200" cy="6905922"/>
          </a:xfrm>
        </p:grpSpPr>
        <p:sp>
          <p:nvSpPr>
            <p:cNvPr id="15" name="Прямоугольник 14">
              <a:extLst>
                <a:ext uri="{FF2B5EF4-FFF2-40B4-BE49-F238E27FC236}">
                  <a16:creationId xmlns:a16="http://schemas.microsoft.com/office/drawing/2014/main" id="{639D32CB-C70A-B03C-34FB-E78374F96ADA}"/>
                </a:ext>
              </a:extLst>
            </p:cNvPr>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a:extLst>
                <a:ext uri="{FF2B5EF4-FFF2-40B4-BE49-F238E27FC236}">
                  <a16:creationId xmlns:a16="http://schemas.microsoft.com/office/drawing/2014/main" id="{5030FD7E-9684-87AB-BE3D-5BC2D7207A1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a:extLst>
                <a:ext uri="{FF2B5EF4-FFF2-40B4-BE49-F238E27FC236}">
                  <a16:creationId xmlns:a16="http://schemas.microsoft.com/office/drawing/2014/main" id="{9D2BC76B-B451-5BFD-53C5-F2A878CBF3FC}"/>
                </a:ext>
              </a:extLst>
            </p:cNvPr>
            <p:cNvGrpSpPr/>
            <p:nvPr/>
          </p:nvGrpSpPr>
          <p:grpSpPr>
            <a:xfrm>
              <a:off x="0" y="6561376"/>
              <a:ext cx="9143999" cy="252000"/>
              <a:chOff x="0" y="6561376"/>
              <a:chExt cx="9143999" cy="252000"/>
            </a:xfrm>
          </p:grpSpPr>
          <p:pic>
            <p:nvPicPr>
              <p:cNvPr id="22" name="Picture 2" descr="Купить Расписание ГРГУ — Microsoft Store (ru-BY)">
                <a:extLst>
                  <a:ext uri="{FF2B5EF4-FFF2-40B4-BE49-F238E27FC236}">
                    <a16:creationId xmlns:a16="http://schemas.microsoft.com/office/drawing/2014/main" id="{57AA91ED-4010-A21A-A280-516F989BDDF9}"/>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9F086E70-255C-6C47-E765-9FF5CD993A7A}"/>
                  </a:ext>
                </a:extLst>
              </p:cNvPr>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B3C5663C-CAD4-5CFD-A534-11561C957106}"/>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36483F37-5222-DD8A-7E63-34764AA311CB}"/>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7237BE02-9784-8B51-0307-290BF5310170}"/>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a:extLst>
                <a:ext uri="{FF2B5EF4-FFF2-40B4-BE49-F238E27FC236}">
                  <a16:creationId xmlns:a16="http://schemas.microsoft.com/office/drawing/2014/main" id="{A5A174B9-36CA-FA7F-F06A-82037506351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0F8D2259-88F1-F672-028B-086B915B0B58}"/>
              </a:ext>
            </a:extLst>
          </p:cNvPr>
          <p:cNvSpPr txBox="1"/>
          <p:nvPr/>
        </p:nvSpPr>
        <p:spPr>
          <a:xfrm>
            <a:off x="1619672" y="98614"/>
            <a:ext cx="4752528" cy="707886"/>
          </a:xfrm>
          <a:prstGeom prst="rect">
            <a:avLst/>
          </a:prstGeom>
          <a:noFill/>
        </p:spPr>
        <p:txBody>
          <a:bodyPr wrap="square">
            <a:spAutoFit/>
          </a:bodyPr>
          <a:lstStyle/>
          <a:p>
            <a:pPr algn="ctr">
              <a:buNone/>
            </a:pPr>
            <a:r>
              <a:rPr lang="ru-RU" sz="2000" b="1" i="0" dirty="0">
                <a:solidFill>
                  <a:schemeClr val="bg1"/>
                </a:solidFill>
                <a:effectLst/>
                <a:latin typeface="pt_sans_bold"/>
              </a:rPr>
              <a:t>Республиканский конкурс «Всебелорусская Лига дебатов»</a:t>
            </a:r>
          </a:p>
        </p:txBody>
      </p:sp>
      <p:sp>
        <p:nvSpPr>
          <p:cNvPr id="5" name="TextBox 4">
            <a:extLst>
              <a:ext uri="{FF2B5EF4-FFF2-40B4-BE49-F238E27FC236}">
                <a16:creationId xmlns:a16="http://schemas.microsoft.com/office/drawing/2014/main" id="{33879B6C-A697-4AC9-E209-B753DA59011C}"/>
              </a:ext>
            </a:extLst>
          </p:cNvPr>
          <p:cNvSpPr txBox="1"/>
          <p:nvPr/>
        </p:nvSpPr>
        <p:spPr>
          <a:xfrm>
            <a:off x="9090" y="950962"/>
            <a:ext cx="9125818" cy="2492990"/>
          </a:xfrm>
          <a:prstGeom prst="rect">
            <a:avLst/>
          </a:prstGeom>
          <a:noFill/>
        </p:spPr>
        <p:txBody>
          <a:bodyPr wrap="square">
            <a:spAutoFit/>
          </a:bodyPr>
          <a:lstStyle/>
          <a:p>
            <a:pPr indent="450215" algn="just">
              <a:lnSpc>
                <a:spcPts val="1800"/>
              </a:lnSpc>
              <a:buNone/>
            </a:pPr>
            <a:r>
              <a:rPr lang="ru-RU" sz="1600" i="0" dirty="0">
                <a:solidFill>
                  <a:srgbClr val="444444"/>
                </a:solidFill>
                <a:effectLst/>
                <a:latin typeface="pt_sans_bold"/>
              </a:rPr>
              <a:t>На базе Гродненского государственного университета имени Янки Купалы состоялся финал регионального этапа Республиканского конкурса «Всебелорусская Лига дебатов». Это событие собрало активных и талантливых студентов из различных вузов областного центра – ГрГУ имени Янки Купалы, </a:t>
            </a:r>
            <a:r>
              <a:rPr lang="ru-RU" sz="1600" i="0" dirty="0" err="1">
                <a:solidFill>
                  <a:srgbClr val="444444"/>
                </a:solidFill>
                <a:effectLst/>
                <a:latin typeface="pt_sans_bold"/>
              </a:rPr>
              <a:t>ГрГМУ</a:t>
            </a:r>
            <a:r>
              <a:rPr lang="ru-RU" sz="1600" i="0" dirty="0">
                <a:solidFill>
                  <a:srgbClr val="444444"/>
                </a:solidFill>
                <a:effectLst/>
                <a:latin typeface="pt_sans_bold"/>
              </a:rPr>
              <a:t> и ГГАУ.</a:t>
            </a:r>
            <a:endParaRPr lang="ru-RU" sz="1600" i="0" dirty="0">
              <a:solidFill>
                <a:srgbClr val="444444"/>
              </a:solidFill>
              <a:effectLst/>
              <a:latin typeface="Comic Sans MS" panose="030F0702030302020204" pitchFamily="66" charset="0"/>
            </a:endParaRPr>
          </a:p>
          <a:p>
            <a:pPr indent="450215" algn="just">
              <a:buNone/>
            </a:pPr>
            <a:r>
              <a:rPr lang="ru-RU" sz="1600" b="0" i="0" dirty="0">
                <a:solidFill>
                  <a:srgbClr val="333333"/>
                </a:solidFill>
                <a:effectLst/>
                <a:latin typeface="pt_sans_caption"/>
              </a:rPr>
              <a:t>В турнире приняли участие 8 команд, каждая из которых была готова представить свою точку зрения по актуальным темам. Участники дебатов обсуждали широкий спектр вопросов, охватывающих такие области, как экономика, политика, культура и социальные проблемы. На первом этапе командами были заявлены две темы: «Жесткое государственное регулирование рынка недвижимости и стоимости цен на жилье» и «Запрет деятельности цирков с участием животных в Республике Беларусь».</a:t>
            </a:r>
          </a:p>
        </p:txBody>
      </p:sp>
      <p:pic>
        <p:nvPicPr>
          <p:cNvPr id="3074" name="Picture 2" descr="8G0A8713">
            <a:extLst>
              <a:ext uri="{FF2B5EF4-FFF2-40B4-BE49-F238E27FC236}">
                <a16:creationId xmlns:a16="http://schemas.microsoft.com/office/drawing/2014/main" id="{3C8C0026-2623-7D9A-2DC6-DAFFCD9910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2338" y="3555835"/>
            <a:ext cx="3603128" cy="240208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8G0A8731">
            <a:extLst>
              <a:ext uri="{FF2B5EF4-FFF2-40B4-BE49-F238E27FC236}">
                <a16:creationId xmlns:a16="http://schemas.microsoft.com/office/drawing/2014/main" id="{941EA950-29C7-9CB7-7058-DB0D3545933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29263" y="3536626"/>
            <a:ext cx="3648021" cy="243201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3546FE7-ACBB-38EE-C0F2-F8405581F489}"/>
              </a:ext>
            </a:extLst>
          </p:cNvPr>
          <p:cNvSpPr txBox="1"/>
          <p:nvPr/>
        </p:nvSpPr>
        <p:spPr>
          <a:xfrm>
            <a:off x="17253" y="6364211"/>
            <a:ext cx="9302285" cy="430887"/>
          </a:xfrm>
          <a:prstGeom prst="rect">
            <a:avLst/>
          </a:prstGeom>
          <a:noFill/>
        </p:spPr>
        <p:txBody>
          <a:bodyPr wrap="square">
            <a:spAutoFit/>
          </a:bodyPr>
          <a:lstStyle/>
          <a:p>
            <a:r>
              <a:rPr lang="ru-RU" sz="1050" dirty="0">
                <a:hlinkClick r:id="rId9"/>
              </a:rPr>
              <a:t>https://www.grsu.by/component/k2/item/54695-stoit-li-zapretit-tsirki-i-chto-delat-so-starymi-mashinami-na-doroge-v-grodno-sostoyalsya-final-regionalnogo-etapa-respublikanskogo-konkursa-vsebelorusskaya-liga-debatov.html</a:t>
            </a:r>
            <a:r>
              <a:rPr lang="ru-RU" sz="1050" dirty="0"/>
              <a:t> </a:t>
            </a:r>
          </a:p>
        </p:txBody>
      </p:sp>
    </p:spTree>
    <p:extLst>
      <p:ext uri="{BB962C8B-B14F-4D97-AF65-F5344CB8AC3E}">
        <p14:creationId xmlns:p14="http://schemas.microsoft.com/office/powerpoint/2010/main" val="2991722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5C2B1-56A4-7EFB-2059-197AC47BAE6F}"/>
            </a:ext>
          </a:extLst>
        </p:cNvPr>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DAD88766-7B5C-77E4-9B98-8FA71DE94931}"/>
              </a:ext>
            </a:extLst>
          </p:cNvPr>
          <p:cNvGrpSpPr/>
          <p:nvPr/>
        </p:nvGrpSpPr>
        <p:grpSpPr>
          <a:xfrm>
            <a:off x="-115200" y="-92546"/>
            <a:ext cx="9259200" cy="6905922"/>
            <a:chOff x="-115200" y="-92546"/>
            <a:chExt cx="9259200" cy="6905922"/>
          </a:xfrm>
        </p:grpSpPr>
        <p:sp>
          <p:nvSpPr>
            <p:cNvPr id="15" name="Прямоугольник 14">
              <a:extLst>
                <a:ext uri="{FF2B5EF4-FFF2-40B4-BE49-F238E27FC236}">
                  <a16:creationId xmlns:a16="http://schemas.microsoft.com/office/drawing/2014/main" id="{386B97A6-D43B-89BB-3119-1091D714A45F}"/>
                </a:ext>
              </a:extLst>
            </p:cNvPr>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a:extLst>
                <a:ext uri="{FF2B5EF4-FFF2-40B4-BE49-F238E27FC236}">
                  <a16:creationId xmlns:a16="http://schemas.microsoft.com/office/drawing/2014/main" id="{8109E9A1-29D4-BA4B-1651-1890F9EA0F4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a:extLst>
                <a:ext uri="{FF2B5EF4-FFF2-40B4-BE49-F238E27FC236}">
                  <a16:creationId xmlns:a16="http://schemas.microsoft.com/office/drawing/2014/main" id="{E5544DCD-90C7-5B96-92E8-9B0F0D065430}"/>
                </a:ext>
              </a:extLst>
            </p:cNvPr>
            <p:cNvGrpSpPr/>
            <p:nvPr/>
          </p:nvGrpSpPr>
          <p:grpSpPr>
            <a:xfrm>
              <a:off x="0" y="6561376"/>
              <a:ext cx="9143999" cy="252000"/>
              <a:chOff x="0" y="6561376"/>
              <a:chExt cx="9143999" cy="252000"/>
            </a:xfrm>
          </p:grpSpPr>
          <p:pic>
            <p:nvPicPr>
              <p:cNvPr id="22" name="Picture 2" descr="Купить Расписание ГРГУ — Microsoft Store (ru-BY)">
                <a:extLst>
                  <a:ext uri="{FF2B5EF4-FFF2-40B4-BE49-F238E27FC236}">
                    <a16:creationId xmlns:a16="http://schemas.microsoft.com/office/drawing/2014/main" id="{82BDDB1A-3DB2-91B4-5D73-857668BD8E63}"/>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D5B26FB3-8215-C763-52AE-C22D7AA37040}"/>
                  </a:ext>
                </a:extLst>
              </p:cNvPr>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61E83966-537A-2558-CCFD-EABCD7A3EB75}"/>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2C7543D9-5A9C-73D5-4DFE-2AE86AB711F3}"/>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43004C97-10A6-B265-43C0-81817831907B}"/>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a:extLst>
                <a:ext uri="{FF2B5EF4-FFF2-40B4-BE49-F238E27FC236}">
                  <a16:creationId xmlns:a16="http://schemas.microsoft.com/office/drawing/2014/main" id="{68D07489-0AF8-BFE6-7452-A1A1049C45F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61275B4C-606B-5277-B710-BD20AD57FD14}"/>
              </a:ext>
            </a:extLst>
          </p:cNvPr>
          <p:cNvSpPr txBox="1"/>
          <p:nvPr/>
        </p:nvSpPr>
        <p:spPr>
          <a:xfrm>
            <a:off x="847393" y="98614"/>
            <a:ext cx="6336703" cy="646331"/>
          </a:xfrm>
          <a:prstGeom prst="rect">
            <a:avLst/>
          </a:prstGeom>
          <a:noFill/>
        </p:spPr>
        <p:txBody>
          <a:bodyPr wrap="square">
            <a:spAutoFit/>
          </a:bodyPr>
          <a:lstStyle/>
          <a:p>
            <a:pPr algn="ctr">
              <a:buNone/>
            </a:pPr>
            <a:r>
              <a:rPr lang="ru-RU" sz="1800" b="1" i="0" dirty="0">
                <a:solidFill>
                  <a:schemeClr val="bg1"/>
                </a:solidFill>
                <a:effectLst/>
                <a:latin typeface="pt_sans_bold"/>
              </a:rPr>
              <a:t>Отчетная конференция первичной профсоюзной организации обучающихся ГрГУ имени Янки Купалы</a:t>
            </a:r>
          </a:p>
        </p:txBody>
      </p:sp>
      <p:sp>
        <p:nvSpPr>
          <p:cNvPr id="5" name="TextBox 4">
            <a:extLst>
              <a:ext uri="{FF2B5EF4-FFF2-40B4-BE49-F238E27FC236}">
                <a16:creationId xmlns:a16="http://schemas.microsoft.com/office/drawing/2014/main" id="{0A900369-54CE-E5A9-9063-774F82FC7971}"/>
              </a:ext>
            </a:extLst>
          </p:cNvPr>
          <p:cNvSpPr txBox="1"/>
          <p:nvPr/>
        </p:nvSpPr>
        <p:spPr>
          <a:xfrm>
            <a:off x="144016" y="943842"/>
            <a:ext cx="5796136" cy="4801314"/>
          </a:xfrm>
          <a:prstGeom prst="rect">
            <a:avLst/>
          </a:prstGeom>
          <a:noFill/>
        </p:spPr>
        <p:txBody>
          <a:bodyPr wrap="square">
            <a:spAutoFit/>
          </a:bodyPr>
          <a:lstStyle/>
          <a:p>
            <a:pPr indent="450215" algn="just">
              <a:buNone/>
            </a:pPr>
            <a:r>
              <a:rPr lang="ru-RU" i="0" dirty="0">
                <a:solidFill>
                  <a:srgbClr val="444444"/>
                </a:solidFill>
                <a:effectLst/>
                <a:latin typeface="pt_sans_bold"/>
              </a:rPr>
              <a:t>Делегаты собрались, чтобы решить ряд ключевых вопросов о дальнейшем развитии профсоюзной организации, а также были подведены итоги работы за 2024 год и намечен план работы на 2025 год. Мероприятие стало площадкой для конструктивного диалога, где обсуждались ключевые вопросы, касающиеся интересов и потребностей студенческого сообщества.</a:t>
            </a:r>
            <a:endParaRPr lang="ru-RU" i="0" dirty="0">
              <a:solidFill>
                <a:srgbClr val="444444"/>
              </a:solidFill>
              <a:effectLst/>
              <a:latin typeface="Comic Sans MS" panose="030F0702030302020204" pitchFamily="66" charset="0"/>
            </a:endParaRPr>
          </a:p>
          <a:p>
            <a:pPr indent="450215" algn="just">
              <a:buNone/>
            </a:pPr>
            <a:r>
              <a:rPr lang="ru-RU" i="0" dirty="0">
                <a:solidFill>
                  <a:srgbClr val="333333"/>
                </a:solidFill>
                <a:effectLst/>
                <a:latin typeface="pt_sans_caption"/>
              </a:rPr>
              <a:t>На отчетной конференции первичной профсоюзной организации обучающихся ГрГУ имени Янки Купалы важным моментом стало обозначение основных задач на предстоящий 2025 год. Участники мероприятия вместе обсудили стратегические направления развития университета, выделив несколько ключевых аспектов.</a:t>
            </a:r>
          </a:p>
        </p:txBody>
      </p:sp>
      <p:pic>
        <p:nvPicPr>
          <p:cNvPr id="7170" name="Picture 2" descr="IMG_3304-2">
            <a:extLst>
              <a:ext uri="{FF2B5EF4-FFF2-40B4-BE49-F238E27FC236}">
                <a16:creationId xmlns:a16="http://schemas.microsoft.com/office/drawing/2014/main" id="{1CDA7F43-06AA-0249-DE44-DBD17AD7951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25062" y="989856"/>
            <a:ext cx="3049206" cy="203280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G_3320-2">
            <a:extLst>
              <a:ext uri="{FF2B5EF4-FFF2-40B4-BE49-F238E27FC236}">
                <a16:creationId xmlns:a16="http://schemas.microsoft.com/office/drawing/2014/main" id="{87E1B9CA-79D7-9B44-B5DA-D2133530A2D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5897" y="3192887"/>
            <a:ext cx="3049206" cy="203280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A046DF2-48B5-C733-E826-8492A332ECBE}"/>
              </a:ext>
            </a:extLst>
          </p:cNvPr>
          <p:cNvSpPr txBox="1"/>
          <p:nvPr/>
        </p:nvSpPr>
        <p:spPr>
          <a:xfrm>
            <a:off x="0" y="6360706"/>
            <a:ext cx="9269441" cy="430887"/>
          </a:xfrm>
          <a:prstGeom prst="rect">
            <a:avLst/>
          </a:prstGeom>
          <a:noFill/>
        </p:spPr>
        <p:txBody>
          <a:bodyPr wrap="square">
            <a:spAutoFit/>
          </a:bodyPr>
          <a:lstStyle/>
          <a:p>
            <a:r>
              <a:rPr lang="ru-RU" sz="1100" dirty="0">
                <a:hlinkClick r:id="rId9"/>
              </a:rPr>
              <a:t>https://www.grsu.by/component/k2/item/54724-v-grgu-imeni-yanki-kupaly-sostoyalas-otchetnaya-konferentsiya-pervichnoj-profsoyuznoj-organizatsii-obuchayushchikhsya-grgu-imeni-yanki-kupaly.html</a:t>
            </a:r>
            <a:r>
              <a:rPr lang="ru-RU" sz="1100" dirty="0"/>
              <a:t> </a:t>
            </a:r>
          </a:p>
        </p:txBody>
      </p:sp>
    </p:spTree>
    <p:extLst>
      <p:ext uri="{BB962C8B-B14F-4D97-AF65-F5344CB8AC3E}">
        <p14:creationId xmlns:p14="http://schemas.microsoft.com/office/powerpoint/2010/main" val="2833526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C6A8D-6B61-0B94-6332-4C0DD3C8CC41}"/>
            </a:ext>
          </a:extLst>
        </p:cNvPr>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532A220B-91B5-DB2C-E6C7-1CBE7FCBB6EE}"/>
              </a:ext>
            </a:extLst>
          </p:cNvPr>
          <p:cNvGrpSpPr/>
          <p:nvPr/>
        </p:nvGrpSpPr>
        <p:grpSpPr>
          <a:xfrm>
            <a:off x="-115200" y="-92546"/>
            <a:ext cx="9259200" cy="6905922"/>
            <a:chOff x="-115200" y="-92546"/>
            <a:chExt cx="9259200" cy="6905922"/>
          </a:xfrm>
        </p:grpSpPr>
        <p:sp>
          <p:nvSpPr>
            <p:cNvPr id="15" name="Прямоугольник 14">
              <a:extLst>
                <a:ext uri="{FF2B5EF4-FFF2-40B4-BE49-F238E27FC236}">
                  <a16:creationId xmlns:a16="http://schemas.microsoft.com/office/drawing/2014/main" id="{05A5F947-2FE0-BEA6-21BD-F937DB1DEC46}"/>
                </a:ext>
              </a:extLst>
            </p:cNvPr>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a:extLst>
                <a:ext uri="{FF2B5EF4-FFF2-40B4-BE49-F238E27FC236}">
                  <a16:creationId xmlns:a16="http://schemas.microsoft.com/office/drawing/2014/main" id="{7949FD7F-5D4D-8372-1BB8-F05BF639465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a:extLst>
                <a:ext uri="{FF2B5EF4-FFF2-40B4-BE49-F238E27FC236}">
                  <a16:creationId xmlns:a16="http://schemas.microsoft.com/office/drawing/2014/main" id="{EF0ADF30-95C4-421A-784F-FEC7286100F8}"/>
                </a:ext>
              </a:extLst>
            </p:cNvPr>
            <p:cNvGrpSpPr/>
            <p:nvPr/>
          </p:nvGrpSpPr>
          <p:grpSpPr>
            <a:xfrm>
              <a:off x="0" y="6561376"/>
              <a:ext cx="9143999" cy="252000"/>
              <a:chOff x="0" y="6561376"/>
              <a:chExt cx="9143999" cy="252000"/>
            </a:xfrm>
          </p:grpSpPr>
          <p:pic>
            <p:nvPicPr>
              <p:cNvPr id="22" name="Picture 2" descr="Купить Расписание ГРГУ — Microsoft Store (ru-BY)">
                <a:extLst>
                  <a:ext uri="{FF2B5EF4-FFF2-40B4-BE49-F238E27FC236}">
                    <a16:creationId xmlns:a16="http://schemas.microsoft.com/office/drawing/2014/main" id="{DC091D8A-8FE2-D8A0-694B-D0B1FBB978A0}"/>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BE4CF73-C3DE-A2DA-C87F-0B6B089BF671}"/>
                  </a:ext>
                </a:extLst>
              </p:cNvPr>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CB1D134F-842B-CB3D-8E6B-7C92899209BA}"/>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21C1942B-B685-A23D-FAB1-BFCB4625DAD2}"/>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C2B194F9-B11D-1AE2-14F0-9439B02F3EA2}"/>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a:extLst>
                <a:ext uri="{FF2B5EF4-FFF2-40B4-BE49-F238E27FC236}">
                  <a16:creationId xmlns:a16="http://schemas.microsoft.com/office/drawing/2014/main" id="{A0D5A516-9508-F22A-8076-5AA8E511E20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7684C44E-FB40-F007-19F7-E7648DC0EA9A}"/>
              </a:ext>
            </a:extLst>
          </p:cNvPr>
          <p:cNvSpPr txBox="1"/>
          <p:nvPr/>
        </p:nvSpPr>
        <p:spPr>
          <a:xfrm>
            <a:off x="1199142" y="83063"/>
            <a:ext cx="5701885" cy="707886"/>
          </a:xfrm>
          <a:prstGeom prst="rect">
            <a:avLst/>
          </a:prstGeom>
          <a:noFill/>
        </p:spPr>
        <p:txBody>
          <a:bodyPr wrap="square">
            <a:spAutoFit/>
          </a:bodyPr>
          <a:lstStyle/>
          <a:p>
            <a:pPr algn="ctr">
              <a:buNone/>
            </a:pPr>
            <a:r>
              <a:rPr lang="ru-RU" sz="2000" b="1" i="0" dirty="0">
                <a:solidFill>
                  <a:schemeClr val="bg1"/>
                </a:solidFill>
                <a:effectLst/>
                <a:latin typeface="pt_sans_bold"/>
              </a:rPr>
              <a:t>Университетский марафон «Вместе – за сильную и процветающую Беларусь!»</a:t>
            </a:r>
          </a:p>
        </p:txBody>
      </p:sp>
      <p:sp>
        <p:nvSpPr>
          <p:cNvPr id="7" name="TextBox 6">
            <a:extLst>
              <a:ext uri="{FF2B5EF4-FFF2-40B4-BE49-F238E27FC236}">
                <a16:creationId xmlns:a16="http://schemas.microsoft.com/office/drawing/2014/main" id="{F2432D25-B1EE-4E32-9CB2-558DB64E3345}"/>
              </a:ext>
            </a:extLst>
          </p:cNvPr>
          <p:cNvSpPr txBox="1"/>
          <p:nvPr/>
        </p:nvSpPr>
        <p:spPr>
          <a:xfrm>
            <a:off x="114869" y="948317"/>
            <a:ext cx="8964488" cy="1477328"/>
          </a:xfrm>
          <a:prstGeom prst="rect">
            <a:avLst/>
          </a:prstGeom>
          <a:noFill/>
        </p:spPr>
        <p:txBody>
          <a:bodyPr wrap="square">
            <a:spAutoFit/>
          </a:bodyPr>
          <a:lstStyle/>
          <a:p>
            <a:pPr indent="450215" algn="just">
              <a:buNone/>
            </a:pPr>
            <a:r>
              <a:rPr lang="ru-RU" i="0" dirty="0">
                <a:solidFill>
                  <a:srgbClr val="333333"/>
                </a:solidFill>
                <a:effectLst/>
                <a:latin typeface="pt_sans_caption"/>
              </a:rPr>
              <a:t>Марафон включал различные циклы мероприятий, такие как интеллектуальные, военно-спортивные, семейные, спортивные и творческие. Участники соревновались, проявляя свои способности и поддерживая патриотические и гражданские инициативы. Мероприятие способствовало укреплению духа коллектива и взаимопомощи среди студенческого сообщества.</a:t>
            </a:r>
          </a:p>
        </p:txBody>
      </p:sp>
      <p:pic>
        <p:nvPicPr>
          <p:cNvPr id="8194" name="Picture 2" descr="IMG_3394">
            <a:extLst>
              <a:ext uri="{FF2B5EF4-FFF2-40B4-BE49-F238E27FC236}">
                <a16:creationId xmlns:a16="http://schemas.microsoft.com/office/drawing/2014/main" id="{B413AD5B-AB69-C6A8-480F-26A9C58B4A1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177" y="2689356"/>
            <a:ext cx="2533464" cy="168897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G_3419">
            <a:extLst>
              <a:ext uri="{FF2B5EF4-FFF2-40B4-BE49-F238E27FC236}">
                <a16:creationId xmlns:a16="http://schemas.microsoft.com/office/drawing/2014/main" id="{7542E680-83A0-E298-0FBB-1449EF91A53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52237" y="2683232"/>
            <a:ext cx="2533464" cy="1688976"/>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G_3450">
            <a:extLst>
              <a:ext uri="{FF2B5EF4-FFF2-40B4-BE49-F238E27FC236}">
                <a16:creationId xmlns:a16="http://schemas.microsoft.com/office/drawing/2014/main" id="{0690B80D-5C2D-82FD-F0AF-FCF55F14098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68043" y="2715090"/>
            <a:ext cx="2533464" cy="1688976"/>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IMG_3507">
            <a:extLst>
              <a:ext uri="{FF2B5EF4-FFF2-40B4-BE49-F238E27FC236}">
                <a16:creationId xmlns:a16="http://schemas.microsoft.com/office/drawing/2014/main" id="{15766C86-E7FA-4568-BF78-EF7DCDD99F2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4668" y="4693512"/>
            <a:ext cx="2533465" cy="1688977"/>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IMG_3549">
            <a:extLst>
              <a:ext uri="{FF2B5EF4-FFF2-40B4-BE49-F238E27FC236}">
                <a16:creationId xmlns:a16="http://schemas.microsoft.com/office/drawing/2014/main" id="{A4FB2F91-3E0A-A036-4D3B-87C5E08D787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87931" y="4710607"/>
            <a:ext cx="2533464" cy="1688976"/>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IMG_3352">
            <a:extLst>
              <a:ext uri="{FF2B5EF4-FFF2-40B4-BE49-F238E27FC236}">
                <a16:creationId xmlns:a16="http://schemas.microsoft.com/office/drawing/2014/main" id="{59673871-C841-AAD5-F07F-04DF939556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48164" y="4726625"/>
            <a:ext cx="2533464" cy="168897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A7CFAC4-38FC-71E0-E884-D01D49EDDDD0}"/>
              </a:ext>
            </a:extLst>
          </p:cNvPr>
          <p:cNvSpPr txBox="1"/>
          <p:nvPr/>
        </p:nvSpPr>
        <p:spPr>
          <a:xfrm>
            <a:off x="0" y="6441281"/>
            <a:ext cx="9144000" cy="430887"/>
          </a:xfrm>
          <a:prstGeom prst="rect">
            <a:avLst/>
          </a:prstGeom>
          <a:noFill/>
        </p:spPr>
        <p:txBody>
          <a:bodyPr wrap="square">
            <a:spAutoFit/>
          </a:bodyPr>
          <a:lstStyle/>
          <a:p>
            <a:r>
              <a:rPr lang="ru-RU" sz="1100" dirty="0">
                <a:hlinkClick r:id="rId13"/>
              </a:rPr>
              <a:t>https://www.grsu.by/component/k2/item/54725-v-grgu-imeni-yanki-kupaly-zavershilsya-universitetskij-marafon-vmeste-za-silnuyu-i-protsvetayushchuyu-belarus.html</a:t>
            </a:r>
            <a:r>
              <a:rPr lang="ru-RU" sz="1100" dirty="0"/>
              <a:t> </a:t>
            </a:r>
          </a:p>
        </p:txBody>
      </p:sp>
    </p:spTree>
    <p:extLst>
      <p:ext uri="{BB962C8B-B14F-4D97-AF65-F5344CB8AC3E}">
        <p14:creationId xmlns:p14="http://schemas.microsoft.com/office/powerpoint/2010/main" val="2691099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AD479-1963-39E2-A5BF-CC97B6D6F3E0}"/>
            </a:ext>
          </a:extLst>
        </p:cNvPr>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F4B82A01-C2DE-9C53-AA14-50B4CA475357}"/>
              </a:ext>
            </a:extLst>
          </p:cNvPr>
          <p:cNvGrpSpPr/>
          <p:nvPr/>
        </p:nvGrpSpPr>
        <p:grpSpPr>
          <a:xfrm>
            <a:off x="-115200" y="-92546"/>
            <a:ext cx="9259200" cy="6905922"/>
            <a:chOff x="-115200" y="-92546"/>
            <a:chExt cx="9259200" cy="6905922"/>
          </a:xfrm>
        </p:grpSpPr>
        <p:sp>
          <p:nvSpPr>
            <p:cNvPr id="15" name="Прямоугольник 14">
              <a:extLst>
                <a:ext uri="{FF2B5EF4-FFF2-40B4-BE49-F238E27FC236}">
                  <a16:creationId xmlns:a16="http://schemas.microsoft.com/office/drawing/2014/main" id="{50426740-BDD0-D51B-A1C2-554AD17827A2}"/>
                </a:ext>
              </a:extLst>
            </p:cNvPr>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a:extLst>
                <a:ext uri="{FF2B5EF4-FFF2-40B4-BE49-F238E27FC236}">
                  <a16:creationId xmlns:a16="http://schemas.microsoft.com/office/drawing/2014/main" id="{02FFB754-6E56-39B8-DF5E-8B9E2041962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a:extLst>
                <a:ext uri="{FF2B5EF4-FFF2-40B4-BE49-F238E27FC236}">
                  <a16:creationId xmlns:a16="http://schemas.microsoft.com/office/drawing/2014/main" id="{6A554B1C-5DF3-FD4A-3436-9BC916374546}"/>
                </a:ext>
              </a:extLst>
            </p:cNvPr>
            <p:cNvGrpSpPr/>
            <p:nvPr/>
          </p:nvGrpSpPr>
          <p:grpSpPr>
            <a:xfrm>
              <a:off x="0" y="6561376"/>
              <a:ext cx="9143999" cy="252000"/>
              <a:chOff x="0" y="6561376"/>
              <a:chExt cx="9143999" cy="252000"/>
            </a:xfrm>
          </p:grpSpPr>
          <p:pic>
            <p:nvPicPr>
              <p:cNvPr id="22" name="Picture 2" descr="Купить Расписание ГРГУ — Microsoft Store (ru-BY)">
                <a:extLst>
                  <a:ext uri="{FF2B5EF4-FFF2-40B4-BE49-F238E27FC236}">
                    <a16:creationId xmlns:a16="http://schemas.microsoft.com/office/drawing/2014/main" id="{DB2F86CF-80D8-1D6E-E080-33B5FACBD143}"/>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B0B9E86C-510A-849C-B4C3-7FFB15A13839}"/>
                  </a:ext>
                </a:extLst>
              </p:cNvPr>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6456F635-0C27-C07C-469F-4AA6D3BCF508}"/>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6D93103F-F585-D474-C929-A83A64F20277}"/>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E9139396-BACF-8542-BDE9-3F04D6223F99}"/>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a:extLst>
                <a:ext uri="{FF2B5EF4-FFF2-40B4-BE49-F238E27FC236}">
                  <a16:creationId xmlns:a16="http://schemas.microsoft.com/office/drawing/2014/main" id="{E28C8150-FF8C-7135-9FAA-3C986A09A59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4918C6E8-F577-D58D-BA56-CC63864A433C}"/>
              </a:ext>
            </a:extLst>
          </p:cNvPr>
          <p:cNvSpPr txBox="1"/>
          <p:nvPr/>
        </p:nvSpPr>
        <p:spPr>
          <a:xfrm>
            <a:off x="882510" y="167936"/>
            <a:ext cx="6120679" cy="646331"/>
          </a:xfrm>
          <a:prstGeom prst="rect">
            <a:avLst/>
          </a:prstGeom>
          <a:noFill/>
        </p:spPr>
        <p:txBody>
          <a:bodyPr wrap="square">
            <a:spAutoFit/>
          </a:bodyPr>
          <a:lstStyle/>
          <a:p>
            <a:pPr algn="ctr">
              <a:buNone/>
            </a:pPr>
            <a:r>
              <a:rPr lang="ru-RU" sz="1800" b="1" i="0" dirty="0">
                <a:solidFill>
                  <a:schemeClr val="bg1"/>
                </a:solidFill>
                <a:effectLst/>
                <a:latin typeface="pt_sans_bold"/>
              </a:rPr>
              <a:t>Встреча студенческого актива с Молодежным советом при Совете Республики</a:t>
            </a:r>
          </a:p>
        </p:txBody>
      </p:sp>
      <p:sp>
        <p:nvSpPr>
          <p:cNvPr id="5" name="TextBox 4">
            <a:extLst>
              <a:ext uri="{FF2B5EF4-FFF2-40B4-BE49-F238E27FC236}">
                <a16:creationId xmlns:a16="http://schemas.microsoft.com/office/drawing/2014/main" id="{D9D8D214-1226-9A52-F578-28475AF25673}"/>
              </a:ext>
            </a:extLst>
          </p:cNvPr>
          <p:cNvSpPr txBox="1"/>
          <p:nvPr/>
        </p:nvSpPr>
        <p:spPr>
          <a:xfrm>
            <a:off x="90570" y="973046"/>
            <a:ext cx="8962857" cy="923330"/>
          </a:xfrm>
          <a:prstGeom prst="rect">
            <a:avLst/>
          </a:prstGeom>
          <a:noFill/>
        </p:spPr>
        <p:txBody>
          <a:bodyPr wrap="square">
            <a:spAutoFit/>
          </a:bodyPr>
          <a:lstStyle/>
          <a:p>
            <a:pPr indent="450215" algn="just">
              <a:buNone/>
            </a:pPr>
            <a:r>
              <a:rPr lang="ru-RU" i="0" dirty="0">
                <a:solidFill>
                  <a:srgbClr val="444444"/>
                </a:solidFill>
                <a:effectLst/>
                <a:latin typeface="pt_sans_bold"/>
              </a:rPr>
              <a:t>В ГрГУ имени Янки Купалы прошла важная встреча студенческого актива университета с президиумом Молодежного совета при Совете Республики Национального собрания Республики Беларусь.</a:t>
            </a:r>
            <a:endParaRPr lang="ru-RU" i="0" dirty="0">
              <a:solidFill>
                <a:srgbClr val="444444"/>
              </a:solidFill>
              <a:effectLst/>
              <a:latin typeface="Comic Sans MS" panose="030F0702030302020204" pitchFamily="66" charset="0"/>
            </a:endParaRPr>
          </a:p>
        </p:txBody>
      </p:sp>
      <p:pic>
        <p:nvPicPr>
          <p:cNvPr id="12290" name="Picture 2" descr="photo_2025-03-31_08-49-25">
            <a:extLst>
              <a:ext uri="{FF2B5EF4-FFF2-40B4-BE49-F238E27FC236}">
                <a16:creationId xmlns:a16="http://schemas.microsoft.com/office/drawing/2014/main" id="{851A5736-E64F-49E5-7A5D-818BCF501BE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876" y="2220787"/>
            <a:ext cx="4390252" cy="292683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photo_2025-03-31_08-49-27">
            <a:extLst>
              <a:ext uri="{FF2B5EF4-FFF2-40B4-BE49-F238E27FC236}">
                <a16:creationId xmlns:a16="http://schemas.microsoft.com/office/drawing/2014/main" id="{A483A229-1236-5DF5-1126-0A438E3D675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5038" y="2203140"/>
            <a:ext cx="4390253" cy="292683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B66F0C4-D627-5034-F64F-1BA3AA0D9AA0}"/>
              </a:ext>
            </a:extLst>
          </p:cNvPr>
          <p:cNvSpPr txBox="1"/>
          <p:nvPr/>
        </p:nvSpPr>
        <p:spPr>
          <a:xfrm>
            <a:off x="45726" y="6137628"/>
            <a:ext cx="8962857" cy="430887"/>
          </a:xfrm>
          <a:prstGeom prst="rect">
            <a:avLst/>
          </a:prstGeom>
          <a:noFill/>
        </p:spPr>
        <p:txBody>
          <a:bodyPr wrap="square">
            <a:spAutoFit/>
          </a:bodyPr>
          <a:lstStyle/>
          <a:p>
            <a:r>
              <a:rPr lang="ru-RU" sz="1100" dirty="0">
                <a:hlinkClick r:id="rId9"/>
              </a:rPr>
              <a:t>https://www.grsu.by/component/k2/item/54746-v-kupalovskom-universitete-sostoyalas-vstrecha-studencheskogo-aktiva-s-molodezhnym-sovetom-pri-sovete-respubliki.html</a:t>
            </a:r>
            <a:r>
              <a:rPr lang="ru-RU" sz="1100" dirty="0"/>
              <a:t> </a:t>
            </a:r>
          </a:p>
        </p:txBody>
      </p:sp>
    </p:spTree>
    <p:extLst>
      <p:ext uri="{BB962C8B-B14F-4D97-AF65-F5344CB8AC3E}">
        <p14:creationId xmlns:p14="http://schemas.microsoft.com/office/powerpoint/2010/main" val="2853115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A72C2-A662-2E71-0CF8-31E56A88E376}"/>
            </a:ext>
          </a:extLst>
        </p:cNvPr>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0987CFB2-8DEE-82C4-65D3-CA4AC2B18DEE}"/>
              </a:ext>
            </a:extLst>
          </p:cNvPr>
          <p:cNvGrpSpPr/>
          <p:nvPr/>
        </p:nvGrpSpPr>
        <p:grpSpPr>
          <a:xfrm>
            <a:off x="-115200" y="-92546"/>
            <a:ext cx="9259200" cy="6905922"/>
            <a:chOff x="-115200" y="-92546"/>
            <a:chExt cx="9259200" cy="6905922"/>
          </a:xfrm>
        </p:grpSpPr>
        <p:sp>
          <p:nvSpPr>
            <p:cNvPr id="15" name="Прямоугольник 14">
              <a:extLst>
                <a:ext uri="{FF2B5EF4-FFF2-40B4-BE49-F238E27FC236}">
                  <a16:creationId xmlns:a16="http://schemas.microsoft.com/office/drawing/2014/main" id="{48A6E5E0-9C19-87DC-69C1-FBEDE2E38AEC}"/>
                </a:ext>
              </a:extLst>
            </p:cNvPr>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a:extLst>
                <a:ext uri="{FF2B5EF4-FFF2-40B4-BE49-F238E27FC236}">
                  <a16:creationId xmlns:a16="http://schemas.microsoft.com/office/drawing/2014/main" id="{568E2591-F5E5-2379-E74B-94E9B078B62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a:extLst>
                <a:ext uri="{FF2B5EF4-FFF2-40B4-BE49-F238E27FC236}">
                  <a16:creationId xmlns:a16="http://schemas.microsoft.com/office/drawing/2014/main" id="{D1975171-42B6-A4A7-3BD3-1DB04997FE83}"/>
                </a:ext>
              </a:extLst>
            </p:cNvPr>
            <p:cNvGrpSpPr/>
            <p:nvPr/>
          </p:nvGrpSpPr>
          <p:grpSpPr>
            <a:xfrm>
              <a:off x="0" y="6561376"/>
              <a:ext cx="9143999" cy="252000"/>
              <a:chOff x="0" y="6561376"/>
              <a:chExt cx="9143999" cy="252000"/>
            </a:xfrm>
          </p:grpSpPr>
          <p:pic>
            <p:nvPicPr>
              <p:cNvPr id="22" name="Picture 2" descr="Купить Расписание ГРГУ — Microsoft Store (ru-BY)">
                <a:extLst>
                  <a:ext uri="{FF2B5EF4-FFF2-40B4-BE49-F238E27FC236}">
                    <a16:creationId xmlns:a16="http://schemas.microsoft.com/office/drawing/2014/main" id="{60AE1F7B-6149-7039-2A7A-902918F94C95}"/>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A8C447EC-974B-69BC-7A4A-3F7B2AD184B7}"/>
                  </a:ext>
                </a:extLst>
              </p:cNvPr>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24EEBBC6-887B-7354-8AD4-1C2E8C814681}"/>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DA0DE1B0-4285-B600-C78D-68F48924FAB7}"/>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9F209B08-D506-313B-299A-5E4F15AABF39}"/>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a:extLst>
                <a:ext uri="{FF2B5EF4-FFF2-40B4-BE49-F238E27FC236}">
                  <a16:creationId xmlns:a16="http://schemas.microsoft.com/office/drawing/2014/main" id="{57831CC4-782E-E802-606A-724B443A2B2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9CA46444-ECC2-AED5-3D97-77B3830FE91B}"/>
              </a:ext>
            </a:extLst>
          </p:cNvPr>
          <p:cNvSpPr txBox="1"/>
          <p:nvPr/>
        </p:nvSpPr>
        <p:spPr>
          <a:xfrm>
            <a:off x="2195736" y="156444"/>
            <a:ext cx="3766083" cy="461665"/>
          </a:xfrm>
          <a:prstGeom prst="rect">
            <a:avLst/>
          </a:prstGeom>
          <a:noFill/>
        </p:spPr>
        <p:txBody>
          <a:bodyPr wrap="square">
            <a:spAutoFit/>
          </a:bodyPr>
          <a:lstStyle/>
          <a:p>
            <a:pPr algn="l">
              <a:buNone/>
            </a:pPr>
            <a:r>
              <a:rPr lang="ru-RU" sz="2400" b="1" i="0" dirty="0">
                <a:solidFill>
                  <a:schemeClr val="bg1"/>
                </a:solidFill>
                <a:effectLst/>
                <a:latin typeface="pt_sans_bold"/>
              </a:rPr>
              <a:t>«МЕДИАСФЕРА-2025»</a:t>
            </a:r>
          </a:p>
        </p:txBody>
      </p:sp>
      <p:sp>
        <p:nvSpPr>
          <p:cNvPr id="5" name="TextBox 4">
            <a:extLst>
              <a:ext uri="{FF2B5EF4-FFF2-40B4-BE49-F238E27FC236}">
                <a16:creationId xmlns:a16="http://schemas.microsoft.com/office/drawing/2014/main" id="{F98515B6-C7EE-0F1D-96A4-0FE564CFAEF5}"/>
              </a:ext>
            </a:extLst>
          </p:cNvPr>
          <p:cNvSpPr txBox="1"/>
          <p:nvPr/>
        </p:nvSpPr>
        <p:spPr>
          <a:xfrm>
            <a:off x="70185" y="912788"/>
            <a:ext cx="9003628" cy="1477328"/>
          </a:xfrm>
          <a:prstGeom prst="rect">
            <a:avLst/>
          </a:prstGeom>
          <a:noFill/>
        </p:spPr>
        <p:txBody>
          <a:bodyPr wrap="square">
            <a:spAutoFit/>
          </a:bodyPr>
          <a:lstStyle/>
          <a:p>
            <a:pPr indent="450215" algn="just">
              <a:lnSpc>
                <a:spcPts val="1800"/>
              </a:lnSpc>
              <a:buNone/>
            </a:pPr>
            <a:r>
              <a:rPr lang="ru-RU" sz="1600" i="0" dirty="0">
                <a:effectLst/>
                <a:latin typeface="pt_sans_bold"/>
              </a:rPr>
              <a:t>В ГрГУ имени Янки Купалы прошел VII Республиканский молодежный фестиваль-конкурс «МЕДИАСФЕРА-2025». После </a:t>
            </a:r>
            <a:r>
              <a:rPr lang="ru-RU" sz="1600" i="0" u="none" strike="noStrike" dirty="0">
                <a:effectLst/>
                <a:latin typeface="pt_sans_bold"/>
              </a:rPr>
              <a:t>церемонии открытия</a:t>
            </a:r>
            <a:r>
              <a:rPr lang="ru-RU" sz="1600" i="0" dirty="0">
                <a:effectLst/>
                <a:latin typeface="pt_sans_bold"/>
              </a:rPr>
              <a:t> состоялось знакомство с работами финалистов, поданными в 5 номинациях: «Печатное СМИ», «Электронное СМИ (ТВ)», «Фотопроект», «Интернет-проект» и «Коммуникационный проект». В течение двух часов члены жюри общались с авторами, обсуждали проектные решения, обменивались мнениями на площадках фестиваля.</a:t>
            </a:r>
            <a:endParaRPr lang="ru-RU" sz="1600" i="0" dirty="0">
              <a:effectLst/>
              <a:latin typeface="Comic Sans MS" panose="030F0702030302020204" pitchFamily="66" charset="0"/>
            </a:endParaRPr>
          </a:p>
        </p:txBody>
      </p:sp>
      <p:pic>
        <p:nvPicPr>
          <p:cNvPr id="13314" name="Picture 2" descr="5192869560175422218">
            <a:extLst>
              <a:ext uri="{FF2B5EF4-FFF2-40B4-BE49-F238E27FC236}">
                <a16:creationId xmlns:a16="http://schemas.microsoft.com/office/drawing/2014/main" id="{38760E10-A1B4-C2FB-D730-6EE39A808C4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7719" y="2706446"/>
            <a:ext cx="4013946" cy="2675268"/>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5192869560175422219">
            <a:extLst>
              <a:ext uri="{FF2B5EF4-FFF2-40B4-BE49-F238E27FC236}">
                <a16:creationId xmlns:a16="http://schemas.microsoft.com/office/drawing/2014/main" id="{FEC95896-6E7A-1378-45CC-DC0E9DD786D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9538" y="2706446"/>
            <a:ext cx="4012902" cy="267526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9D2D8D0-9027-2209-0B93-BE49D004D487}"/>
              </a:ext>
            </a:extLst>
          </p:cNvPr>
          <p:cNvSpPr txBox="1"/>
          <p:nvPr/>
        </p:nvSpPr>
        <p:spPr>
          <a:xfrm>
            <a:off x="70185" y="6366124"/>
            <a:ext cx="9073815" cy="430887"/>
          </a:xfrm>
          <a:prstGeom prst="rect">
            <a:avLst/>
          </a:prstGeom>
          <a:noFill/>
        </p:spPr>
        <p:txBody>
          <a:bodyPr wrap="square">
            <a:spAutoFit/>
          </a:bodyPr>
          <a:lstStyle/>
          <a:p>
            <a:pPr algn="just"/>
            <a:r>
              <a:rPr lang="ru-RU" sz="1050" dirty="0">
                <a:hlinkClick r:id="rId9"/>
              </a:rPr>
              <a:t>https://www.grsu.by/component/k2/item/55036-kupalovskij-universitet-prinimaet-finalistov-vii-respublikanskogo-molodezhnogo-festivalya-konkursa-mediasfera-2025.html</a:t>
            </a:r>
            <a:r>
              <a:rPr lang="ru-RU" sz="1050" dirty="0"/>
              <a:t> </a:t>
            </a:r>
          </a:p>
        </p:txBody>
      </p:sp>
    </p:spTree>
    <p:extLst>
      <p:ext uri="{BB962C8B-B14F-4D97-AF65-F5344CB8AC3E}">
        <p14:creationId xmlns:p14="http://schemas.microsoft.com/office/powerpoint/2010/main" val="3647746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85D2B-C538-375E-795D-F5FE9EE15013}"/>
            </a:ext>
          </a:extLst>
        </p:cNvPr>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B4F6282C-E5E7-86D3-8EB9-2F8A5DA4306A}"/>
              </a:ext>
            </a:extLst>
          </p:cNvPr>
          <p:cNvGrpSpPr/>
          <p:nvPr/>
        </p:nvGrpSpPr>
        <p:grpSpPr>
          <a:xfrm>
            <a:off x="-115200" y="-92546"/>
            <a:ext cx="9259200" cy="6905922"/>
            <a:chOff x="-115200" y="-92546"/>
            <a:chExt cx="9259200" cy="6905922"/>
          </a:xfrm>
        </p:grpSpPr>
        <p:sp>
          <p:nvSpPr>
            <p:cNvPr id="15" name="Прямоугольник 14">
              <a:extLst>
                <a:ext uri="{FF2B5EF4-FFF2-40B4-BE49-F238E27FC236}">
                  <a16:creationId xmlns:a16="http://schemas.microsoft.com/office/drawing/2014/main" id="{B06C7A41-5B11-375D-B5D5-DE76A9D6BD8D}"/>
                </a:ext>
              </a:extLst>
            </p:cNvPr>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a:extLst>
                <a:ext uri="{FF2B5EF4-FFF2-40B4-BE49-F238E27FC236}">
                  <a16:creationId xmlns:a16="http://schemas.microsoft.com/office/drawing/2014/main" id="{6600CF2F-78FB-519E-BC8F-827F4947884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a:extLst>
                <a:ext uri="{FF2B5EF4-FFF2-40B4-BE49-F238E27FC236}">
                  <a16:creationId xmlns:a16="http://schemas.microsoft.com/office/drawing/2014/main" id="{8BB89C30-73C1-CEFF-CC1C-668DA12271F6}"/>
                </a:ext>
              </a:extLst>
            </p:cNvPr>
            <p:cNvGrpSpPr/>
            <p:nvPr/>
          </p:nvGrpSpPr>
          <p:grpSpPr>
            <a:xfrm>
              <a:off x="0" y="6561376"/>
              <a:ext cx="9143999" cy="252000"/>
              <a:chOff x="0" y="6561376"/>
              <a:chExt cx="9143999" cy="252000"/>
            </a:xfrm>
          </p:grpSpPr>
          <p:pic>
            <p:nvPicPr>
              <p:cNvPr id="22" name="Picture 2" descr="Купить Расписание ГРГУ — Microsoft Store (ru-BY)">
                <a:extLst>
                  <a:ext uri="{FF2B5EF4-FFF2-40B4-BE49-F238E27FC236}">
                    <a16:creationId xmlns:a16="http://schemas.microsoft.com/office/drawing/2014/main" id="{3512FB00-3166-90D3-FF14-F66B73B73A46}"/>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09C80E34-0AEA-3B7F-0BFB-F2205646A0A2}"/>
                  </a:ext>
                </a:extLst>
              </p:cNvPr>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DBEE24B4-8B78-3EE6-47B7-5F1E1FEEDE60}"/>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34C35AE0-9D26-C9C2-2DD3-A5457F550FE1}"/>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6034093A-41F1-0333-50A4-4F2C4C3B2927}"/>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a:extLst>
                <a:ext uri="{FF2B5EF4-FFF2-40B4-BE49-F238E27FC236}">
                  <a16:creationId xmlns:a16="http://schemas.microsoft.com/office/drawing/2014/main" id="{6D7BFCC1-0F3D-57E7-74DF-BA22C99C7D7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12676837-46BE-0A1C-822B-6179291CD7B7}"/>
              </a:ext>
            </a:extLst>
          </p:cNvPr>
          <p:cNvSpPr txBox="1"/>
          <p:nvPr/>
        </p:nvSpPr>
        <p:spPr>
          <a:xfrm>
            <a:off x="1940240" y="197586"/>
            <a:ext cx="4641010" cy="461665"/>
          </a:xfrm>
          <a:prstGeom prst="rect">
            <a:avLst/>
          </a:prstGeom>
          <a:noFill/>
        </p:spPr>
        <p:txBody>
          <a:bodyPr wrap="square">
            <a:spAutoFit/>
          </a:bodyPr>
          <a:lstStyle/>
          <a:p>
            <a:pPr algn="l">
              <a:buNone/>
            </a:pPr>
            <a:r>
              <a:rPr lang="ru-RU" sz="2400" b="1" i="0" dirty="0">
                <a:solidFill>
                  <a:schemeClr val="bg1"/>
                </a:solidFill>
                <a:effectLst/>
                <a:latin typeface="pt_sans_bold"/>
              </a:rPr>
              <a:t>Военно-патриотический слет</a:t>
            </a:r>
          </a:p>
        </p:txBody>
      </p:sp>
      <p:sp>
        <p:nvSpPr>
          <p:cNvPr id="5" name="TextBox 4">
            <a:extLst>
              <a:ext uri="{FF2B5EF4-FFF2-40B4-BE49-F238E27FC236}">
                <a16:creationId xmlns:a16="http://schemas.microsoft.com/office/drawing/2014/main" id="{F08D13A4-1B7E-DDE0-FC77-836E446C1620}"/>
              </a:ext>
            </a:extLst>
          </p:cNvPr>
          <p:cNvSpPr txBox="1"/>
          <p:nvPr/>
        </p:nvSpPr>
        <p:spPr>
          <a:xfrm>
            <a:off x="0" y="891532"/>
            <a:ext cx="6233301" cy="5355312"/>
          </a:xfrm>
          <a:prstGeom prst="rect">
            <a:avLst/>
          </a:prstGeom>
          <a:noFill/>
        </p:spPr>
        <p:txBody>
          <a:bodyPr wrap="square">
            <a:spAutoFit/>
          </a:bodyPr>
          <a:lstStyle/>
          <a:p>
            <a:pPr indent="450215" algn="just">
              <a:buNone/>
            </a:pPr>
            <a:r>
              <a:rPr lang="ru-RU" i="0" dirty="0">
                <a:solidFill>
                  <a:srgbClr val="444444"/>
                </a:solidFill>
                <a:effectLst/>
                <a:latin typeface="pt_sans_bold"/>
              </a:rPr>
              <a:t>На базе военного факультета ГрГУ имени Янки Купалы прошел военно-патриотический слет, посвященный 80-й годовщине Победы советского народа в Великой Отечественной войне. Это мероприятие собрало команды факультетов </a:t>
            </a:r>
            <a:r>
              <a:rPr lang="ru-RU" i="0" dirty="0" err="1">
                <a:solidFill>
                  <a:srgbClr val="444444"/>
                </a:solidFill>
                <a:effectLst/>
                <a:latin typeface="pt_sans_bold"/>
              </a:rPr>
              <a:t>Купаловского</a:t>
            </a:r>
            <a:r>
              <a:rPr lang="ru-RU" i="0" dirty="0">
                <a:solidFill>
                  <a:srgbClr val="444444"/>
                </a:solidFill>
                <a:effectLst/>
                <a:latin typeface="pt_sans_bold"/>
              </a:rPr>
              <a:t> университета и учебных заведений </a:t>
            </a:r>
            <a:r>
              <a:rPr lang="ru-RU" i="0" dirty="0" err="1">
                <a:solidFill>
                  <a:srgbClr val="444444"/>
                </a:solidFill>
                <a:effectLst/>
                <a:latin typeface="pt_sans_bold"/>
              </a:rPr>
              <a:t>Гродненщины</a:t>
            </a:r>
            <a:r>
              <a:rPr lang="ru-RU" i="0" dirty="0">
                <a:solidFill>
                  <a:srgbClr val="444444"/>
                </a:solidFill>
                <a:effectLst/>
                <a:latin typeface="pt_sans_bold"/>
              </a:rPr>
              <a:t>, предоставив участникам возможность продемонстрировать свои навыки в различных конкурсах.</a:t>
            </a:r>
            <a:endParaRPr lang="ru-RU" i="0" dirty="0">
              <a:solidFill>
                <a:srgbClr val="444444"/>
              </a:solidFill>
              <a:effectLst/>
              <a:latin typeface="Comic Sans MS" panose="030F0702030302020204" pitchFamily="66" charset="0"/>
            </a:endParaRPr>
          </a:p>
          <a:p>
            <a:pPr indent="450215" algn="just">
              <a:buNone/>
            </a:pPr>
            <a:r>
              <a:rPr lang="ru-RU" i="0" dirty="0">
                <a:solidFill>
                  <a:srgbClr val="333333"/>
                </a:solidFill>
                <a:effectLst/>
                <a:latin typeface="pt_sans_caption"/>
              </a:rPr>
              <a:t>Организаторы подготовили шесть увлекательных конкурсов, которые проходили на четырех учебных площадках. Участники смогли проявить зоркость и точность в конкурсах «Меткий стрелок», «Тактическая стрельба» и «Накат» (стрельба из пневматического оружия). Ловкость рук проверялась в испытании «Оружейный мастер», а физические способности – в конкурсах «Военизированная эстафета» и «Метатель». Все команды проявили высокий уровень подготовки и активно включались в борьбу за призовые места.</a:t>
            </a:r>
          </a:p>
        </p:txBody>
      </p:sp>
      <p:pic>
        <p:nvPicPr>
          <p:cNvPr id="24578" name="Picture 2" descr="IMG_1919">
            <a:extLst>
              <a:ext uri="{FF2B5EF4-FFF2-40B4-BE49-F238E27FC236}">
                <a16:creationId xmlns:a16="http://schemas.microsoft.com/office/drawing/2014/main" id="{476DD6A8-C758-6985-D2FE-FBFEB01BE3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77235" y="922106"/>
            <a:ext cx="2815911" cy="1877274"/>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IMG_1921">
            <a:extLst>
              <a:ext uri="{FF2B5EF4-FFF2-40B4-BE49-F238E27FC236}">
                <a16:creationId xmlns:a16="http://schemas.microsoft.com/office/drawing/2014/main" id="{F142E694-74ED-1564-1054-0E7BA15E764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4154" y="2835936"/>
            <a:ext cx="2815911" cy="1877274"/>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descr="IMG_1923">
            <a:extLst>
              <a:ext uri="{FF2B5EF4-FFF2-40B4-BE49-F238E27FC236}">
                <a16:creationId xmlns:a16="http://schemas.microsoft.com/office/drawing/2014/main" id="{7791D5EA-D704-5840-3133-8C5441793E0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84155" y="4754715"/>
            <a:ext cx="2815910" cy="18772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CE3AF74-BE7D-0310-A57C-10413FFB2AC5}"/>
              </a:ext>
            </a:extLst>
          </p:cNvPr>
          <p:cNvSpPr txBox="1"/>
          <p:nvPr/>
        </p:nvSpPr>
        <p:spPr>
          <a:xfrm>
            <a:off x="43935" y="6294817"/>
            <a:ext cx="9143998" cy="261610"/>
          </a:xfrm>
          <a:prstGeom prst="rect">
            <a:avLst/>
          </a:prstGeom>
          <a:noFill/>
        </p:spPr>
        <p:txBody>
          <a:bodyPr wrap="square">
            <a:spAutoFit/>
          </a:bodyPr>
          <a:lstStyle/>
          <a:p>
            <a:r>
              <a:rPr lang="ru-RU" sz="1100" dirty="0">
                <a:hlinkClick r:id="rId10"/>
              </a:rPr>
              <a:t>https://www.grsu.by/component/k2/item/55105-v-borbe-za-chest-i-slavu-voenno-patrioticheskij-slet-pr oshel-v-kupalovskom-universitete.html</a:t>
            </a:r>
            <a:r>
              <a:rPr lang="ru-RU" sz="1100" dirty="0"/>
              <a:t> </a:t>
            </a:r>
          </a:p>
        </p:txBody>
      </p:sp>
    </p:spTree>
    <p:extLst>
      <p:ext uri="{BB962C8B-B14F-4D97-AF65-F5344CB8AC3E}">
        <p14:creationId xmlns:p14="http://schemas.microsoft.com/office/powerpoint/2010/main" val="3642074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E950C-A3A7-BCE2-0F7E-E5285D7E755D}"/>
            </a:ext>
          </a:extLst>
        </p:cNvPr>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35337A40-942E-DA2C-89A5-7E987724EAEB}"/>
              </a:ext>
            </a:extLst>
          </p:cNvPr>
          <p:cNvGrpSpPr/>
          <p:nvPr/>
        </p:nvGrpSpPr>
        <p:grpSpPr>
          <a:xfrm>
            <a:off x="-115200" y="-92546"/>
            <a:ext cx="9259200" cy="6905922"/>
            <a:chOff x="-115200" y="-92546"/>
            <a:chExt cx="9259200" cy="6905922"/>
          </a:xfrm>
        </p:grpSpPr>
        <p:sp>
          <p:nvSpPr>
            <p:cNvPr id="15" name="Прямоугольник 14">
              <a:extLst>
                <a:ext uri="{FF2B5EF4-FFF2-40B4-BE49-F238E27FC236}">
                  <a16:creationId xmlns:a16="http://schemas.microsoft.com/office/drawing/2014/main" id="{6A1579F2-C64B-4A94-C4AE-B7828A084B38}"/>
                </a:ext>
              </a:extLst>
            </p:cNvPr>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a:extLst>
                <a:ext uri="{FF2B5EF4-FFF2-40B4-BE49-F238E27FC236}">
                  <a16:creationId xmlns:a16="http://schemas.microsoft.com/office/drawing/2014/main" id="{7D7D00B8-7C7F-13E3-C105-80C3411F7E3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a:extLst>
                <a:ext uri="{FF2B5EF4-FFF2-40B4-BE49-F238E27FC236}">
                  <a16:creationId xmlns:a16="http://schemas.microsoft.com/office/drawing/2014/main" id="{45ED66E7-91C6-C7B6-B9CF-945037C73940}"/>
                </a:ext>
              </a:extLst>
            </p:cNvPr>
            <p:cNvGrpSpPr/>
            <p:nvPr/>
          </p:nvGrpSpPr>
          <p:grpSpPr>
            <a:xfrm>
              <a:off x="0" y="6561376"/>
              <a:ext cx="9143999" cy="252000"/>
              <a:chOff x="0" y="6561376"/>
              <a:chExt cx="9143999" cy="252000"/>
            </a:xfrm>
          </p:grpSpPr>
          <p:pic>
            <p:nvPicPr>
              <p:cNvPr id="22" name="Picture 2" descr="Купить Расписание ГРГУ — Microsoft Store (ru-BY)">
                <a:extLst>
                  <a:ext uri="{FF2B5EF4-FFF2-40B4-BE49-F238E27FC236}">
                    <a16:creationId xmlns:a16="http://schemas.microsoft.com/office/drawing/2014/main" id="{ABE2F752-75FF-FE71-17F1-DE6246C9916F}"/>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503A2577-DE54-DCE3-DD7C-8C2FEF8452B3}"/>
                  </a:ext>
                </a:extLst>
              </p:cNvPr>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7FD9008B-182C-DAD0-F855-E787C2711B8B}"/>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D599FDC5-0D1E-E77E-4E7C-755887AF5196}"/>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B488C96C-855F-9AF6-D11E-1EA5F54AFFA6}"/>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a:extLst>
                <a:ext uri="{FF2B5EF4-FFF2-40B4-BE49-F238E27FC236}">
                  <a16:creationId xmlns:a16="http://schemas.microsoft.com/office/drawing/2014/main" id="{07C7579F-F607-7A98-36FA-A3487058950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A8605BAA-EBC6-AB42-E621-0C2587AE0010}"/>
              </a:ext>
            </a:extLst>
          </p:cNvPr>
          <p:cNvSpPr txBox="1"/>
          <p:nvPr/>
        </p:nvSpPr>
        <p:spPr>
          <a:xfrm>
            <a:off x="459352" y="79719"/>
            <a:ext cx="6984775" cy="646331"/>
          </a:xfrm>
          <a:prstGeom prst="rect">
            <a:avLst/>
          </a:prstGeom>
          <a:noFill/>
        </p:spPr>
        <p:txBody>
          <a:bodyPr wrap="square">
            <a:spAutoFit/>
          </a:bodyPr>
          <a:lstStyle/>
          <a:p>
            <a:pPr algn="ctr">
              <a:buNone/>
            </a:pPr>
            <a:r>
              <a:rPr lang="ru-RU" sz="1800" b="1" i="0" dirty="0">
                <a:solidFill>
                  <a:schemeClr val="bg1"/>
                </a:solidFill>
                <a:effectLst/>
                <a:latin typeface="pt_sans_bold"/>
              </a:rPr>
              <a:t>VIII Международный гражданско-патриотический марафон «Вместе – за сильную и процветающую Беларусь!»</a:t>
            </a:r>
          </a:p>
        </p:txBody>
      </p:sp>
      <p:sp>
        <p:nvSpPr>
          <p:cNvPr id="5" name="TextBox 4">
            <a:extLst>
              <a:ext uri="{FF2B5EF4-FFF2-40B4-BE49-F238E27FC236}">
                <a16:creationId xmlns:a16="http://schemas.microsoft.com/office/drawing/2014/main" id="{8223742A-066B-590F-81D9-4239E3AB42DE}"/>
              </a:ext>
            </a:extLst>
          </p:cNvPr>
          <p:cNvSpPr txBox="1"/>
          <p:nvPr/>
        </p:nvSpPr>
        <p:spPr>
          <a:xfrm>
            <a:off x="9238" y="854384"/>
            <a:ext cx="9039123" cy="1077218"/>
          </a:xfrm>
          <a:prstGeom prst="rect">
            <a:avLst/>
          </a:prstGeom>
          <a:noFill/>
        </p:spPr>
        <p:txBody>
          <a:bodyPr wrap="square">
            <a:spAutoFit/>
          </a:bodyPr>
          <a:lstStyle/>
          <a:p>
            <a:pPr indent="457200" algn="just"/>
            <a:r>
              <a:rPr lang="ru-RU" sz="1600" i="0" dirty="0">
                <a:solidFill>
                  <a:srgbClr val="444444"/>
                </a:solidFill>
                <a:effectLst/>
                <a:latin typeface="pt_sans_bold"/>
              </a:rPr>
              <a:t>В канун праздника Великой Победы гостеприимная </a:t>
            </a:r>
            <a:r>
              <a:rPr lang="ru-RU" sz="1600" i="0" dirty="0" err="1">
                <a:solidFill>
                  <a:srgbClr val="444444"/>
                </a:solidFill>
                <a:effectLst/>
                <a:latin typeface="pt_sans_bold"/>
              </a:rPr>
              <a:t>Гродненщина</a:t>
            </a:r>
            <a:r>
              <a:rPr lang="ru-RU" sz="1600" i="0" dirty="0">
                <a:solidFill>
                  <a:srgbClr val="444444"/>
                </a:solidFill>
                <a:effectLst/>
                <a:latin typeface="pt_sans_bold"/>
              </a:rPr>
              <a:t> объединила более 300 учащихся учреждений среднего специального образования и студентов высших учебных заведений. За победу в финальном этапе марафона на протяжении трех дней боролись 18 команд, в которые вошли ребята из Беларуси и России.</a:t>
            </a:r>
            <a:endParaRPr lang="ru-RU" sz="1600" dirty="0"/>
          </a:p>
        </p:txBody>
      </p:sp>
      <p:pic>
        <p:nvPicPr>
          <p:cNvPr id="41986" name="Picture 2" descr="photo_5253836290229661344_y">
            <a:extLst>
              <a:ext uri="{FF2B5EF4-FFF2-40B4-BE49-F238E27FC236}">
                <a16:creationId xmlns:a16="http://schemas.microsoft.com/office/drawing/2014/main" id="{43449700-3F50-7653-AA3C-43282A6412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9351" y="3814061"/>
            <a:ext cx="3634561" cy="24230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3DFF860-FB59-572E-64B5-82BEEB2B50D2}"/>
              </a:ext>
            </a:extLst>
          </p:cNvPr>
          <p:cNvSpPr txBox="1"/>
          <p:nvPr/>
        </p:nvSpPr>
        <p:spPr>
          <a:xfrm>
            <a:off x="-31888" y="1836953"/>
            <a:ext cx="9121373" cy="1815882"/>
          </a:xfrm>
          <a:prstGeom prst="rect">
            <a:avLst/>
          </a:prstGeom>
          <a:noFill/>
        </p:spPr>
        <p:txBody>
          <a:bodyPr wrap="square">
            <a:spAutoFit/>
          </a:bodyPr>
          <a:lstStyle/>
          <a:p>
            <a:pPr indent="450215" algn="just">
              <a:buNone/>
            </a:pPr>
            <a:r>
              <a:rPr lang="ru-RU" sz="1600" b="0" i="0" dirty="0">
                <a:solidFill>
                  <a:srgbClr val="333333"/>
                </a:solidFill>
                <a:effectLst/>
                <a:latin typeface="pt_sans_caption"/>
              </a:rPr>
              <a:t>Среди высших учебных заведений Гран-при марафона удостоен Гродненский государственный университет имени Янки Купалы, продемонстрировав выдающуюся подготовку и стремление к победе. 1 место занял Витебский государственный технологический университет, что является отличным достижением для участников. 2 место занял Брестский государственный технический университет, который показал великолепные результаты. 3 место занял Гродненский государственный медицинский университет, продемонстрировав решительность в борьбе за победу и высокую спортивную подготовку.</a:t>
            </a:r>
          </a:p>
        </p:txBody>
      </p:sp>
      <p:pic>
        <p:nvPicPr>
          <p:cNvPr id="41988" name="Picture 4" descr="photo_5253836290229661348_y">
            <a:extLst>
              <a:ext uri="{FF2B5EF4-FFF2-40B4-BE49-F238E27FC236}">
                <a16:creationId xmlns:a16="http://schemas.microsoft.com/office/drawing/2014/main" id="{3610F65B-8066-402E-3170-E7F8D4F7D4E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1998" y="3837772"/>
            <a:ext cx="3634561" cy="24230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DEEC9AB-026B-7C5E-4019-3AC79F316FE9}"/>
              </a:ext>
            </a:extLst>
          </p:cNvPr>
          <p:cNvSpPr txBox="1"/>
          <p:nvPr/>
        </p:nvSpPr>
        <p:spPr>
          <a:xfrm>
            <a:off x="87288" y="6408361"/>
            <a:ext cx="9056711" cy="430887"/>
          </a:xfrm>
          <a:prstGeom prst="rect">
            <a:avLst/>
          </a:prstGeom>
          <a:noFill/>
        </p:spPr>
        <p:txBody>
          <a:bodyPr wrap="square">
            <a:spAutoFit/>
          </a:bodyPr>
          <a:lstStyle/>
          <a:p>
            <a:r>
              <a:rPr lang="ru-RU" sz="1050" dirty="0">
                <a:hlinkClick r:id="rId9"/>
              </a:rPr>
              <a:t>https://www.grsu.by/component/k2/item/55293-v-grgu-imeni-yanki-kupaly-zavershilsya-viii-mezhdunarodnyj-grazhdansko-patrioticheskij-marafon-vmeste-za-silnuyu-i-protsvetayushchuyu-belarus.html</a:t>
            </a:r>
            <a:r>
              <a:rPr lang="ru-RU" sz="1050" dirty="0"/>
              <a:t> </a:t>
            </a:r>
          </a:p>
        </p:txBody>
      </p:sp>
    </p:spTree>
    <p:extLst>
      <p:ext uri="{BB962C8B-B14F-4D97-AF65-F5344CB8AC3E}">
        <p14:creationId xmlns:p14="http://schemas.microsoft.com/office/powerpoint/2010/main" val="3187972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9FBE3-17C3-F829-96AB-1482151D5596}"/>
            </a:ext>
          </a:extLst>
        </p:cNvPr>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19DB6DB3-BCAE-AD61-CCD1-3D2211C89948}"/>
              </a:ext>
            </a:extLst>
          </p:cNvPr>
          <p:cNvGrpSpPr/>
          <p:nvPr/>
        </p:nvGrpSpPr>
        <p:grpSpPr>
          <a:xfrm>
            <a:off x="-115200" y="-92546"/>
            <a:ext cx="9259200" cy="6905922"/>
            <a:chOff x="-115200" y="-92546"/>
            <a:chExt cx="9259200" cy="6905922"/>
          </a:xfrm>
        </p:grpSpPr>
        <p:sp>
          <p:nvSpPr>
            <p:cNvPr id="15" name="Прямоугольник 14">
              <a:extLst>
                <a:ext uri="{FF2B5EF4-FFF2-40B4-BE49-F238E27FC236}">
                  <a16:creationId xmlns:a16="http://schemas.microsoft.com/office/drawing/2014/main" id="{C90EE90A-8E0B-CFFC-C386-FCB4B010BA36}"/>
                </a:ext>
              </a:extLst>
            </p:cNvPr>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a:extLst>
                <a:ext uri="{FF2B5EF4-FFF2-40B4-BE49-F238E27FC236}">
                  <a16:creationId xmlns:a16="http://schemas.microsoft.com/office/drawing/2014/main" id="{AA265A06-ACBD-7DC3-2068-3A608A5BBA9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a:extLst>
                <a:ext uri="{FF2B5EF4-FFF2-40B4-BE49-F238E27FC236}">
                  <a16:creationId xmlns:a16="http://schemas.microsoft.com/office/drawing/2014/main" id="{46D792D9-4E33-03E2-8CDA-A00767937E89}"/>
                </a:ext>
              </a:extLst>
            </p:cNvPr>
            <p:cNvGrpSpPr/>
            <p:nvPr/>
          </p:nvGrpSpPr>
          <p:grpSpPr>
            <a:xfrm>
              <a:off x="0" y="6561376"/>
              <a:ext cx="9143999" cy="252000"/>
              <a:chOff x="0" y="6561376"/>
              <a:chExt cx="9143999" cy="252000"/>
            </a:xfrm>
          </p:grpSpPr>
          <p:pic>
            <p:nvPicPr>
              <p:cNvPr id="22" name="Picture 2" descr="Купить Расписание ГРГУ — Microsoft Store (ru-BY)">
                <a:extLst>
                  <a:ext uri="{FF2B5EF4-FFF2-40B4-BE49-F238E27FC236}">
                    <a16:creationId xmlns:a16="http://schemas.microsoft.com/office/drawing/2014/main" id="{F646C4D5-8025-6CA3-67DA-D6832C4183F8}"/>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B70748D5-A0E7-05D0-C2B8-4E3AE503B8EB}"/>
                  </a:ext>
                </a:extLst>
              </p:cNvPr>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A24A1D0B-AB37-ECB4-4F56-818B2B385FE9}"/>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AAC00333-5321-4E83-83FD-BFFE63AFF243}"/>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08A7A658-99E6-7E52-8234-5B0DFE9BCEB0}"/>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a:extLst>
                <a:ext uri="{FF2B5EF4-FFF2-40B4-BE49-F238E27FC236}">
                  <a16:creationId xmlns:a16="http://schemas.microsoft.com/office/drawing/2014/main" id="{06BB5D75-144D-9369-9DB7-E3BACCE8155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39FAEA10-4962-B0E8-AC9B-E0441732C37E}"/>
              </a:ext>
            </a:extLst>
          </p:cNvPr>
          <p:cNvSpPr txBox="1"/>
          <p:nvPr/>
        </p:nvSpPr>
        <p:spPr>
          <a:xfrm>
            <a:off x="755576" y="125489"/>
            <a:ext cx="6349957" cy="646331"/>
          </a:xfrm>
          <a:prstGeom prst="rect">
            <a:avLst/>
          </a:prstGeom>
          <a:noFill/>
        </p:spPr>
        <p:txBody>
          <a:bodyPr wrap="square">
            <a:spAutoFit/>
          </a:bodyPr>
          <a:lstStyle/>
          <a:p>
            <a:pPr algn="ctr">
              <a:buNone/>
            </a:pPr>
            <a:r>
              <a:rPr lang="ru-RU" sz="1800" b="1" i="0" dirty="0">
                <a:solidFill>
                  <a:schemeClr val="bg1"/>
                </a:solidFill>
                <a:effectLst/>
                <a:latin typeface="pt_sans_bold"/>
              </a:rPr>
              <a:t>Отчётно-выборное собрание первичной организации РОО «Белая Русь»</a:t>
            </a:r>
            <a:endParaRPr lang="ru-RU" dirty="0">
              <a:solidFill>
                <a:schemeClr val="bg1"/>
              </a:solidFill>
            </a:endParaRPr>
          </a:p>
        </p:txBody>
      </p:sp>
      <p:sp>
        <p:nvSpPr>
          <p:cNvPr id="5" name="TextBox 4">
            <a:extLst>
              <a:ext uri="{FF2B5EF4-FFF2-40B4-BE49-F238E27FC236}">
                <a16:creationId xmlns:a16="http://schemas.microsoft.com/office/drawing/2014/main" id="{04EECF56-C975-D98E-CCBD-E2D308583D8D}"/>
              </a:ext>
            </a:extLst>
          </p:cNvPr>
          <p:cNvSpPr txBox="1"/>
          <p:nvPr/>
        </p:nvSpPr>
        <p:spPr>
          <a:xfrm>
            <a:off x="65593" y="952148"/>
            <a:ext cx="5485861" cy="5355312"/>
          </a:xfrm>
          <a:prstGeom prst="rect">
            <a:avLst/>
          </a:prstGeom>
          <a:noFill/>
        </p:spPr>
        <p:txBody>
          <a:bodyPr wrap="square">
            <a:spAutoFit/>
          </a:bodyPr>
          <a:lstStyle/>
          <a:p>
            <a:pPr indent="450215" algn="just">
              <a:buNone/>
            </a:pPr>
            <a:r>
              <a:rPr lang="ru-RU" i="0" dirty="0">
                <a:solidFill>
                  <a:srgbClr val="444444"/>
                </a:solidFill>
                <a:effectLst/>
                <a:latin typeface="pt_sans_bold"/>
              </a:rPr>
              <a:t>В ГрГУ имени Янки Купалы прошло отчётно-выборное собрание первичной организации РОО «Белая Русь». На встрече собрались представители организации для обсуждения ключевых вопросов, касающихся её работы и дальнейшего развития.</a:t>
            </a:r>
            <a:endParaRPr lang="ru-RU" i="0" dirty="0">
              <a:solidFill>
                <a:srgbClr val="444444"/>
              </a:solidFill>
              <a:effectLst/>
              <a:latin typeface="Comic Sans MS" panose="030F0702030302020204" pitchFamily="66" charset="0"/>
            </a:endParaRPr>
          </a:p>
          <a:p>
            <a:pPr indent="450215" algn="just">
              <a:buNone/>
            </a:pPr>
            <a:r>
              <a:rPr lang="ru-RU" i="0" dirty="0">
                <a:solidFill>
                  <a:srgbClr val="333333"/>
                </a:solidFill>
                <a:effectLst/>
                <a:latin typeface="pt_sans_caption"/>
              </a:rPr>
              <a:t>Собрание открыл председатель первичной организации РОО «Белая Русь» Василий Сенько. Василий Васильевич представил подробный отчёт о деятельности организации за период с 1 марта 2024 года по 1 июня 2025 года. В своём выступлении он акцентировал внимание на достижениях организации, участии в социальных проектах, культурных мероприятиях и плодотворном взаимодействии с университетом. Василий Сенько подчеркнул, что именно сплоченность и активная позиция членов организации являются залогом достижения поставленных целей.</a:t>
            </a:r>
          </a:p>
        </p:txBody>
      </p:sp>
      <p:pic>
        <p:nvPicPr>
          <p:cNvPr id="26626" name="Picture 2" descr="8G0A2324">
            <a:extLst>
              <a:ext uri="{FF2B5EF4-FFF2-40B4-BE49-F238E27FC236}">
                <a16:creationId xmlns:a16="http://schemas.microsoft.com/office/drawing/2014/main" id="{E3A3D81E-38D4-6285-43F8-AE39D1C4C0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90737" y="989856"/>
            <a:ext cx="3521004" cy="2347336"/>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8G0A2310">
            <a:extLst>
              <a:ext uri="{FF2B5EF4-FFF2-40B4-BE49-F238E27FC236}">
                <a16:creationId xmlns:a16="http://schemas.microsoft.com/office/drawing/2014/main" id="{576A6D57-2910-C01D-8268-377A2A4196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90736" y="3457287"/>
            <a:ext cx="3521006" cy="234733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BECBB1B-2BE2-BB4C-3E75-8E929F5AA6A3}"/>
              </a:ext>
            </a:extLst>
          </p:cNvPr>
          <p:cNvSpPr txBox="1"/>
          <p:nvPr/>
        </p:nvSpPr>
        <p:spPr>
          <a:xfrm>
            <a:off x="154080" y="6307460"/>
            <a:ext cx="9144000" cy="253916"/>
          </a:xfrm>
          <a:prstGeom prst="rect">
            <a:avLst/>
          </a:prstGeom>
          <a:noFill/>
        </p:spPr>
        <p:txBody>
          <a:bodyPr wrap="square">
            <a:spAutoFit/>
          </a:bodyPr>
          <a:lstStyle/>
          <a:p>
            <a:r>
              <a:rPr lang="ru-RU" sz="1050" dirty="0">
                <a:hlinkClick r:id="rId9"/>
              </a:rPr>
              <a:t>https://www.grsu.by/component/k2/item/55758-v-kupalovskom-universitete-sostoyalos-otchjotno-vybornoe-sobranie-pervichnoj-organizatsii-roo-belaya-rus.html</a:t>
            </a:r>
            <a:r>
              <a:rPr lang="ru-RU" sz="1050" dirty="0"/>
              <a:t> </a:t>
            </a:r>
          </a:p>
        </p:txBody>
      </p:sp>
    </p:spTree>
    <p:extLst>
      <p:ext uri="{BB962C8B-B14F-4D97-AF65-F5344CB8AC3E}">
        <p14:creationId xmlns:p14="http://schemas.microsoft.com/office/powerpoint/2010/main" val="2228180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5D03C-08E5-CBDD-16F4-9F8F1AE454E7}"/>
            </a:ext>
          </a:extLst>
        </p:cNvPr>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6175429E-72CB-1C08-3AB9-B6F00B58CD4E}"/>
              </a:ext>
            </a:extLst>
          </p:cNvPr>
          <p:cNvGrpSpPr/>
          <p:nvPr/>
        </p:nvGrpSpPr>
        <p:grpSpPr>
          <a:xfrm>
            <a:off x="-115200" y="-92546"/>
            <a:ext cx="9259200" cy="6905922"/>
            <a:chOff x="-115200" y="-92546"/>
            <a:chExt cx="9259200" cy="6905922"/>
          </a:xfrm>
        </p:grpSpPr>
        <p:sp>
          <p:nvSpPr>
            <p:cNvPr id="15" name="Прямоугольник 14">
              <a:extLst>
                <a:ext uri="{FF2B5EF4-FFF2-40B4-BE49-F238E27FC236}">
                  <a16:creationId xmlns:a16="http://schemas.microsoft.com/office/drawing/2014/main" id="{2C14A691-615F-3956-32FD-3C174D4D0560}"/>
                </a:ext>
              </a:extLst>
            </p:cNvPr>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a:extLst>
                <a:ext uri="{FF2B5EF4-FFF2-40B4-BE49-F238E27FC236}">
                  <a16:creationId xmlns:a16="http://schemas.microsoft.com/office/drawing/2014/main" id="{55FDB917-5B8F-F7F0-F608-5A74499096F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a:extLst>
                <a:ext uri="{FF2B5EF4-FFF2-40B4-BE49-F238E27FC236}">
                  <a16:creationId xmlns:a16="http://schemas.microsoft.com/office/drawing/2014/main" id="{3F779CEC-6BBA-9361-3C69-82EF83E7BC6E}"/>
                </a:ext>
              </a:extLst>
            </p:cNvPr>
            <p:cNvGrpSpPr/>
            <p:nvPr/>
          </p:nvGrpSpPr>
          <p:grpSpPr>
            <a:xfrm>
              <a:off x="0" y="6561376"/>
              <a:ext cx="9143999" cy="252000"/>
              <a:chOff x="0" y="6561376"/>
              <a:chExt cx="9143999" cy="252000"/>
            </a:xfrm>
          </p:grpSpPr>
          <p:pic>
            <p:nvPicPr>
              <p:cNvPr id="22" name="Picture 2" descr="Купить Расписание ГРГУ — Microsoft Store (ru-BY)">
                <a:extLst>
                  <a:ext uri="{FF2B5EF4-FFF2-40B4-BE49-F238E27FC236}">
                    <a16:creationId xmlns:a16="http://schemas.microsoft.com/office/drawing/2014/main" id="{71779AC5-5470-463F-B1F3-0D13D65ADE67}"/>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49DA60FC-FC4B-9D47-B79E-0DCB83DC4238}"/>
                  </a:ext>
                </a:extLst>
              </p:cNvPr>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552AC27F-F73B-7B0D-E445-6ED16B6B0D98}"/>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75697F4B-ED26-355D-6732-0EDB8DD1174D}"/>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A1516E0A-E3F8-C7FD-D9EE-929BA84F59B1}"/>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a:extLst>
                <a:ext uri="{FF2B5EF4-FFF2-40B4-BE49-F238E27FC236}">
                  <a16:creationId xmlns:a16="http://schemas.microsoft.com/office/drawing/2014/main" id="{68F04814-078B-5860-7E7C-029E1E0EAC8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3DF6D543-51B9-3541-91AE-4793B5F1661E}"/>
              </a:ext>
            </a:extLst>
          </p:cNvPr>
          <p:cNvSpPr txBox="1"/>
          <p:nvPr/>
        </p:nvSpPr>
        <p:spPr>
          <a:xfrm>
            <a:off x="820533" y="113840"/>
            <a:ext cx="6205941" cy="707886"/>
          </a:xfrm>
          <a:prstGeom prst="rect">
            <a:avLst/>
          </a:prstGeom>
          <a:noFill/>
        </p:spPr>
        <p:txBody>
          <a:bodyPr wrap="square">
            <a:spAutoFit/>
          </a:bodyPr>
          <a:lstStyle/>
          <a:p>
            <a:pPr algn="ctr">
              <a:buNone/>
            </a:pPr>
            <a:r>
              <a:rPr lang="ru-RU" sz="2000" b="1" i="0" dirty="0">
                <a:solidFill>
                  <a:schemeClr val="bg1"/>
                </a:solidFill>
                <a:effectLst/>
                <a:latin typeface="pt_sans_bold"/>
              </a:rPr>
              <a:t>XVIII сессия Европейско-Азиатского правового конгресса</a:t>
            </a:r>
          </a:p>
        </p:txBody>
      </p:sp>
      <p:sp>
        <p:nvSpPr>
          <p:cNvPr id="5" name="TextBox 4">
            <a:extLst>
              <a:ext uri="{FF2B5EF4-FFF2-40B4-BE49-F238E27FC236}">
                <a16:creationId xmlns:a16="http://schemas.microsoft.com/office/drawing/2014/main" id="{661F2EAB-A08C-3411-6806-08CE0C9C67B2}"/>
              </a:ext>
            </a:extLst>
          </p:cNvPr>
          <p:cNvSpPr txBox="1"/>
          <p:nvPr/>
        </p:nvSpPr>
        <p:spPr>
          <a:xfrm>
            <a:off x="104876" y="942996"/>
            <a:ext cx="8949511" cy="2754600"/>
          </a:xfrm>
          <a:prstGeom prst="rect">
            <a:avLst/>
          </a:prstGeom>
          <a:noFill/>
        </p:spPr>
        <p:txBody>
          <a:bodyPr wrap="square">
            <a:spAutoFit/>
          </a:bodyPr>
          <a:lstStyle/>
          <a:p>
            <a:pPr indent="450215" algn="just">
              <a:lnSpc>
                <a:spcPts val="1800"/>
              </a:lnSpc>
              <a:buNone/>
            </a:pPr>
            <a:r>
              <a:rPr lang="ru-RU" sz="1400" i="0" dirty="0">
                <a:solidFill>
                  <a:srgbClr val="444444"/>
                </a:solidFill>
                <a:effectLst/>
                <a:latin typeface="pt_sans_bold"/>
              </a:rPr>
              <a:t>В Екатеринбурге (Российская Федерация) состоялась XVIII сессия Европейско-Азиатского правового конгресса «Право и новая реальность», в которой активное участие приняли представители </a:t>
            </a:r>
            <a:r>
              <a:rPr lang="ru-RU" sz="1400" i="0" dirty="0" err="1">
                <a:solidFill>
                  <a:srgbClr val="444444"/>
                </a:solidFill>
                <a:effectLst/>
                <a:latin typeface="pt_sans_bold"/>
              </a:rPr>
              <a:t>Купаловского</a:t>
            </a:r>
            <a:r>
              <a:rPr lang="ru-RU" sz="1400" i="0" dirty="0">
                <a:solidFill>
                  <a:srgbClr val="444444"/>
                </a:solidFill>
                <a:effectLst/>
                <a:latin typeface="pt_sans_bold"/>
              </a:rPr>
              <a:t> университета. Научный форум собрал профессиональных юристов, ученых и практиков из стран ЕАЭС, БРИКС и ШОС, а также политиков и представителей бизнеса, что создало уникальную платформу для обсуждения актуальных вопросов правового регулирования.</a:t>
            </a:r>
            <a:endParaRPr lang="ru-RU" sz="1400" i="0" dirty="0">
              <a:solidFill>
                <a:srgbClr val="444444"/>
              </a:solidFill>
              <a:effectLst/>
              <a:latin typeface="Comic Sans MS" panose="030F0702030302020204" pitchFamily="66" charset="0"/>
            </a:endParaRPr>
          </a:p>
          <a:p>
            <a:pPr indent="450215" algn="just">
              <a:buNone/>
            </a:pPr>
            <a:r>
              <a:rPr lang="ru-RU" sz="1400" i="0" dirty="0">
                <a:solidFill>
                  <a:srgbClr val="333333"/>
                </a:solidFill>
                <a:effectLst/>
                <a:latin typeface="pt_sans_caption"/>
              </a:rPr>
              <a:t>Деловая программа конгресса была насыщенной и разнообразной, включающей как научные, так и деловые мероприятия. В рамках XVIII сессии «Право и новая реальность» прошли пленарные заседания, на которых обсуждались проблемные аспекты юридического образования, а также тематические круглые столы и дискуссии. Среди наиболее значимых событий – общее собрание участников Консорциума «Европейско-Азиатский правовой университет» и Европейско-Азиатский молодежный юридический форум, в которых также принимали участие преподаватели ГрГУ имени Янки Купалы.</a:t>
            </a:r>
          </a:p>
        </p:txBody>
      </p:sp>
      <p:pic>
        <p:nvPicPr>
          <p:cNvPr id="27650" name="Picture 2" descr="1">
            <a:extLst>
              <a:ext uri="{FF2B5EF4-FFF2-40B4-BE49-F238E27FC236}">
                <a16:creationId xmlns:a16="http://schemas.microsoft.com/office/drawing/2014/main" id="{706182D8-F85F-859C-AB13-9064A8CAD4C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9592" y="3697596"/>
            <a:ext cx="3203848" cy="2402886"/>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IMG_1520">
            <a:extLst>
              <a:ext uri="{FF2B5EF4-FFF2-40B4-BE49-F238E27FC236}">
                <a16:creationId xmlns:a16="http://schemas.microsoft.com/office/drawing/2014/main" id="{1560CA5E-D9EC-320B-7297-F33FF1E1901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4686" y="3697596"/>
            <a:ext cx="3604329" cy="240288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74FB93-C33C-8CFC-6F31-9A876035882B}"/>
              </a:ext>
            </a:extLst>
          </p:cNvPr>
          <p:cNvSpPr txBox="1"/>
          <p:nvPr/>
        </p:nvSpPr>
        <p:spPr>
          <a:xfrm>
            <a:off x="-65619" y="6270429"/>
            <a:ext cx="9449758" cy="253916"/>
          </a:xfrm>
          <a:prstGeom prst="rect">
            <a:avLst/>
          </a:prstGeom>
          <a:noFill/>
        </p:spPr>
        <p:txBody>
          <a:bodyPr wrap="square">
            <a:spAutoFit/>
          </a:bodyPr>
          <a:lstStyle/>
          <a:p>
            <a:r>
              <a:rPr lang="ru-RU" sz="1050" dirty="0">
                <a:hlinkClick r:id="rId9"/>
              </a:rPr>
              <a:t>https://www.grsu.by/component/k2/item/55759-predstaviteli-grgu-imeni-yanki-kupaly-prinyali-uchastie-v-xviii-sessii-evropejsko-aziatskogo-pravovogo-kongressa.html</a:t>
            </a:r>
            <a:r>
              <a:rPr lang="ru-RU" sz="1050" dirty="0"/>
              <a:t> </a:t>
            </a:r>
          </a:p>
        </p:txBody>
      </p:sp>
    </p:spTree>
    <p:extLst>
      <p:ext uri="{BB962C8B-B14F-4D97-AF65-F5344CB8AC3E}">
        <p14:creationId xmlns:p14="http://schemas.microsoft.com/office/powerpoint/2010/main" val="829428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DB3EC-A266-3120-70B1-A17C2E65061B}"/>
            </a:ext>
          </a:extLst>
        </p:cNvPr>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9AE0A851-38C8-3305-1B02-15E58990CEC1}"/>
              </a:ext>
            </a:extLst>
          </p:cNvPr>
          <p:cNvGrpSpPr/>
          <p:nvPr/>
        </p:nvGrpSpPr>
        <p:grpSpPr>
          <a:xfrm>
            <a:off x="-115200" y="-92546"/>
            <a:ext cx="9259200" cy="6905922"/>
            <a:chOff x="-115200" y="-92546"/>
            <a:chExt cx="9259200" cy="6905922"/>
          </a:xfrm>
        </p:grpSpPr>
        <p:sp>
          <p:nvSpPr>
            <p:cNvPr id="15" name="Прямоугольник 14">
              <a:extLst>
                <a:ext uri="{FF2B5EF4-FFF2-40B4-BE49-F238E27FC236}">
                  <a16:creationId xmlns:a16="http://schemas.microsoft.com/office/drawing/2014/main" id="{86444BD2-C3CD-4418-0D1C-7727CC60D25B}"/>
                </a:ext>
              </a:extLst>
            </p:cNvPr>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a:extLst>
                <a:ext uri="{FF2B5EF4-FFF2-40B4-BE49-F238E27FC236}">
                  <a16:creationId xmlns:a16="http://schemas.microsoft.com/office/drawing/2014/main" id="{C2A2ED9D-753F-8725-6687-9586E14D99E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a:extLst>
                <a:ext uri="{FF2B5EF4-FFF2-40B4-BE49-F238E27FC236}">
                  <a16:creationId xmlns:a16="http://schemas.microsoft.com/office/drawing/2014/main" id="{62D7AF46-B242-D92E-F340-042827E5F189}"/>
                </a:ext>
              </a:extLst>
            </p:cNvPr>
            <p:cNvGrpSpPr/>
            <p:nvPr/>
          </p:nvGrpSpPr>
          <p:grpSpPr>
            <a:xfrm>
              <a:off x="0" y="6561376"/>
              <a:ext cx="9143999" cy="252000"/>
              <a:chOff x="0" y="6561376"/>
              <a:chExt cx="9143999" cy="252000"/>
            </a:xfrm>
          </p:grpSpPr>
          <p:pic>
            <p:nvPicPr>
              <p:cNvPr id="22" name="Picture 2" descr="Купить Расписание ГРГУ — Microsoft Store (ru-BY)">
                <a:extLst>
                  <a:ext uri="{FF2B5EF4-FFF2-40B4-BE49-F238E27FC236}">
                    <a16:creationId xmlns:a16="http://schemas.microsoft.com/office/drawing/2014/main" id="{A1BF2442-4581-A6AE-43F4-330A9C7FF5C3}"/>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87977445-0647-8A07-B3AD-59A22D472813}"/>
                  </a:ext>
                </a:extLst>
              </p:cNvPr>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E77F6F78-B0A5-34DD-0B0A-0522B223F909}"/>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784E973E-0C1E-FD2B-A620-6CA55796B380}"/>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8C8ACF93-68E0-98D5-886D-8CE83DF16472}"/>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a:extLst>
                <a:ext uri="{FF2B5EF4-FFF2-40B4-BE49-F238E27FC236}">
                  <a16:creationId xmlns:a16="http://schemas.microsoft.com/office/drawing/2014/main" id="{D0CF04D7-167F-1905-3C81-5B8C476A31F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DFB2E71F-EA6A-55BA-C989-985E0B21A363}"/>
              </a:ext>
            </a:extLst>
          </p:cNvPr>
          <p:cNvSpPr txBox="1"/>
          <p:nvPr/>
        </p:nvSpPr>
        <p:spPr>
          <a:xfrm>
            <a:off x="877244" y="125489"/>
            <a:ext cx="5989917" cy="707886"/>
          </a:xfrm>
          <a:prstGeom prst="rect">
            <a:avLst/>
          </a:prstGeom>
          <a:noFill/>
        </p:spPr>
        <p:txBody>
          <a:bodyPr wrap="square">
            <a:spAutoFit/>
          </a:bodyPr>
          <a:lstStyle/>
          <a:p>
            <a:pPr algn="ctr">
              <a:buNone/>
            </a:pPr>
            <a:r>
              <a:rPr lang="ru-RU" sz="2000" b="1" i="0" dirty="0">
                <a:solidFill>
                  <a:schemeClr val="bg1"/>
                </a:solidFill>
                <a:effectLst/>
                <a:latin typeface="pt_sans_bold"/>
              </a:rPr>
              <a:t>Совет по устойчивому развитию Республики Беларусь</a:t>
            </a:r>
          </a:p>
        </p:txBody>
      </p:sp>
      <p:sp>
        <p:nvSpPr>
          <p:cNvPr id="5" name="TextBox 4">
            <a:extLst>
              <a:ext uri="{FF2B5EF4-FFF2-40B4-BE49-F238E27FC236}">
                <a16:creationId xmlns:a16="http://schemas.microsoft.com/office/drawing/2014/main" id="{797335D7-EB76-47E9-5DA7-1EF632A75C15}"/>
              </a:ext>
            </a:extLst>
          </p:cNvPr>
          <p:cNvSpPr txBox="1"/>
          <p:nvPr/>
        </p:nvSpPr>
        <p:spPr>
          <a:xfrm>
            <a:off x="151898" y="959027"/>
            <a:ext cx="8931619" cy="2477601"/>
          </a:xfrm>
          <a:prstGeom prst="rect">
            <a:avLst/>
          </a:prstGeom>
          <a:noFill/>
        </p:spPr>
        <p:txBody>
          <a:bodyPr wrap="square">
            <a:spAutoFit/>
          </a:bodyPr>
          <a:lstStyle/>
          <a:p>
            <a:pPr indent="450215" algn="just">
              <a:lnSpc>
                <a:spcPts val="1800"/>
              </a:lnSpc>
              <a:buNone/>
            </a:pPr>
            <a:r>
              <a:rPr lang="ru-RU" sz="1600" i="0" dirty="0">
                <a:solidFill>
                  <a:srgbClr val="444444"/>
                </a:solidFill>
                <a:effectLst/>
                <a:latin typeface="pt_sans_bold"/>
              </a:rPr>
              <a:t>Доцент кафедры экологии ГрГУ имени Янки Купалы, кандидат биологических наук Ольга Кремлёва приняла участие в заседании Совета по устойчивому развитию Республики Беларусь. Мероприятие было посвящено подготовке двух ключевых национальных докладов, которые страна представит в июле 2025 года на Политическом форуме высокого уровня по устойчивому развитию под эгидой ООН.</a:t>
            </a:r>
            <a:endParaRPr lang="ru-RU" sz="1600" i="0" dirty="0">
              <a:solidFill>
                <a:srgbClr val="444444"/>
              </a:solidFill>
              <a:effectLst/>
              <a:latin typeface="Comic Sans MS" panose="030F0702030302020204" pitchFamily="66" charset="0"/>
            </a:endParaRPr>
          </a:p>
          <a:p>
            <a:pPr indent="450215" algn="just">
              <a:buNone/>
            </a:pPr>
            <a:r>
              <a:rPr lang="ru-RU" sz="1600" i="0" dirty="0">
                <a:solidFill>
                  <a:srgbClr val="333333"/>
                </a:solidFill>
                <a:effectLst/>
                <a:latin typeface="pt_sans_caption"/>
              </a:rPr>
              <a:t>В ходе заседания обсуждался процесс реализации Повестки дня в области устойчивого развития на период до 2030 года. Национальный координатор по достижению Целей устойчивого развития (ЦУР), заместитель Председателя Совета Республики Национального собрания Республики Беларусь Сергей Хоменко представил проект Добровольного национального обзора по выполнению Повестки-2030.</a:t>
            </a:r>
          </a:p>
        </p:txBody>
      </p:sp>
      <p:pic>
        <p:nvPicPr>
          <p:cNvPr id="32770" name="Picture 2" descr="5359380168021505126">
            <a:extLst>
              <a:ext uri="{FF2B5EF4-FFF2-40B4-BE49-F238E27FC236}">
                <a16:creationId xmlns:a16="http://schemas.microsoft.com/office/drawing/2014/main" id="{80AA2A37-2E20-D53E-F60B-FB34E66B2BE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1898" y="3716809"/>
            <a:ext cx="2651787" cy="1988840"/>
          </a:xfrm>
          <a:prstGeom prst="rect">
            <a:avLst/>
          </a:prstGeom>
          <a:noFill/>
          <a:extLst>
            <a:ext uri="{909E8E84-426E-40DD-AFC4-6F175D3DCCD1}">
              <a14:hiddenFill xmlns:a14="http://schemas.microsoft.com/office/drawing/2010/main">
                <a:solidFill>
                  <a:srgbClr val="FFFFFF"/>
                </a:solidFill>
              </a14:hiddenFill>
            </a:ext>
          </a:extLst>
        </p:spPr>
      </p:pic>
      <p:pic>
        <p:nvPicPr>
          <p:cNvPr id="32772" name="Picture 4" descr="5359380168021505127">
            <a:extLst>
              <a:ext uri="{FF2B5EF4-FFF2-40B4-BE49-F238E27FC236}">
                <a16:creationId xmlns:a16="http://schemas.microsoft.com/office/drawing/2014/main" id="{950B91C9-ECC9-E3FE-6D97-0D27965DD8D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66051" y="3685848"/>
            <a:ext cx="2983262" cy="1988841"/>
          </a:xfrm>
          <a:prstGeom prst="rect">
            <a:avLst/>
          </a:prstGeom>
          <a:noFill/>
          <a:extLst>
            <a:ext uri="{909E8E84-426E-40DD-AFC4-6F175D3DCCD1}">
              <a14:hiddenFill xmlns:a14="http://schemas.microsoft.com/office/drawing/2010/main">
                <a:solidFill>
                  <a:srgbClr val="FFFFFF"/>
                </a:solidFill>
              </a14:hiddenFill>
            </a:ext>
          </a:extLst>
        </p:spPr>
      </p:pic>
      <p:pic>
        <p:nvPicPr>
          <p:cNvPr id="32774" name="Picture 6" descr="5359380168021505129">
            <a:extLst>
              <a:ext uri="{FF2B5EF4-FFF2-40B4-BE49-F238E27FC236}">
                <a16:creationId xmlns:a16="http://schemas.microsoft.com/office/drawing/2014/main" id="{47622273-6393-952B-712F-94392E2FAEC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61633" y="3685847"/>
            <a:ext cx="2983263" cy="198884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FEF039-B720-228C-D089-3FB7254CEBF7}"/>
              </a:ext>
            </a:extLst>
          </p:cNvPr>
          <p:cNvSpPr txBox="1"/>
          <p:nvPr/>
        </p:nvSpPr>
        <p:spPr>
          <a:xfrm>
            <a:off x="151898" y="6281488"/>
            <a:ext cx="9230277" cy="261610"/>
          </a:xfrm>
          <a:prstGeom prst="rect">
            <a:avLst/>
          </a:prstGeom>
          <a:noFill/>
        </p:spPr>
        <p:txBody>
          <a:bodyPr wrap="square">
            <a:spAutoFit/>
          </a:bodyPr>
          <a:lstStyle/>
          <a:p>
            <a:r>
              <a:rPr lang="ru-RU" sz="1100" dirty="0">
                <a:hlinkClick r:id="rId10"/>
              </a:rPr>
              <a:t>https://www.grsu.by/component/k2/item/55780-kupalovets-prinyala-uchastie-v-sovete-po-ustojchivomu-razvitiyu-respubliki-belarus.html</a:t>
            </a:r>
            <a:r>
              <a:rPr lang="ru-RU" sz="1100" dirty="0"/>
              <a:t> </a:t>
            </a:r>
          </a:p>
        </p:txBody>
      </p:sp>
    </p:spTree>
    <p:extLst>
      <p:ext uri="{BB962C8B-B14F-4D97-AF65-F5344CB8AC3E}">
        <p14:creationId xmlns:p14="http://schemas.microsoft.com/office/powerpoint/2010/main" val="3462185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AEF4A-3121-9AE9-FF87-CD446EB00D8E}"/>
            </a:ext>
          </a:extLst>
        </p:cNvPr>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76B32725-DC7A-5319-06BA-BE194D5D0A96}"/>
              </a:ext>
            </a:extLst>
          </p:cNvPr>
          <p:cNvGrpSpPr/>
          <p:nvPr/>
        </p:nvGrpSpPr>
        <p:grpSpPr>
          <a:xfrm>
            <a:off x="-115200" y="-92546"/>
            <a:ext cx="9259200" cy="6905922"/>
            <a:chOff x="-115200" y="-92546"/>
            <a:chExt cx="9259200" cy="6905922"/>
          </a:xfrm>
        </p:grpSpPr>
        <p:sp>
          <p:nvSpPr>
            <p:cNvPr id="15" name="Прямоугольник 14">
              <a:extLst>
                <a:ext uri="{FF2B5EF4-FFF2-40B4-BE49-F238E27FC236}">
                  <a16:creationId xmlns:a16="http://schemas.microsoft.com/office/drawing/2014/main" id="{DCFFA74A-B134-44F3-2511-4AA5165282C6}"/>
                </a:ext>
              </a:extLst>
            </p:cNvPr>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a:extLst>
                <a:ext uri="{FF2B5EF4-FFF2-40B4-BE49-F238E27FC236}">
                  <a16:creationId xmlns:a16="http://schemas.microsoft.com/office/drawing/2014/main" id="{4E13008F-D279-BEB8-859F-2CE1F0A796B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a:extLst>
                <a:ext uri="{FF2B5EF4-FFF2-40B4-BE49-F238E27FC236}">
                  <a16:creationId xmlns:a16="http://schemas.microsoft.com/office/drawing/2014/main" id="{F94E9A30-D066-ACFE-615E-D92FFEDE67A2}"/>
                </a:ext>
              </a:extLst>
            </p:cNvPr>
            <p:cNvGrpSpPr/>
            <p:nvPr/>
          </p:nvGrpSpPr>
          <p:grpSpPr>
            <a:xfrm>
              <a:off x="0" y="6561376"/>
              <a:ext cx="9143999" cy="252000"/>
              <a:chOff x="0" y="6561376"/>
              <a:chExt cx="9143999" cy="252000"/>
            </a:xfrm>
          </p:grpSpPr>
          <p:pic>
            <p:nvPicPr>
              <p:cNvPr id="22" name="Picture 2" descr="Купить Расписание ГРГУ — Microsoft Store (ru-BY)">
                <a:extLst>
                  <a:ext uri="{FF2B5EF4-FFF2-40B4-BE49-F238E27FC236}">
                    <a16:creationId xmlns:a16="http://schemas.microsoft.com/office/drawing/2014/main" id="{94383486-78C1-D5D0-50AD-385906653FA5}"/>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282318B8-D807-9892-8140-E0EE34899D63}"/>
                  </a:ext>
                </a:extLst>
              </p:cNvPr>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FFAC20D3-89C3-19F3-5D58-A5E126CE91B7}"/>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B7C72C84-A650-8B87-27D7-945AEB9BD155}"/>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4B6D0982-B816-8924-5CE0-D7FFADB8EB41}"/>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a:extLst>
                <a:ext uri="{FF2B5EF4-FFF2-40B4-BE49-F238E27FC236}">
                  <a16:creationId xmlns:a16="http://schemas.microsoft.com/office/drawing/2014/main" id="{B881BE6A-3893-0B53-4962-99794EAE9EB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33FE48B9-90E0-E617-9069-C50421145490}"/>
              </a:ext>
            </a:extLst>
          </p:cNvPr>
          <p:cNvSpPr txBox="1"/>
          <p:nvPr/>
        </p:nvSpPr>
        <p:spPr>
          <a:xfrm>
            <a:off x="858407" y="58665"/>
            <a:ext cx="6360558" cy="646331"/>
          </a:xfrm>
          <a:prstGeom prst="rect">
            <a:avLst/>
          </a:prstGeom>
          <a:noFill/>
        </p:spPr>
        <p:txBody>
          <a:bodyPr wrap="square">
            <a:spAutoFit/>
          </a:bodyPr>
          <a:lstStyle/>
          <a:p>
            <a:pPr algn="ctr">
              <a:buNone/>
            </a:pPr>
            <a:r>
              <a:rPr lang="ru-RU" sz="1800" b="1" i="0" dirty="0">
                <a:solidFill>
                  <a:schemeClr val="bg1"/>
                </a:solidFill>
                <a:effectLst/>
                <a:latin typeface="pt_sans_bold"/>
              </a:rPr>
              <a:t>Республиканский форум лидеров «Молодежное лидерство – современный взгляд»</a:t>
            </a:r>
          </a:p>
        </p:txBody>
      </p:sp>
      <p:sp>
        <p:nvSpPr>
          <p:cNvPr id="5" name="TextBox 4">
            <a:extLst>
              <a:ext uri="{FF2B5EF4-FFF2-40B4-BE49-F238E27FC236}">
                <a16:creationId xmlns:a16="http://schemas.microsoft.com/office/drawing/2014/main" id="{88DFBCCC-F099-6CC1-379F-34DF0F6F0FA6}"/>
              </a:ext>
            </a:extLst>
          </p:cNvPr>
          <p:cNvSpPr txBox="1"/>
          <p:nvPr/>
        </p:nvSpPr>
        <p:spPr>
          <a:xfrm>
            <a:off x="95530" y="944618"/>
            <a:ext cx="6593642" cy="4939814"/>
          </a:xfrm>
          <a:prstGeom prst="rect">
            <a:avLst/>
          </a:prstGeom>
          <a:noFill/>
        </p:spPr>
        <p:txBody>
          <a:bodyPr wrap="square">
            <a:spAutoFit/>
          </a:bodyPr>
          <a:lstStyle/>
          <a:p>
            <a:pPr indent="450215" algn="just">
              <a:lnSpc>
                <a:spcPts val="1800"/>
              </a:lnSpc>
              <a:buNone/>
            </a:pPr>
            <a:r>
              <a:rPr lang="ru-RU" sz="1400" i="0" dirty="0">
                <a:solidFill>
                  <a:srgbClr val="444444"/>
                </a:solidFill>
                <a:effectLst/>
                <a:latin typeface="pt_sans_bold"/>
              </a:rPr>
              <a:t>В Минске работал республиканский форум лидеров «Молодежное лидерство – современный взгляд», который собрал более 345 победителей и призеров различных молодежных конкурсов и проектов со всей страны. </a:t>
            </a:r>
          </a:p>
          <a:p>
            <a:pPr indent="450215" algn="just">
              <a:lnSpc>
                <a:spcPts val="1800"/>
              </a:lnSpc>
              <a:buNone/>
            </a:pPr>
            <a:r>
              <a:rPr lang="ru-RU" sz="1400" b="0" i="0" dirty="0">
                <a:solidFill>
                  <a:srgbClr val="333333"/>
                </a:solidFill>
                <a:effectLst/>
                <a:latin typeface="pt_sans_caption"/>
              </a:rPr>
              <a:t>Среди участников – студенты, а также работающая молодежь. Целью мероприятия являлось создание условий для развития социальной активности, лидерского потенциала, патриотической ответственности молодежи, активизации молодежного сотрудничества в Беларуси.</a:t>
            </a:r>
          </a:p>
          <a:p>
            <a:pPr indent="450215" algn="just">
              <a:buNone/>
            </a:pPr>
            <a:r>
              <a:rPr lang="ru-RU" sz="1400" b="0" i="0" dirty="0">
                <a:solidFill>
                  <a:srgbClr val="333333"/>
                </a:solidFill>
                <a:effectLst/>
                <a:latin typeface="pt_sans_caption"/>
              </a:rPr>
              <a:t>Гродненский государственный университет имени Янки Купалы представили 12 выдающихся лидеров: студент 2 курса юридического факультета Лаврентий </a:t>
            </a:r>
            <a:r>
              <a:rPr lang="ru-RU" sz="1400" b="0" i="0" dirty="0" err="1">
                <a:solidFill>
                  <a:srgbClr val="333333"/>
                </a:solidFill>
                <a:effectLst/>
                <a:latin typeface="pt_sans_caption"/>
              </a:rPr>
              <a:t>Мисуно</a:t>
            </a:r>
            <a:r>
              <a:rPr lang="ru-RU" sz="1400" b="0" i="0" dirty="0">
                <a:solidFill>
                  <a:srgbClr val="333333"/>
                </a:solidFill>
                <a:effectLst/>
                <a:latin typeface="pt_sans_caption"/>
              </a:rPr>
              <a:t>, студент 4 курса юридического факультета Егор Шушкевич, студентка 4 курса филологического факультета Юлия Синкевич, студентка 3 курса факультета истории, коммуникации и туризма Анастасия Кисель, студентка 3 курса факультета истории, коммуникации и туризма Мария Павлович, студент 3 курса факультета истории, коммуникации и туризма Егор </a:t>
            </a:r>
            <a:r>
              <a:rPr lang="ru-RU" sz="1400" b="0" i="0" dirty="0" err="1">
                <a:solidFill>
                  <a:srgbClr val="333333"/>
                </a:solidFill>
                <a:effectLst/>
                <a:latin typeface="pt_sans_caption"/>
              </a:rPr>
              <a:t>Скепко</a:t>
            </a:r>
            <a:r>
              <a:rPr lang="ru-RU" sz="1400" b="0" i="0" dirty="0">
                <a:solidFill>
                  <a:srgbClr val="333333"/>
                </a:solidFill>
                <a:effectLst/>
                <a:latin typeface="pt_sans_caption"/>
              </a:rPr>
              <a:t>, студент 3 курса инженерного факультета Максим </a:t>
            </a:r>
            <a:r>
              <a:rPr lang="ru-RU" sz="1400" b="0" i="0" dirty="0" err="1">
                <a:solidFill>
                  <a:srgbClr val="333333"/>
                </a:solidFill>
                <a:effectLst/>
                <a:latin typeface="pt_sans_caption"/>
              </a:rPr>
              <a:t>Бернатович</a:t>
            </a:r>
            <a:r>
              <a:rPr lang="ru-RU" sz="1400" b="0" i="0" dirty="0">
                <a:solidFill>
                  <a:srgbClr val="333333"/>
                </a:solidFill>
                <a:effectLst/>
                <a:latin typeface="pt_sans_caption"/>
              </a:rPr>
              <a:t>, студентка 3 курса юридического факультета Елизавета Высоцкая, студент 3 курса юридического факультета Илья Горошко, студентка 2 курса факультета истории, коммуникации и туризма Виктория Миронова, студентка 3 курса факультета истории, коммуникации и туризма Анжелика Стефанович и методист отдела поддержки молодежных проектов и инициатив управления по идеологической и воспитательной работе Наталья </a:t>
            </a:r>
            <a:r>
              <a:rPr lang="ru-RU" sz="1400" b="0" i="0" dirty="0" err="1">
                <a:solidFill>
                  <a:srgbClr val="333333"/>
                </a:solidFill>
                <a:effectLst/>
                <a:latin typeface="pt_sans_caption"/>
              </a:rPr>
              <a:t>Гузевич</a:t>
            </a:r>
            <a:r>
              <a:rPr lang="ru-RU" sz="1400" b="0" i="0" dirty="0">
                <a:solidFill>
                  <a:srgbClr val="333333"/>
                </a:solidFill>
                <a:effectLst/>
                <a:latin typeface="pt_sans_caption"/>
              </a:rPr>
              <a:t>.</a:t>
            </a:r>
          </a:p>
        </p:txBody>
      </p:sp>
      <p:pic>
        <p:nvPicPr>
          <p:cNvPr id="12290" name="Picture 2" descr="IMG 7413">
            <a:extLst>
              <a:ext uri="{FF2B5EF4-FFF2-40B4-BE49-F238E27FC236}">
                <a16:creationId xmlns:a16="http://schemas.microsoft.com/office/drawing/2014/main" id="{E9E696D0-7B8D-48CD-CF0A-1701A14B4DD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46857" y="1027176"/>
            <a:ext cx="2280507" cy="160801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IMG_7414">
            <a:extLst>
              <a:ext uri="{FF2B5EF4-FFF2-40B4-BE49-F238E27FC236}">
                <a16:creationId xmlns:a16="http://schemas.microsoft.com/office/drawing/2014/main" id="{7736649D-0C38-2954-74CF-FD3EBE49CF2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46857" y="2760511"/>
            <a:ext cx="2280507" cy="1520338"/>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IMG_7415">
            <a:extLst>
              <a:ext uri="{FF2B5EF4-FFF2-40B4-BE49-F238E27FC236}">
                <a16:creationId xmlns:a16="http://schemas.microsoft.com/office/drawing/2014/main" id="{B54D60BF-37FE-792F-DACD-0D3757C75C0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46857" y="4406169"/>
            <a:ext cx="2280507" cy="15203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DD81A50-9DE0-DC78-700E-C72873BE8560}"/>
              </a:ext>
            </a:extLst>
          </p:cNvPr>
          <p:cNvSpPr txBox="1"/>
          <p:nvPr/>
        </p:nvSpPr>
        <p:spPr>
          <a:xfrm>
            <a:off x="102519" y="6344573"/>
            <a:ext cx="9262689" cy="430887"/>
          </a:xfrm>
          <a:prstGeom prst="rect">
            <a:avLst/>
          </a:prstGeom>
          <a:noFill/>
        </p:spPr>
        <p:txBody>
          <a:bodyPr wrap="square">
            <a:spAutoFit/>
          </a:bodyPr>
          <a:lstStyle/>
          <a:p>
            <a:r>
              <a:rPr lang="ru-RU" sz="1100" dirty="0">
                <a:hlinkClick r:id="rId10"/>
              </a:rPr>
              <a:t>https://www.grsu.by/component/k2/item/53683-kupalovtsy-v-chisle-uchastnikov-respublikanskogo-foruma-liderov-molodezhnoe-liderstvo-sovremennyj-vzglyad.html</a:t>
            </a:r>
            <a:r>
              <a:rPr lang="ru-RU" sz="1100" dirty="0"/>
              <a:t> </a:t>
            </a:r>
          </a:p>
        </p:txBody>
      </p:sp>
    </p:spTree>
    <p:extLst>
      <p:ext uri="{BB962C8B-B14F-4D97-AF65-F5344CB8AC3E}">
        <p14:creationId xmlns:p14="http://schemas.microsoft.com/office/powerpoint/2010/main" val="3908510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140B2-9DA2-1983-CB74-3488B866262E}"/>
            </a:ext>
          </a:extLst>
        </p:cNvPr>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9326FB08-37D0-95AA-C9D1-8E7BA9060BBE}"/>
              </a:ext>
            </a:extLst>
          </p:cNvPr>
          <p:cNvGrpSpPr/>
          <p:nvPr/>
        </p:nvGrpSpPr>
        <p:grpSpPr>
          <a:xfrm>
            <a:off x="-115200" y="-92546"/>
            <a:ext cx="9259200" cy="6905922"/>
            <a:chOff x="-115200" y="-92546"/>
            <a:chExt cx="9259200" cy="6905922"/>
          </a:xfrm>
        </p:grpSpPr>
        <p:sp>
          <p:nvSpPr>
            <p:cNvPr id="15" name="Прямоугольник 14">
              <a:extLst>
                <a:ext uri="{FF2B5EF4-FFF2-40B4-BE49-F238E27FC236}">
                  <a16:creationId xmlns:a16="http://schemas.microsoft.com/office/drawing/2014/main" id="{BC8BABBF-E4BD-E37F-4357-FE46122AE6C2}"/>
                </a:ext>
              </a:extLst>
            </p:cNvPr>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a:extLst>
                <a:ext uri="{FF2B5EF4-FFF2-40B4-BE49-F238E27FC236}">
                  <a16:creationId xmlns:a16="http://schemas.microsoft.com/office/drawing/2014/main" id="{414DCA45-56FF-C0A1-9AB7-272635A7BFE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a:extLst>
                <a:ext uri="{FF2B5EF4-FFF2-40B4-BE49-F238E27FC236}">
                  <a16:creationId xmlns:a16="http://schemas.microsoft.com/office/drawing/2014/main" id="{232A743D-0CB5-FD45-6709-3D1A1A68BBAD}"/>
                </a:ext>
              </a:extLst>
            </p:cNvPr>
            <p:cNvGrpSpPr/>
            <p:nvPr/>
          </p:nvGrpSpPr>
          <p:grpSpPr>
            <a:xfrm>
              <a:off x="0" y="6561376"/>
              <a:ext cx="9143999" cy="252000"/>
              <a:chOff x="0" y="6561376"/>
              <a:chExt cx="9143999" cy="252000"/>
            </a:xfrm>
          </p:grpSpPr>
          <p:pic>
            <p:nvPicPr>
              <p:cNvPr id="22" name="Picture 2" descr="Купить Расписание ГРГУ — Microsoft Store (ru-BY)">
                <a:extLst>
                  <a:ext uri="{FF2B5EF4-FFF2-40B4-BE49-F238E27FC236}">
                    <a16:creationId xmlns:a16="http://schemas.microsoft.com/office/drawing/2014/main" id="{9CE96762-4506-D5D2-9BBF-32D3421B5DC9}"/>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9E57B9DC-F760-C3D0-0C9A-8A417451C422}"/>
                  </a:ext>
                </a:extLst>
              </p:cNvPr>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D424778F-0F37-2570-03E4-1BDF109B26E1}"/>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9D5E2CB4-3440-317A-76D3-DC0105139AD9}"/>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98037EC9-B029-5658-D8B7-4E9CCA75DC22}"/>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a:extLst>
                <a:ext uri="{FF2B5EF4-FFF2-40B4-BE49-F238E27FC236}">
                  <a16:creationId xmlns:a16="http://schemas.microsoft.com/office/drawing/2014/main" id="{CA8FD2C6-4A9D-900A-C36C-8D01040ECE6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988B0454-4659-3C36-6468-5F4B1096C0BA}"/>
              </a:ext>
            </a:extLst>
          </p:cNvPr>
          <p:cNvSpPr txBox="1"/>
          <p:nvPr/>
        </p:nvSpPr>
        <p:spPr>
          <a:xfrm>
            <a:off x="785175" y="121022"/>
            <a:ext cx="6120679" cy="707886"/>
          </a:xfrm>
          <a:prstGeom prst="rect">
            <a:avLst/>
          </a:prstGeom>
          <a:noFill/>
        </p:spPr>
        <p:txBody>
          <a:bodyPr wrap="square">
            <a:spAutoFit/>
          </a:bodyPr>
          <a:lstStyle/>
          <a:p>
            <a:pPr algn="ctr">
              <a:buNone/>
            </a:pPr>
            <a:r>
              <a:rPr lang="ru-RU" sz="2000" b="1" i="0" dirty="0">
                <a:solidFill>
                  <a:schemeClr val="bg1"/>
                </a:solidFill>
                <a:effectLst/>
                <a:latin typeface="pt_sans_bold"/>
              </a:rPr>
              <a:t>Заседание РГОО «Белорусское общество «Знание»</a:t>
            </a:r>
          </a:p>
        </p:txBody>
      </p:sp>
      <p:sp>
        <p:nvSpPr>
          <p:cNvPr id="5" name="TextBox 4">
            <a:extLst>
              <a:ext uri="{FF2B5EF4-FFF2-40B4-BE49-F238E27FC236}">
                <a16:creationId xmlns:a16="http://schemas.microsoft.com/office/drawing/2014/main" id="{937EC4A9-6216-B936-B43E-658FD931FBDA}"/>
              </a:ext>
            </a:extLst>
          </p:cNvPr>
          <p:cNvSpPr txBox="1"/>
          <p:nvPr/>
        </p:nvSpPr>
        <p:spPr>
          <a:xfrm>
            <a:off x="62990" y="1018001"/>
            <a:ext cx="8931620" cy="2031325"/>
          </a:xfrm>
          <a:prstGeom prst="rect">
            <a:avLst/>
          </a:prstGeom>
          <a:noFill/>
        </p:spPr>
        <p:txBody>
          <a:bodyPr wrap="square">
            <a:spAutoFit/>
          </a:bodyPr>
          <a:lstStyle/>
          <a:p>
            <a:pPr indent="450215" algn="just">
              <a:buNone/>
            </a:pPr>
            <a:r>
              <a:rPr lang="ru-RU" i="0" dirty="0">
                <a:solidFill>
                  <a:srgbClr val="444444"/>
                </a:solidFill>
                <a:effectLst/>
                <a:latin typeface="pt_sans_bold"/>
              </a:rPr>
              <a:t>В Гродненском государственном университете имени Янки Купалы состоялся открытый диалог на тему «Беларусь суверенная: от восстановления народного хозяйства к инновационным проектам будущего».</a:t>
            </a:r>
            <a:endParaRPr lang="ru-RU" i="0" dirty="0">
              <a:solidFill>
                <a:srgbClr val="444444"/>
              </a:solidFill>
              <a:effectLst/>
              <a:latin typeface="Comic Sans MS" panose="030F0702030302020204" pitchFamily="66" charset="0"/>
            </a:endParaRPr>
          </a:p>
          <a:p>
            <a:pPr indent="450215" algn="just">
              <a:buNone/>
            </a:pPr>
            <a:r>
              <a:rPr lang="ru-RU" i="0" dirty="0">
                <a:solidFill>
                  <a:srgbClr val="333333"/>
                </a:solidFill>
                <a:effectLst/>
                <a:latin typeface="pt_sans_caption"/>
              </a:rPr>
              <a:t>Семинар был организован на базе </a:t>
            </a:r>
            <a:r>
              <a:rPr lang="ru-RU" i="0" dirty="0" err="1">
                <a:solidFill>
                  <a:srgbClr val="333333"/>
                </a:solidFill>
                <a:effectLst/>
                <a:latin typeface="pt_sans_caption"/>
              </a:rPr>
              <a:t>Купаловского</a:t>
            </a:r>
            <a:r>
              <a:rPr lang="ru-RU" i="0" dirty="0">
                <a:solidFill>
                  <a:srgbClr val="333333"/>
                </a:solidFill>
                <a:effectLst/>
                <a:latin typeface="pt_sans_caption"/>
              </a:rPr>
              <a:t> университета Гродненской областной организационной структурой РГОО «Знание» и РОО «Белая Русь». В тематическом мероприятии приняли участие члены общественного объединения, в числе которых купаловцы.</a:t>
            </a:r>
          </a:p>
        </p:txBody>
      </p:sp>
      <p:pic>
        <p:nvPicPr>
          <p:cNvPr id="40962" name="Picture 2" descr="8G0A0019">
            <a:extLst>
              <a:ext uri="{FF2B5EF4-FFF2-40B4-BE49-F238E27FC236}">
                <a16:creationId xmlns:a16="http://schemas.microsoft.com/office/drawing/2014/main" id="{7BB258C3-5874-90E8-FDAF-8DB8EA70B2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387" y="3333801"/>
            <a:ext cx="3899939" cy="2599960"/>
          </a:xfrm>
          <a:prstGeom prst="rect">
            <a:avLst/>
          </a:prstGeom>
          <a:noFill/>
          <a:extLst>
            <a:ext uri="{909E8E84-426E-40DD-AFC4-6F175D3DCCD1}">
              <a14:hiddenFill xmlns:a14="http://schemas.microsoft.com/office/drawing/2010/main">
                <a:solidFill>
                  <a:srgbClr val="FFFFFF"/>
                </a:solidFill>
              </a14:hiddenFill>
            </a:ext>
          </a:extLst>
        </p:spPr>
      </p:pic>
      <p:pic>
        <p:nvPicPr>
          <p:cNvPr id="40964" name="Picture 4" descr="8G0A0003">
            <a:extLst>
              <a:ext uri="{FF2B5EF4-FFF2-40B4-BE49-F238E27FC236}">
                <a16:creationId xmlns:a16="http://schemas.microsoft.com/office/drawing/2014/main" id="{D8B1D32B-CF5B-D183-56CB-5541B0A1D9A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54800" y="3333800"/>
            <a:ext cx="3899939" cy="259995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17192D0-57BC-1135-1CF3-599B62B34473}"/>
              </a:ext>
            </a:extLst>
          </p:cNvPr>
          <p:cNvSpPr txBox="1"/>
          <p:nvPr/>
        </p:nvSpPr>
        <p:spPr>
          <a:xfrm>
            <a:off x="136551" y="6382489"/>
            <a:ext cx="8971953" cy="261610"/>
          </a:xfrm>
          <a:prstGeom prst="rect">
            <a:avLst/>
          </a:prstGeom>
          <a:noFill/>
        </p:spPr>
        <p:txBody>
          <a:bodyPr wrap="square">
            <a:spAutoFit/>
          </a:bodyPr>
          <a:lstStyle/>
          <a:p>
            <a:r>
              <a:rPr lang="ru-RU" sz="1100" dirty="0">
                <a:hlinkClick r:id="rId9"/>
              </a:rPr>
              <a:t>https://www.grsu.by/component/k2/item/55907-na-baze-grgu-imeni-yanki-kupaly-proshlo-zasedanie-rgoo-belorusskoe-obshchestvo-znanie.html</a:t>
            </a:r>
            <a:r>
              <a:rPr lang="ru-RU" sz="1100" dirty="0"/>
              <a:t> </a:t>
            </a:r>
          </a:p>
        </p:txBody>
      </p:sp>
    </p:spTree>
    <p:extLst>
      <p:ext uri="{BB962C8B-B14F-4D97-AF65-F5344CB8AC3E}">
        <p14:creationId xmlns:p14="http://schemas.microsoft.com/office/powerpoint/2010/main" val="4228590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7C572-A374-5844-9D8C-90E20915003D}"/>
            </a:ext>
          </a:extLst>
        </p:cNvPr>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17878BF0-B59C-AAEB-8A06-F81B3EE80C31}"/>
              </a:ext>
            </a:extLst>
          </p:cNvPr>
          <p:cNvGrpSpPr/>
          <p:nvPr/>
        </p:nvGrpSpPr>
        <p:grpSpPr>
          <a:xfrm>
            <a:off x="-115200" y="-92546"/>
            <a:ext cx="9259200" cy="6905922"/>
            <a:chOff x="-115200" y="-92546"/>
            <a:chExt cx="9259200" cy="6905922"/>
          </a:xfrm>
        </p:grpSpPr>
        <p:sp>
          <p:nvSpPr>
            <p:cNvPr id="15" name="Прямоугольник 14">
              <a:extLst>
                <a:ext uri="{FF2B5EF4-FFF2-40B4-BE49-F238E27FC236}">
                  <a16:creationId xmlns:a16="http://schemas.microsoft.com/office/drawing/2014/main" id="{CAFC0EDB-2635-7ACC-2D8E-3FD257493D7E}"/>
                </a:ext>
              </a:extLst>
            </p:cNvPr>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a:extLst>
                <a:ext uri="{FF2B5EF4-FFF2-40B4-BE49-F238E27FC236}">
                  <a16:creationId xmlns:a16="http://schemas.microsoft.com/office/drawing/2014/main" id="{7B127089-2AC5-BE96-811C-6443B9D891B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a:extLst>
                <a:ext uri="{FF2B5EF4-FFF2-40B4-BE49-F238E27FC236}">
                  <a16:creationId xmlns:a16="http://schemas.microsoft.com/office/drawing/2014/main" id="{687744D6-069A-7C0D-A339-7B95860275C7}"/>
                </a:ext>
              </a:extLst>
            </p:cNvPr>
            <p:cNvGrpSpPr/>
            <p:nvPr/>
          </p:nvGrpSpPr>
          <p:grpSpPr>
            <a:xfrm>
              <a:off x="0" y="6561376"/>
              <a:ext cx="9143999" cy="252000"/>
              <a:chOff x="0" y="6561376"/>
              <a:chExt cx="9143999" cy="252000"/>
            </a:xfrm>
          </p:grpSpPr>
          <p:pic>
            <p:nvPicPr>
              <p:cNvPr id="22" name="Picture 2" descr="Купить Расписание ГРГУ — Microsoft Store (ru-BY)">
                <a:extLst>
                  <a:ext uri="{FF2B5EF4-FFF2-40B4-BE49-F238E27FC236}">
                    <a16:creationId xmlns:a16="http://schemas.microsoft.com/office/drawing/2014/main" id="{8B8F6F1F-6F50-D393-6809-182551F15025}"/>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812A6FAB-7B06-5658-643E-AA0961A07F15}"/>
                  </a:ext>
                </a:extLst>
              </p:cNvPr>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F33E4DBF-8AF8-73FE-6BF7-7FFC93DF57A4}"/>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0EA446C8-0928-2199-527A-5B000ADDCB03}"/>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579398F1-DB1D-D29A-ADD0-1A4E649A88AC}"/>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a:extLst>
                <a:ext uri="{FF2B5EF4-FFF2-40B4-BE49-F238E27FC236}">
                  <a16:creationId xmlns:a16="http://schemas.microsoft.com/office/drawing/2014/main" id="{E3156A1B-2376-7BAA-3932-0C78424F80D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F1E7FADC-9189-4E89-423D-56E48188E63A}"/>
              </a:ext>
            </a:extLst>
          </p:cNvPr>
          <p:cNvSpPr txBox="1"/>
          <p:nvPr/>
        </p:nvSpPr>
        <p:spPr>
          <a:xfrm>
            <a:off x="362884" y="-51674"/>
            <a:ext cx="6961516" cy="923330"/>
          </a:xfrm>
          <a:prstGeom prst="rect">
            <a:avLst/>
          </a:prstGeom>
          <a:noFill/>
        </p:spPr>
        <p:txBody>
          <a:bodyPr wrap="square">
            <a:spAutoFit/>
          </a:bodyPr>
          <a:lstStyle/>
          <a:p>
            <a:pPr algn="ctr">
              <a:buNone/>
            </a:pPr>
            <a:r>
              <a:rPr lang="ru-RU" sz="1800" b="1" i="0" dirty="0">
                <a:solidFill>
                  <a:schemeClr val="bg1"/>
                </a:solidFill>
                <a:effectLst/>
                <a:latin typeface="pt_sans_bold"/>
              </a:rPr>
              <a:t>Международная летняя правовая школа «Антикоррупционная политика: современное правовое регулирование и механизм реализации»</a:t>
            </a:r>
          </a:p>
        </p:txBody>
      </p:sp>
      <p:sp>
        <p:nvSpPr>
          <p:cNvPr id="5" name="TextBox 4">
            <a:extLst>
              <a:ext uri="{FF2B5EF4-FFF2-40B4-BE49-F238E27FC236}">
                <a16:creationId xmlns:a16="http://schemas.microsoft.com/office/drawing/2014/main" id="{C7C50D7B-1CE0-453C-EA99-6E1038866D18}"/>
              </a:ext>
            </a:extLst>
          </p:cNvPr>
          <p:cNvSpPr txBox="1"/>
          <p:nvPr/>
        </p:nvSpPr>
        <p:spPr>
          <a:xfrm>
            <a:off x="33414" y="964202"/>
            <a:ext cx="9036496" cy="1754326"/>
          </a:xfrm>
          <a:prstGeom prst="rect">
            <a:avLst/>
          </a:prstGeom>
          <a:noFill/>
        </p:spPr>
        <p:txBody>
          <a:bodyPr wrap="square">
            <a:spAutoFit/>
          </a:bodyPr>
          <a:lstStyle/>
          <a:p>
            <a:pPr indent="450215" algn="just">
              <a:buNone/>
            </a:pPr>
            <a:r>
              <a:rPr lang="ru-RU" i="0" dirty="0">
                <a:solidFill>
                  <a:srgbClr val="444444"/>
                </a:solidFill>
                <a:effectLst/>
                <a:latin typeface="pt_sans_bold"/>
              </a:rPr>
              <a:t>В ГрГУ имени Янки Купалы проходила Международная летняя правовая школа «Антикоррупционная политика: современное правовое регулирование и механизм реализации». Образовательный проект организован Высшей школой экономики, управления и права Северного (Арктического) федерального университета имени М.В. Ломоносова совместно с кафедрой уголовного права, уголовного процесса и криминалистики </a:t>
            </a:r>
            <a:r>
              <a:rPr lang="ru-RU" i="0" dirty="0" err="1">
                <a:solidFill>
                  <a:srgbClr val="444444"/>
                </a:solidFill>
                <a:effectLst/>
                <a:latin typeface="pt_sans_bold"/>
              </a:rPr>
              <a:t>Купаловского</a:t>
            </a:r>
            <a:r>
              <a:rPr lang="ru-RU" i="0" dirty="0">
                <a:solidFill>
                  <a:srgbClr val="444444"/>
                </a:solidFill>
                <a:effectLst/>
                <a:latin typeface="pt_sans_bold"/>
              </a:rPr>
              <a:t> университета.</a:t>
            </a:r>
            <a:endParaRPr lang="ru-RU" i="0" dirty="0">
              <a:solidFill>
                <a:srgbClr val="444444"/>
              </a:solidFill>
              <a:effectLst/>
              <a:latin typeface="Comic Sans MS" panose="030F0702030302020204" pitchFamily="66" charset="0"/>
            </a:endParaRPr>
          </a:p>
        </p:txBody>
      </p:sp>
      <p:pic>
        <p:nvPicPr>
          <p:cNvPr id="41986" name="Picture 2" descr="photo_2025-06-30_16-44-57">
            <a:extLst>
              <a:ext uri="{FF2B5EF4-FFF2-40B4-BE49-F238E27FC236}">
                <a16:creationId xmlns:a16="http://schemas.microsoft.com/office/drawing/2014/main" id="{BB1ECD38-E0E3-C7A4-EB86-3C33FCBC9B6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080" y="2935120"/>
            <a:ext cx="4089191" cy="2726128"/>
          </a:xfrm>
          <a:prstGeom prst="rect">
            <a:avLst/>
          </a:prstGeom>
          <a:noFill/>
          <a:extLst>
            <a:ext uri="{909E8E84-426E-40DD-AFC4-6F175D3DCCD1}">
              <a14:hiddenFill xmlns:a14="http://schemas.microsoft.com/office/drawing/2010/main">
                <a:solidFill>
                  <a:srgbClr val="FFFFFF"/>
                </a:solidFill>
              </a14:hiddenFill>
            </a:ext>
          </a:extLst>
        </p:spPr>
      </p:pic>
      <p:pic>
        <p:nvPicPr>
          <p:cNvPr id="41988" name="Picture 4" descr="photo_2025-06-30_16-44-56">
            <a:extLst>
              <a:ext uri="{FF2B5EF4-FFF2-40B4-BE49-F238E27FC236}">
                <a16:creationId xmlns:a16="http://schemas.microsoft.com/office/drawing/2014/main" id="{A66C0B24-480A-DC37-00B4-2CC30A10E55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52975" y="2935120"/>
            <a:ext cx="4089191" cy="272612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EA451CF-E0AA-132C-0273-502702A91230}"/>
              </a:ext>
            </a:extLst>
          </p:cNvPr>
          <p:cNvSpPr txBox="1"/>
          <p:nvPr/>
        </p:nvSpPr>
        <p:spPr>
          <a:xfrm>
            <a:off x="17097" y="6397877"/>
            <a:ext cx="9363944" cy="400110"/>
          </a:xfrm>
          <a:prstGeom prst="rect">
            <a:avLst/>
          </a:prstGeom>
          <a:noFill/>
        </p:spPr>
        <p:txBody>
          <a:bodyPr wrap="square">
            <a:spAutoFit/>
          </a:bodyPr>
          <a:lstStyle/>
          <a:p>
            <a:r>
              <a:rPr lang="ru-RU" sz="1000" dirty="0">
                <a:hlinkClick r:id="rId9"/>
              </a:rPr>
              <a:t>https://www.grsu.by/component/k2/item/55929-mezhdunarodnaya-letnyaya-pravovaya-shkola-antikorruptsionnaya-politika-sovremennoe-pravovoe-regulirovanie-i-mekhanizm-realizatsii-zavershila-rabotu.html</a:t>
            </a:r>
            <a:r>
              <a:rPr lang="ru-RU" sz="1000" dirty="0"/>
              <a:t> </a:t>
            </a:r>
          </a:p>
        </p:txBody>
      </p:sp>
    </p:spTree>
    <p:extLst>
      <p:ext uri="{BB962C8B-B14F-4D97-AF65-F5344CB8AC3E}">
        <p14:creationId xmlns:p14="http://schemas.microsoft.com/office/powerpoint/2010/main" val="2569924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0A270-C193-88EA-2606-EAECD1E31E4C}"/>
            </a:ext>
          </a:extLst>
        </p:cNvPr>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1DF2005C-2449-683D-AC01-8A05BE17FAED}"/>
              </a:ext>
            </a:extLst>
          </p:cNvPr>
          <p:cNvGrpSpPr/>
          <p:nvPr/>
        </p:nvGrpSpPr>
        <p:grpSpPr>
          <a:xfrm>
            <a:off x="-115200" y="-92546"/>
            <a:ext cx="9259200" cy="6905922"/>
            <a:chOff x="-115200" y="-92546"/>
            <a:chExt cx="9259200" cy="6905922"/>
          </a:xfrm>
        </p:grpSpPr>
        <p:sp>
          <p:nvSpPr>
            <p:cNvPr id="15" name="Прямоугольник 14">
              <a:extLst>
                <a:ext uri="{FF2B5EF4-FFF2-40B4-BE49-F238E27FC236}">
                  <a16:creationId xmlns:a16="http://schemas.microsoft.com/office/drawing/2014/main" id="{0F8880F4-DED6-C24C-FE92-1A58F5C52E44}"/>
                </a:ext>
              </a:extLst>
            </p:cNvPr>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a:extLst>
                <a:ext uri="{FF2B5EF4-FFF2-40B4-BE49-F238E27FC236}">
                  <a16:creationId xmlns:a16="http://schemas.microsoft.com/office/drawing/2014/main" id="{5F8B263D-793A-AE11-20B6-18966D482C6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a:extLst>
                <a:ext uri="{FF2B5EF4-FFF2-40B4-BE49-F238E27FC236}">
                  <a16:creationId xmlns:a16="http://schemas.microsoft.com/office/drawing/2014/main" id="{028EC9C1-AA35-CC8E-6100-679750844463}"/>
                </a:ext>
              </a:extLst>
            </p:cNvPr>
            <p:cNvGrpSpPr/>
            <p:nvPr/>
          </p:nvGrpSpPr>
          <p:grpSpPr>
            <a:xfrm>
              <a:off x="0" y="6561376"/>
              <a:ext cx="9143999" cy="252000"/>
              <a:chOff x="0" y="6561376"/>
              <a:chExt cx="9143999" cy="252000"/>
            </a:xfrm>
          </p:grpSpPr>
          <p:pic>
            <p:nvPicPr>
              <p:cNvPr id="22" name="Picture 2" descr="Купить Расписание ГРГУ — Microsoft Store (ru-BY)">
                <a:extLst>
                  <a:ext uri="{FF2B5EF4-FFF2-40B4-BE49-F238E27FC236}">
                    <a16:creationId xmlns:a16="http://schemas.microsoft.com/office/drawing/2014/main" id="{98BAEAD1-8576-63F5-79F1-4B1FA1FDD19D}"/>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228A451-5437-FB18-1C9B-B459964EE404}"/>
                  </a:ext>
                </a:extLst>
              </p:cNvPr>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3B948317-A9E7-C651-2717-82E5103B6B5B}"/>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647DCAE2-D514-A2B1-7414-D2FB459D21F1}"/>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3A648C9F-32B1-624E-9C86-0590FF87A2B1}"/>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a:extLst>
                <a:ext uri="{FF2B5EF4-FFF2-40B4-BE49-F238E27FC236}">
                  <a16:creationId xmlns:a16="http://schemas.microsoft.com/office/drawing/2014/main" id="{0C278858-65A4-5B5C-F543-FB735EBE93F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56970F19-DBCD-2DE5-35A8-24705FFDA42B}"/>
              </a:ext>
            </a:extLst>
          </p:cNvPr>
          <p:cNvSpPr txBox="1"/>
          <p:nvPr/>
        </p:nvSpPr>
        <p:spPr>
          <a:xfrm>
            <a:off x="1028897" y="98614"/>
            <a:ext cx="5851893" cy="646331"/>
          </a:xfrm>
          <a:prstGeom prst="rect">
            <a:avLst/>
          </a:prstGeom>
          <a:noFill/>
        </p:spPr>
        <p:txBody>
          <a:bodyPr wrap="square">
            <a:spAutoFit/>
          </a:bodyPr>
          <a:lstStyle/>
          <a:p>
            <a:pPr algn="ctr">
              <a:buNone/>
            </a:pPr>
            <a:r>
              <a:rPr lang="ru-RU" b="1" dirty="0">
                <a:solidFill>
                  <a:schemeClr val="bg1"/>
                </a:solidFill>
                <a:latin typeface="pt_sans_bold"/>
              </a:rPr>
              <a:t>О</a:t>
            </a:r>
            <a:r>
              <a:rPr lang="ru-RU" sz="1800" b="1" i="0" dirty="0">
                <a:solidFill>
                  <a:schemeClr val="bg1"/>
                </a:solidFill>
                <a:effectLst/>
                <a:latin typeface="pt_sans_bold"/>
              </a:rPr>
              <a:t>тчётно-выборная конференция областной организации РОО «Белая Русь»</a:t>
            </a:r>
          </a:p>
        </p:txBody>
      </p:sp>
      <p:sp>
        <p:nvSpPr>
          <p:cNvPr id="5" name="TextBox 4">
            <a:extLst>
              <a:ext uri="{FF2B5EF4-FFF2-40B4-BE49-F238E27FC236}">
                <a16:creationId xmlns:a16="http://schemas.microsoft.com/office/drawing/2014/main" id="{CBAE22A5-951E-2F6C-3A85-7C7134D674E2}"/>
              </a:ext>
            </a:extLst>
          </p:cNvPr>
          <p:cNvSpPr txBox="1"/>
          <p:nvPr/>
        </p:nvSpPr>
        <p:spPr>
          <a:xfrm>
            <a:off x="104876" y="929106"/>
            <a:ext cx="8989919" cy="2739211"/>
          </a:xfrm>
          <a:prstGeom prst="rect">
            <a:avLst/>
          </a:prstGeom>
          <a:noFill/>
        </p:spPr>
        <p:txBody>
          <a:bodyPr wrap="square">
            <a:spAutoFit/>
          </a:bodyPr>
          <a:lstStyle/>
          <a:p>
            <a:pPr indent="450215" algn="just">
              <a:lnSpc>
                <a:spcPts val="1800"/>
              </a:lnSpc>
              <a:buNone/>
            </a:pPr>
            <a:r>
              <a:rPr lang="ru-RU" sz="1600" dirty="0">
                <a:solidFill>
                  <a:srgbClr val="444444"/>
                </a:solidFill>
                <a:effectLst/>
                <a:latin typeface="pt_sans_bold"/>
              </a:rPr>
              <a:t>В стенах Гродненского государственного медицинского университета состоялась VI Внеочередная конференция Гродненской областной организации РОО «Белая Русь». Делегация </a:t>
            </a:r>
            <a:r>
              <a:rPr lang="ru-RU" sz="1600" dirty="0" err="1">
                <a:solidFill>
                  <a:srgbClr val="444444"/>
                </a:solidFill>
                <a:effectLst/>
                <a:latin typeface="pt_sans_bold"/>
              </a:rPr>
              <a:t>Купаловского</a:t>
            </a:r>
            <a:r>
              <a:rPr lang="ru-RU" sz="1600" dirty="0">
                <a:solidFill>
                  <a:srgbClr val="444444"/>
                </a:solidFill>
                <a:effectLst/>
                <a:latin typeface="pt_sans_bold"/>
              </a:rPr>
              <a:t> университета во главе с ректором Ириной </a:t>
            </a:r>
            <a:r>
              <a:rPr lang="ru-RU" sz="1600" dirty="0" err="1">
                <a:solidFill>
                  <a:srgbClr val="444444"/>
                </a:solidFill>
                <a:effectLst/>
                <a:latin typeface="pt_sans_bold"/>
              </a:rPr>
              <a:t>Китурко</a:t>
            </a:r>
            <a:r>
              <a:rPr lang="ru-RU" sz="1600" dirty="0">
                <a:solidFill>
                  <a:srgbClr val="444444"/>
                </a:solidFill>
                <a:effectLst/>
                <a:latin typeface="pt_sans_bold"/>
              </a:rPr>
              <a:t> приняла активное участие.</a:t>
            </a:r>
            <a:endParaRPr lang="ru-RU" sz="1600" dirty="0">
              <a:solidFill>
                <a:srgbClr val="444444"/>
              </a:solidFill>
              <a:effectLst/>
              <a:latin typeface="Comic Sans MS" panose="030F0702030302020204" pitchFamily="66" charset="0"/>
            </a:endParaRPr>
          </a:p>
          <a:p>
            <a:pPr indent="450215" algn="just">
              <a:buNone/>
            </a:pPr>
            <a:r>
              <a:rPr lang="ru-RU" sz="1600" dirty="0">
                <a:solidFill>
                  <a:srgbClr val="333333"/>
                </a:solidFill>
                <a:effectLst/>
                <a:latin typeface="pt_sans_caption"/>
              </a:rPr>
              <a:t>На повестке дня – подведение итогов работы областной организации с марта 2024 года по май 2025 года. В состав рабочего президиума конференции вошли председатель областной организации РОО «Белая Русь» Виктор </a:t>
            </a:r>
            <a:r>
              <a:rPr lang="ru-RU" sz="1600" dirty="0" err="1">
                <a:solidFill>
                  <a:srgbClr val="333333"/>
                </a:solidFill>
                <a:effectLst/>
                <a:latin typeface="pt_sans_caption"/>
              </a:rPr>
              <a:t>Пранюк</a:t>
            </a:r>
            <a:r>
              <a:rPr lang="ru-RU" sz="1600" dirty="0">
                <a:solidFill>
                  <a:srgbClr val="333333"/>
                </a:solidFill>
                <a:effectLst/>
                <a:latin typeface="pt_sans_caption"/>
              </a:rPr>
              <a:t>, его заместитель Светлана </a:t>
            </a:r>
            <a:r>
              <a:rPr lang="ru-RU" sz="1600" dirty="0" err="1">
                <a:solidFill>
                  <a:srgbClr val="333333"/>
                </a:solidFill>
                <a:effectLst/>
                <a:latin typeface="pt_sans_caption"/>
              </a:rPr>
              <a:t>Варяница</a:t>
            </a:r>
            <a:r>
              <a:rPr lang="ru-RU" sz="1600" dirty="0">
                <a:solidFill>
                  <a:srgbClr val="333333"/>
                </a:solidFill>
                <a:effectLst/>
                <a:latin typeface="pt_sans_caption"/>
              </a:rPr>
              <a:t> и ректор </a:t>
            </a:r>
            <a:r>
              <a:rPr lang="ru-RU" sz="1600" dirty="0" err="1">
                <a:solidFill>
                  <a:srgbClr val="333333"/>
                </a:solidFill>
                <a:effectLst/>
                <a:latin typeface="pt_sans_caption"/>
              </a:rPr>
              <a:t>ГрГМУ</a:t>
            </a:r>
            <a:r>
              <a:rPr lang="ru-RU" sz="1600" dirty="0">
                <a:solidFill>
                  <a:srgbClr val="333333"/>
                </a:solidFill>
                <a:effectLst/>
                <a:latin typeface="pt_sans_caption"/>
              </a:rPr>
              <a:t> Игорь Жук. В ходе конференции был рассмотрен ряд ключевых вопросов, включая достижения организации за отчетный период, выполненные проекты и программы, а также выявленные проблемы и вызовы. Участники обсудили результаты социальной активности, а также планы на будущее.</a:t>
            </a:r>
          </a:p>
        </p:txBody>
      </p:sp>
      <p:pic>
        <p:nvPicPr>
          <p:cNvPr id="1026" name="Picture 2" descr="5436079410525629461">
            <a:extLst>
              <a:ext uri="{FF2B5EF4-FFF2-40B4-BE49-F238E27FC236}">
                <a16:creationId xmlns:a16="http://schemas.microsoft.com/office/drawing/2014/main" id="{FF2E65E6-D712-098C-8F0C-595F11F2CFC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0374" y="3647055"/>
            <a:ext cx="4009627" cy="26723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5436079410525629459">
            <a:extLst>
              <a:ext uri="{FF2B5EF4-FFF2-40B4-BE49-F238E27FC236}">
                <a16:creationId xmlns:a16="http://schemas.microsoft.com/office/drawing/2014/main" id="{09D46E18-BE9B-F210-1AE3-94A79DD544B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5976" y="3626669"/>
            <a:ext cx="4009628" cy="267308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6DA5358-B1BB-5C20-F1E6-3A1F6AB45E8F}"/>
              </a:ext>
            </a:extLst>
          </p:cNvPr>
          <p:cNvSpPr txBox="1"/>
          <p:nvPr/>
        </p:nvSpPr>
        <p:spPr>
          <a:xfrm>
            <a:off x="104876" y="6301764"/>
            <a:ext cx="9302285" cy="261610"/>
          </a:xfrm>
          <a:prstGeom prst="rect">
            <a:avLst/>
          </a:prstGeom>
          <a:noFill/>
        </p:spPr>
        <p:txBody>
          <a:bodyPr wrap="square">
            <a:spAutoFit/>
          </a:bodyPr>
          <a:lstStyle/>
          <a:p>
            <a:r>
              <a:rPr lang="ru-RU" sz="1100" dirty="0">
                <a:hlinkClick r:id="rId9"/>
              </a:rPr>
              <a:t>https://www.grsu.by/component/k2/item/55986-kupalovtsy-prinyali-uchastie-v-otchjotno-vybornoj-konferentsii-oblastnoj-organizatsii-roo-belaya-rus.html</a:t>
            </a:r>
            <a:r>
              <a:rPr lang="ru-RU" sz="1100" dirty="0"/>
              <a:t> </a:t>
            </a:r>
          </a:p>
        </p:txBody>
      </p:sp>
    </p:spTree>
    <p:extLst>
      <p:ext uri="{BB962C8B-B14F-4D97-AF65-F5344CB8AC3E}">
        <p14:creationId xmlns:p14="http://schemas.microsoft.com/office/powerpoint/2010/main" val="618340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FB384-5D0B-B546-825D-852F5C3EA805}"/>
            </a:ext>
          </a:extLst>
        </p:cNvPr>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B986A6D2-3A62-707C-A2A3-6954E2D3F8C1}"/>
              </a:ext>
            </a:extLst>
          </p:cNvPr>
          <p:cNvGrpSpPr/>
          <p:nvPr/>
        </p:nvGrpSpPr>
        <p:grpSpPr>
          <a:xfrm>
            <a:off x="-115200" y="-92546"/>
            <a:ext cx="9259200" cy="6905922"/>
            <a:chOff x="-115200" y="-92546"/>
            <a:chExt cx="9259200" cy="6905922"/>
          </a:xfrm>
        </p:grpSpPr>
        <p:sp>
          <p:nvSpPr>
            <p:cNvPr id="15" name="Прямоугольник 14">
              <a:extLst>
                <a:ext uri="{FF2B5EF4-FFF2-40B4-BE49-F238E27FC236}">
                  <a16:creationId xmlns:a16="http://schemas.microsoft.com/office/drawing/2014/main" id="{06F2698C-AFD8-7101-F2E8-1CADEC47EAA5}"/>
                </a:ext>
              </a:extLst>
            </p:cNvPr>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a:extLst>
                <a:ext uri="{FF2B5EF4-FFF2-40B4-BE49-F238E27FC236}">
                  <a16:creationId xmlns:a16="http://schemas.microsoft.com/office/drawing/2014/main" id="{A6527978-2138-1A71-33E5-4C86174C7CB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a:extLst>
                <a:ext uri="{FF2B5EF4-FFF2-40B4-BE49-F238E27FC236}">
                  <a16:creationId xmlns:a16="http://schemas.microsoft.com/office/drawing/2014/main" id="{727BD10F-967F-6433-1435-FC10122662D8}"/>
                </a:ext>
              </a:extLst>
            </p:cNvPr>
            <p:cNvGrpSpPr/>
            <p:nvPr/>
          </p:nvGrpSpPr>
          <p:grpSpPr>
            <a:xfrm>
              <a:off x="0" y="6561376"/>
              <a:ext cx="9143999" cy="252000"/>
              <a:chOff x="0" y="6561376"/>
              <a:chExt cx="9143999" cy="252000"/>
            </a:xfrm>
          </p:grpSpPr>
          <p:pic>
            <p:nvPicPr>
              <p:cNvPr id="22" name="Picture 2" descr="Купить Расписание ГРГУ — Microsoft Store (ru-BY)">
                <a:extLst>
                  <a:ext uri="{FF2B5EF4-FFF2-40B4-BE49-F238E27FC236}">
                    <a16:creationId xmlns:a16="http://schemas.microsoft.com/office/drawing/2014/main" id="{9ADB271E-8F46-3A80-B2C8-53810E2B141F}"/>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B1D30913-D0F4-5AC2-9C97-0463DC5AF58D}"/>
                  </a:ext>
                </a:extLst>
              </p:cNvPr>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E195C52B-D2B3-1B07-66CE-7A42A7AF06C6}"/>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B7E27627-FEF4-9AB5-12B1-27683011A563}"/>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C0C098B9-0285-ED85-354B-15C7169BCDB0}"/>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a:extLst>
                <a:ext uri="{FF2B5EF4-FFF2-40B4-BE49-F238E27FC236}">
                  <a16:creationId xmlns:a16="http://schemas.microsoft.com/office/drawing/2014/main" id="{41C520B5-055D-8A08-4CB4-E79397661B8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318AD515-2A1B-8E5D-ADA3-0C205FB83443}"/>
              </a:ext>
            </a:extLst>
          </p:cNvPr>
          <p:cNvSpPr txBox="1"/>
          <p:nvPr/>
        </p:nvSpPr>
        <p:spPr>
          <a:xfrm>
            <a:off x="329886" y="125489"/>
            <a:ext cx="7160175" cy="646331"/>
          </a:xfrm>
          <a:prstGeom prst="rect">
            <a:avLst/>
          </a:prstGeom>
          <a:noFill/>
        </p:spPr>
        <p:txBody>
          <a:bodyPr wrap="square">
            <a:spAutoFit/>
          </a:bodyPr>
          <a:lstStyle/>
          <a:p>
            <a:pPr algn="ctr">
              <a:buNone/>
            </a:pPr>
            <a:r>
              <a:rPr lang="ru-RU" sz="1800" b="1" i="0" dirty="0">
                <a:solidFill>
                  <a:schemeClr val="bg1"/>
                </a:solidFill>
                <a:effectLst/>
                <a:latin typeface="pt_sans_bold"/>
              </a:rPr>
              <a:t>Заседание Президиума Гродненского областного комитета Белорусского профсоюза работников образования и науки</a:t>
            </a:r>
          </a:p>
        </p:txBody>
      </p:sp>
      <p:sp>
        <p:nvSpPr>
          <p:cNvPr id="5" name="TextBox 4">
            <a:extLst>
              <a:ext uri="{FF2B5EF4-FFF2-40B4-BE49-F238E27FC236}">
                <a16:creationId xmlns:a16="http://schemas.microsoft.com/office/drawing/2014/main" id="{55273117-F1DA-8672-6B7E-B0ABA027AA9A}"/>
              </a:ext>
            </a:extLst>
          </p:cNvPr>
          <p:cNvSpPr txBox="1"/>
          <p:nvPr/>
        </p:nvSpPr>
        <p:spPr>
          <a:xfrm>
            <a:off x="64648" y="1141192"/>
            <a:ext cx="5532588" cy="3970318"/>
          </a:xfrm>
          <a:prstGeom prst="rect">
            <a:avLst/>
          </a:prstGeom>
          <a:noFill/>
        </p:spPr>
        <p:txBody>
          <a:bodyPr wrap="square">
            <a:spAutoFit/>
          </a:bodyPr>
          <a:lstStyle/>
          <a:p>
            <a:pPr indent="450215" algn="just">
              <a:buNone/>
            </a:pPr>
            <a:r>
              <a:rPr lang="ru-RU" i="0" dirty="0">
                <a:solidFill>
                  <a:srgbClr val="444444"/>
                </a:solidFill>
                <a:effectLst/>
                <a:latin typeface="pt_sans_bold"/>
              </a:rPr>
              <a:t>Встреча состоялась с участием председателя Гродненского областного объединения профсоюзов Юрия Алексея. </a:t>
            </a:r>
            <a:r>
              <a:rPr lang="ru-RU" i="0" dirty="0" err="1">
                <a:solidFill>
                  <a:srgbClr val="444444"/>
                </a:solidFill>
                <a:effectLst/>
                <a:latin typeface="pt_sans_bold"/>
              </a:rPr>
              <a:t>Купаловский</a:t>
            </a:r>
            <a:r>
              <a:rPr lang="ru-RU" i="0" dirty="0">
                <a:solidFill>
                  <a:srgbClr val="444444"/>
                </a:solidFill>
                <a:effectLst/>
                <a:latin typeface="pt_sans_bold"/>
              </a:rPr>
              <a:t> университет представила председатель первичной профсоюзной организации работников университета Анна Сазонова.</a:t>
            </a:r>
            <a:endParaRPr lang="ru-RU" i="0" dirty="0">
              <a:solidFill>
                <a:srgbClr val="444444"/>
              </a:solidFill>
              <a:effectLst/>
              <a:latin typeface="Comic Sans MS" panose="030F0702030302020204" pitchFamily="66" charset="0"/>
            </a:endParaRPr>
          </a:p>
          <a:p>
            <a:pPr indent="450215" algn="just">
              <a:buNone/>
            </a:pPr>
            <a:r>
              <a:rPr lang="ru-RU" i="0" dirty="0">
                <a:solidFill>
                  <a:srgbClr val="333333"/>
                </a:solidFill>
                <a:effectLst/>
                <a:latin typeface="pt_sans_caption"/>
              </a:rPr>
              <a:t>В ходе заседания подвели итоги мониторинга учреждений районов Гродненской области, обсудили выполнение плана по оздоровлению членов профсоюза, провели анализ травматизма в учреждениях за первое полугодие 2025 года и многое другое. Отдельно остановились на туристско-экскурсионной деятельности.</a:t>
            </a:r>
          </a:p>
        </p:txBody>
      </p:sp>
      <p:pic>
        <p:nvPicPr>
          <p:cNvPr id="5122" name="Picture 2" descr="5440855779231003564">
            <a:extLst>
              <a:ext uri="{FF2B5EF4-FFF2-40B4-BE49-F238E27FC236}">
                <a16:creationId xmlns:a16="http://schemas.microsoft.com/office/drawing/2014/main" id="{ACA1E71B-ACF4-3249-3D35-4EA7D3634F6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97236" y="1022798"/>
            <a:ext cx="3397560" cy="226504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5440855779231003565">
            <a:extLst>
              <a:ext uri="{FF2B5EF4-FFF2-40B4-BE49-F238E27FC236}">
                <a16:creationId xmlns:a16="http://schemas.microsoft.com/office/drawing/2014/main" id="{9B4CBB76-4AC9-42F9-8C36-3596559F26E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97236" y="3387585"/>
            <a:ext cx="3397560" cy="22650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96A2850-9A09-DB17-C887-4B41D8942F53}"/>
              </a:ext>
            </a:extLst>
          </p:cNvPr>
          <p:cNvSpPr txBox="1"/>
          <p:nvPr/>
        </p:nvSpPr>
        <p:spPr>
          <a:xfrm>
            <a:off x="14190" y="6382488"/>
            <a:ext cx="9281220" cy="430887"/>
          </a:xfrm>
          <a:prstGeom prst="rect">
            <a:avLst/>
          </a:prstGeom>
          <a:noFill/>
        </p:spPr>
        <p:txBody>
          <a:bodyPr wrap="square">
            <a:spAutoFit/>
          </a:bodyPr>
          <a:lstStyle/>
          <a:p>
            <a:r>
              <a:rPr lang="ru-RU" sz="1050" dirty="0">
                <a:hlinkClick r:id="rId9"/>
              </a:rPr>
              <a:t>https://www.grsu.by/component/k2/item/56131-kupalovets-prinyala-uchastie-v-zasedanii-prezidiuma-grodnenskogo-oblastnogo-komiteta-belorusskogo-profsoyuza-rabotnikov-obrazovaniya-i-nauki.html</a:t>
            </a:r>
            <a:r>
              <a:rPr lang="ru-RU" sz="1050" dirty="0"/>
              <a:t> </a:t>
            </a:r>
          </a:p>
        </p:txBody>
      </p:sp>
    </p:spTree>
    <p:extLst>
      <p:ext uri="{BB962C8B-B14F-4D97-AF65-F5344CB8AC3E}">
        <p14:creationId xmlns:p14="http://schemas.microsoft.com/office/powerpoint/2010/main" val="2460491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14F2C-F737-D383-3906-CF4D3EAD605F}"/>
            </a:ext>
          </a:extLst>
        </p:cNvPr>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38828085-BB27-F8C9-F1D7-C599B2FE7C10}"/>
              </a:ext>
            </a:extLst>
          </p:cNvPr>
          <p:cNvGrpSpPr/>
          <p:nvPr/>
        </p:nvGrpSpPr>
        <p:grpSpPr>
          <a:xfrm>
            <a:off x="-115200" y="-92546"/>
            <a:ext cx="9259200" cy="6905922"/>
            <a:chOff x="-115200" y="-92546"/>
            <a:chExt cx="9259200" cy="6905922"/>
          </a:xfrm>
        </p:grpSpPr>
        <p:sp>
          <p:nvSpPr>
            <p:cNvPr id="15" name="Прямоугольник 14">
              <a:extLst>
                <a:ext uri="{FF2B5EF4-FFF2-40B4-BE49-F238E27FC236}">
                  <a16:creationId xmlns:a16="http://schemas.microsoft.com/office/drawing/2014/main" id="{F8D6D840-B080-0E8B-5EC7-9022C59FFFCE}"/>
                </a:ext>
              </a:extLst>
            </p:cNvPr>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a:extLst>
                <a:ext uri="{FF2B5EF4-FFF2-40B4-BE49-F238E27FC236}">
                  <a16:creationId xmlns:a16="http://schemas.microsoft.com/office/drawing/2014/main" id="{1FD3CE33-52BA-3F85-47A0-939E26819F6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a:extLst>
                <a:ext uri="{FF2B5EF4-FFF2-40B4-BE49-F238E27FC236}">
                  <a16:creationId xmlns:a16="http://schemas.microsoft.com/office/drawing/2014/main" id="{3752923A-BF4C-79D4-A9B3-096EFDCF0EAB}"/>
                </a:ext>
              </a:extLst>
            </p:cNvPr>
            <p:cNvGrpSpPr/>
            <p:nvPr/>
          </p:nvGrpSpPr>
          <p:grpSpPr>
            <a:xfrm>
              <a:off x="0" y="6561376"/>
              <a:ext cx="9143999" cy="252000"/>
              <a:chOff x="0" y="6561376"/>
              <a:chExt cx="9143999" cy="252000"/>
            </a:xfrm>
          </p:grpSpPr>
          <p:pic>
            <p:nvPicPr>
              <p:cNvPr id="22" name="Picture 2" descr="Купить Расписание ГРГУ — Microsoft Store (ru-BY)">
                <a:extLst>
                  <a:ext uri="{FF2B5EF4-FFF2-40B4-BE49-F238E27FC236}">
                    <a16:creationId xmlns:a16="http://schemas.microsoft.com/office/drawing/2014/main" id="{4F3C0FC6-36D7-AE3C-9A6D-1295B7AB534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B3ADCFB0-626A-630B-EB31-64797528183E}"/>
                  </a:ext>
                </a:extLst>
              </p:cNvPr>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CDDF1378-1AAF-909B-008A-1CBA8DEAA846}"/>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1C4BCE1E-226F-572A-2B0B-6FE99F4337A6}"/>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D0763A0E-CE60-23BF-80BC-BBB3500910FD}"/>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a:extLst>
                <a:ext uri="{FF2B5EF4-FFF2-40B4-BE49-F238E27FC236}">
                  <a16:creationId xmlns:a16="http://schemas.microsoft.com/office/drawing/2014/main" id="{64F0854B-5FD5-B86B-CDD4-2129EF7F9BB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BD62CD39-5DF2-A503-0647-C1C78B8AE943}"/>
              </a:ext>
            </a:extLst>
          </p:cNvPr>
          <p:cNvSpPr txBox="1"/>
          <p:nvPr/>
        </p:nvSpPr>
        <p:spPr>
          <a:xfrm>
            <a:off x="566081" y="167936"/>
            <a:ext cx="6637989" cy="400110"/>
          </a:xfrm>
          <a:prstGeom prst="rect">
            <a:avLst/>
          </a:prstGeom>
          <a:noFill/>
        </p:spPr>
        <p:txBody>
          <a:bodyPr wrap="square">
            <a:spAutoFit/>
          </a:bodyPr>
          <a:lstStyle/>
          <a:p>
            <a:pPr algn="ctr">
              <a:buNone/>
            </a:pPr>
            <a:r>
              <a:rPr lang="ru-RU" sz="2000" b="1" i="0" dirty="0">
                <a:solidFill>
                  <a:schemeClr val="bg1"/>
                </a:solidFill>
                <a:effectLst/>
                <a:latin typeface="pt_sans_bold"/>
              </a:rPr>
              <a:t>Награда Белорусского Красного креста</a:t>
            </a:r>
          </a:p>
        </p:txBody>
      </p:sp>
      <p:sp>
        <p:nvSpPr>
          <p:cNvPr id="5" name="TextBox 4">
            <a:extLst>
              <a:ext uri="{FF2B5EF4-FFF2-40B4-BE49-F238E27FC236}">
                <a16:creationId xmlns:a16="http://schemas.microsoft.com/office/drawing/2014/main" id="{55AC02ED-75ED-643B-5AEF-FF371C4BAC30}"/>
              </a:ext>
            </a:extLst>
          </p:cNvPr>
          <p:cNvSpPr txBox="1"/>
          <p:nvPr/>
        </p:nvSpPr>
        <p:spPr>
          <a:xfrm>
            <a:off x="139039" y="843559"/>
            <a:ext cx="6027512" cy="5632311"/>
          </a:xfrm>
          <a:prstGeom prst="rect">
            <a:avLst/>
          </a:prstGeom>
          <a:noFill/>
        </p:spPr>
        <p:txBody>
          <a:bodyPr wrap="square">
            <a:spAutoFit/>
          </a:bodyPr>
          <a:lstStyle/>
          <a:p>
            <a:pPr indent="450215" algn="just">
              <a:buNone/>
            </a:pPr>
            <a:r>
              <a:rPr lang="ru-RU" i="0" dirty="0">
                <a:solidFill>
                  <a:srgbClr val="444444"/>
                </a:solidFill>
                <a:effectLst/>
                <a:latin typeface="pt_sans_bold"/>
              </a:rPr>
              <a:t>На базе </a:t>
            </a:r>
            <a:r>
              <a:rPr lang="ru-RU" i="0" dirty="0" err="1">
                <a:solidFill>
                  <a:srgbClr val="444444"/>
                </a:solidFill>
                <a:effectLst/>
                <a:latin typeface="pt_sans_bold"/>
              </a:rPr>
              <a:t>Купаловского</a:t>
            </a:r>
            <a:r>
              <a:rPr lang="ru-RU" i="0" dirty="0">
                <a:solidFill>
                  <a:srgbClr val="444444"/>
                </a:solidFill>
                <a:effectLst/>
                <a:latin typeface="pt_sans_bold"/>
              </a:rPr>
              <a:t> университета прошла XXVIII отчетно-выборная конференция Гродненской областной организации Белорусского Красного Креста. На повестке дня было подведение итогов деятельности организации, избрание членов ревизионных комиссий и председателей и награждения по результатам работы.</a:t>
            </a:r>
            <a:endParaRPr lang="ru-RU" i="0" dirty="0">
              <a:solidFill>
                <a:srgbClr val="444444"/>
              </a:solidFill>
              <a:effectLst/>
              <a:latin typeface="Comic Sans MS" panose="030F0702030302020204" pitchFamily="66" charset="0"/>
            </a:endParaRPr>
          </a:p>
          <a:p>
            <a:pPr indent="450215" algn="just">
              <a:buNone/>
            </a:pPr>
            <a:r>
              <a:rPr lang="ru-RU" i="0" dirty="0">
                <a:solidFill>
                  <a:srgbClr val="333333"/>
                </a:solidFill>
                <a:effectLst/>
                <a:latin typeface="pt_sans_caption"/>
              </a:rPr>
              <a:t>Отчетно-выборная конференция Гродненской областной организации Белорусского Красного Креста – важное мероприятие в деятельность регионального отдела организации. </a:t>
            </a:r>
          </a:p>
          <a:p>
            <a:pPr indent="450215" algn="just">
              <a:buNone/>
            </a:pPr>
            <a:r>
              <a:rPr lang="ru-RU" i="0" dirty="0">
                <a:solidFill>
                  <a:srgbClr val="333333"/>
                </a:solidFill>
                <a:effectLst/>
                <a:latin typeface="pt_sans_caption"/>
              </a:rPr>
              <a:t>В конференции приняли участие заместитель председателя Гродненского облисполкома Виктор </a:t>
            </a:r>
            <a:r>
              <a:rPr lang="ru-RU" i="0" dirty="0" err="1">
                <a:solidFill>
                  <a:srgbClr val="333333"/>
                </a:solidFill>
                <a:effectLst/>
                <a:latin typeface="pt_sans_caption"/>
              </a:rPr>
              <a:t>Пранюк</a:t>
            </a:r>
            <a:r>
              <a:rPr lang="ru-RU" i="0" dirty="0">
                <a:solidFill>
                  <a:srgbClr val="333333"/>
                </a:solidFill>
                <a:effectLst/>
                <a:latin typeface="pt_sans_caption"/>
              </a:rPr>
              <a:t>, генеральный секретарь Белорусского Красного Креста Дмитрий Шевцов и представители районных общественных организаций. Гродненский государственный университет имени Янки Купалы на мероприятии представила председатель первичной организации Белорусского Общества Красного Креста университета Оксана Котова.</a:t>
            </a:r>
          </a:p>
        </p:txBody>
      </p:sp>
      <p:pic>
        <p:nvPicPr>
          <p:cNvPr id="22530" name="Picture 2" descr="8G0A9261">
            <a:extLst>
              <a:ext uri="{FF2B5EF4-FFF2-40B4-BE49-F238E27FC236}">
                <a16:creationId xmlns:a16="http://schemas.microsoft.com/office/drawing/2014/main" id="{CF5E7915-0F74-C058-B1BA-A898FE52B45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95626" y="968971"/>
            <a:ext cx="2532350" cy="1772645"/>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8G0A9226">
            <a:extLst>
              <a:ext uri="{FF2B5EF4-FFF2-40B4-BE49-F238E27FC236}">
                <a16:creationId xmlns:a16="http://schemas.microsoft.com/office/drawing/2014/main" id="{3FC19717-5A31-BCD2-A483-A326A160E8E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0353" y="2780928"/>
            <a:ext cx="2532350" cy="1688233"/>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IMG_20250820_103214_936">
            <a:extLst>
              <a:ext uri="{FF2B5EF4-FFF2-40B4-BE49-F238E27FC236}">
                <a16:creationId xmlns:a16="http://schemas.microsoft.com/office/drawing/2014/main" id="{77EF981E-BA12-00EC-AC72-7316F1A1F3D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41063" y="4540901"/>
            <a:ext cx="2641476" cy="176098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556F6FE-3B95-278D-2758-E8E7EBB8F497}"/>
              </a:ext>
            </a:extLst>
          </p:cNvPr>
          <p:cNvSpPr txBox="1"/>
          <p:nvPr/>
        </p:nvSpPr>
        <p:spPr>
          <a:xfrm>
            <a:off x="3753" y="6345065"/>
            <a:ext cx="8582205" cy="261610"/>
          </a:xfrm>
          <a:prstGeom prst="rect">
            <a:avLst/>
          </a:prstGeom>
          <a:noFill/>
        </p:spPr>
        <p:txBody>
          <a:bodyPr wrap="square">
            <a:spAutoFit/>
          </a:bodyPr>
          <a:lstStyle/>
          <a:p>
            <a:r>
              <a:rPr lang="ru-RU" sz="1100" dirty="0">
                <a:hlinkClick r:id="rId10"/>
              </a:rPr>
              <a:t>https://www.grsu.by/component/k2/item/56455-grgu-imeni-yanki-kupaly-otmechen-nagradoj-belorusskogo-krasnogo-kresta.html</a:t>
            </a:r>
            <a:r>
              <a:rPr lang="ru-RU" sz="1100" dirty="0"/>
              <a:t> </a:t>
            </a:r>
          </a:p>
        </p:txBody>
      </p:sp>
    </p:spTree>
    <p:extLst>
      <p:ext uri="{BB962C8B-B14F-4D97-AF65-F5344CB8AC3E}">
        <p14:creationId xmlns:p14="http://schemas.microsoft.com/office/powerpoint/2010/main" val="3126700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E5E48-1466-0A5D-AD48-C36DEC7AAB30}"/>
            </a:ext>
          </a:extLst>
        </p:cNvPr>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7F3E3228-0437-683D-EEA5-77EB7F1899A8}"/>
              </a:ext>
            </a:extLst>
          </p:cNvPr>
          <p:cNvGrpSpPr/>
          <p:nvPr/>
        </p:nvGrpSpPr>
        <p:grpSpPr>
          <a:xfrm>
            <a:off x="-115200" y="-92546"/>
            <a:ext cx="9259200" cy="6905922"/>
            <a:chOff x="-115200" y="-92546"/>
            <a:chExt cx="9259200" cy="6905922"/>
          </a:xfrm>
        </p:grpSpPr>
        <p:sp>
          <p:nvSpPr>
            <p:cNvPr id="15" name="Прямоугольник 14">
              <a:extLst>
                <a:ext uri="{FF2B5EF4-FFF2-40B4-BE49-F238E27FC236}">
                  <a16:creationId xmlns:a16="http://schemas.microsoft.com/office/drawing/2014/main" id="{87364CE4-AE20-3CBB-B447-0219B0B119DA}"/>
                </a:ext>
              </a:extLst>
            </p:cNvPr>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a:extLst>
                <a:ext uri="{FF2B5EF4-FFF2-40B4-BE49-F238E27FC236}">
                  <a16:creationId xmlns:a16="http://schemas.microsoft.com/office/drawing/2014/main" id="{5EB8C9CB-8242-0AFA-08D5-308C1C49664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a:extLst>
                <a:ext uri="{FF2B5EF4-FFF2-40B4-BE49-F238E27FC236}">
                  <a16:creationId xmlns:a16="http://schemas.microsoft.com/office/drawing/2014/main" id="{5A5DF1D8-32D2-A89B-5933-397732428B74}"/>
                </a:ext>
              </a:extLst>
            </p:cNvPr>
            <p:cNvGrpSpPr/>
            <p:nvPr/>
          </p:nvGrpSpPr>
          <p:grpSpPr>
            <a:xfrm>
              <a:off x="0" y="6561376"/>
              <a:ext cx="9143999" cy="252000"/>
              <a:chOff x="0" y="6561376"/>
              <a:chExt cx="9143999" cy="252000"/>
            </a:xfrm>
          </p:grpSpPr>
          <p:pic>
            <p:nvPicPr>
              <p:cNvPr id="22" name="Picture 2" descr="Купить Расписание ГРГУ — Microsoft Store (ru-BY)">
                <a:extLst>
                  <a:ext uri="{FF2B5EF4-FFF2-40B4-BE49-F238E27FC236}">
                    <a16:creationId xmlns:a16="http://schemas.microsoft.com/office/drawing/2014/main" id="{EB6C4979-1AAD-B218-F784-A7F6F189E0AD}"/>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6F927CA-4F8D-ACE1-2065-DE39AF576034}"/>
                  </a:ext>
                </a:extLst>
              </p:cNvPr>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AFD23121-5819-38B7-DBA0-1983D9B542C2}"/>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3CB72250-6E01-EB87-FB4F-37E8F95A1878}"/>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D8648F72-C2D3-B17B-A5BC-E88F034521E0}"/>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a:extLst>
                <a:ext uri="{FF2B5EF4-FFF2-40B4-BE49-F238E27FC236}">
                  <a16:creationId xmlns:a16="http://schemas.microsoft.com/office/drawing/2014/main" id="{D5038882-6E4C-6A93-F050-2CC29B5DD06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DA8DC04C-95D1-A6F2-168A-987EEAEF6BFE}"/>
              </a:ext>
            </a:extLst>
          </p:cNvPr>
          <p:cNvSpPr txBox="1"/>
          <p:nvPr/>
        </p:nvSpPr>
        <p:spPr>
          <a:xfrm>
            <a:off x="956087" y="-24649"/>
            <a:ext cx="6205941" cy="923330"/>
          </a:xfrm>
          <a:prstGeom prst="rect">
            <a:avLst/>
          </a:prstGeom>
          <a:noFill/>
        </p:spPr>
        <p:txBody>
          <a:bodyPr wrap="square">
            <a:spAutoFit/>
          </a:bodyPr>
          <a:lstStyle/>
          <a:p>
            <a:pPr algn="ctr">
              <a:buNone/>
            </a:pPr>
            <a:r>
              <a:rPr lang="ru-RU" sz="1800" b="1" i="0" dirty="0">
                <a:solidFill>
                  <a:schemeClr val="bg1"/>
                </a:solidFill>
                <a:effectLst/>
                <a:latin typeface="pt_sans_bold"/>
              </a:rPr>
              <a:t>Торжественное собрание Совета первичной организации Республиканского общественного объединения «Белая Русь»</a:t>
            </a:r>
          </a:p>
        </p:txBody>
      </p:sp>
      <p:sp>
        <p:nvSpPr>
          <p:cNvPr id="5" name="TextBox 4">
            <a:extLst>
              <a:ext uri="{FF2B5EF4-FFF2-40B4-BE49-F238E27FC236}">
                <a16:creationId xmlns:a16="http://schemas.microsoft.com/office/drawing/2014/main" id="{2C56B986-8422-F7EC-6E7E-C4F49D4AB284}"/>
              </a:ext>
            </a:extLst>
          </p:cNvPr>
          <p:cNvSpPr txBox="1"/>
          <p:nvPr/>
        </p:nvSpPr>
        <p:spPr>
          <a:xfrm>
            <a:off x="17360" y="921959"/>
            <a:ext cx="9022879" cy="1938992"/>
          </a:xfrm>
          <a:prstGeom prst="rect">
            <a:avLst/>
          </a:prstGeom>
          <a:noFill/>
        </p:spPr>
        <p:txBody>
          <a:bodyPr wrap="square">
            <a:spAutoFit/>
          </a:bodyPr>
          <a:lstStyle/>
          <a:p>
            <a:pPr indent="450215" algn="just">
              <a:lnSpc>
                <a:spcPts val="1800"/>
              </a:lnSpc>
              <a:buNone/>
            </a:pPr>
            <a:r>
              <a:rPr lang="ru-RU" sz="1600" i="0" dirty="0">
                <a:solidFill>
                  <a:srgbClr val="444444"/>
                </a:solidFill>
                <a:effectLst/>
                <a:latin typeface="pt_sans_bold"/>
              </a:rPr>
              <a:t>Мероприятие было посвящено вступлению новых членов в ряды общественного объединения «Белая Русь».</a:t>
            </a:r>
            <a:endParaRPr lang="ru-RU" sz="1600" i="0" dirty="0">
              <a:solidFill>
                <a:srgbClr val="444444"/>
              </a:solidFill>
              <a:effectLst/>
              <a:latin typeface="Comic Sans MS" panose="030F0702030302020204" pitchFamily="66" charset="0"/>
            </a:endParaRPr>
          </a:p>
          <a:p>
            <a:pPr indent="450215" algn="just">
              <a:lnSpc>
                <a:spcPts val="1800"/>
              </a:lnSpc>
              <a:buNone/>
            </a:pPr>
            <a:r>
              <a:rPr lang="ru-RU" sz="1600" i="0" dirty="0">
                <a:solidFill>
                  <a:srgbClr val="333333"/>
                </a:solidFill>
                <a:effectLst/>
                <a:latin typeface="pt_sans_caption"/>
              </a:rPr>
              <a:t>В заседании приняли участие председатель Ленинской районной организации г. Гродно Республиканского общественного объединения «Белая Русь» Елена </a:t>
            </a:r>
            <a:r>
              <a:rPr lang="ru-RU" sz="1600" i="0" dirty="0" err="1">
                <a:solidFill>
                  <a:srgbClr val="333333"/>
                </a:solidFill>
                <a:effectLst/>
                <a:latin typeface="pt_sans_caption"/>
              </a:rPr>
              <a:t>Сапотько</a:t>
            </a:r>
            <a:r>
              <a:rPr lang="ru-RU" sz="1600" i="0" dirty="0">
                <a:solidFill>
                  <a:srgbClr val="333333"/>
                </a:solidFill>
                <a:effectLst/>
                <a:latin typeface="pt_sans_caption"/>
              </a:rPr>
              <a:t>, председатель первичной организации Республиканского общественного объединения «Белая Русь» ГрГУ имени Янки Купалы Оксана Котова, члены Совета первичной организации Республиканского общественного объединения «Белая Русь» ГрГУ имени Янки Купалы и секретарь ПО/РК ОО «БРСМ» Егор </a:t>
            </a:r>
            <a:r>
              <a:rPr lang="ru-RU" sz="1600" i="0" dirty="0" err="1">
                <a:solidFill>
                  <a:srgbClr val="333333"/>
                </a:solidFill>
                <a:effectLst/>
                <a:latin typeface="pt_sans_caption"/>
              </a:rPr>
              <a:t>Бухгоровский</a:t>
            </a:r>
            <a:r>
              <a:rPr lang="ru-RU" sz="1600" i="0" dirty="0">
                <a:solidFill>
                  <a:srgbClr val="333333"/>
                </a:solidFill>
                <a:effectLst/>
                <a:latin typeface="pt_sans_caption"/>
              </a:rPr>
              <a:t>.</a:t>
            </a:r>
          </a:p>
        </p:txBody>
      </p:sp>
      <p:pic>
        <p:nvPicPr>
          <p:cNvPr id="31746" name="Picture 2" descr="IMG 20250828 165513">
            <a:extLst>
              <a:ext uri="{FF2B5EF4-FFF2-40B4-BE49-F238E27FC236}">
                <a16:creationId xmlns:a16="http://schemas.microsoft.com/office/drawing/2014/main" id="{AA6A7CCE-895F-00AC-FCA2-B5E4E82DF99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4668" y="3034214"/>
            <a:ext cx="3815916" cy="2543944"/>
          </a:xfrm>
          <a:prstGeom prst="rect">
            <a:avLst/>
          </a:prstGeom>
          <a:noFill/>
          <a:extLst>
            <a:ext uri="{909E8E84-426E-40DD-AFC4-6F175D3DCCD1}">
              <a14:hiddenFill xmlns:a14="http://schemas.microsoft.com/office/drawing/2010/main">
                <a:solidFill>
                  <a:srgbClr val="FFFFFF"/>
                </a:solidFill>
              </a14:hiddenFill>
            </a:ext>
          </a:extLst>
        </p:spPr>
      </p:pic>
      <p:pic>
        <p:nvPicPr>
          <p:cNvPr id="31748" name="Picture 4" descr="IMG_4642">
            <a:extLst>
              <a:ext uri="{FF2B5EF4-FFF2-40B4-BE49-F238E27FC236}">
                <a16:creationId xmlns:a16="http://schemas.microsoft.com/office/drawing/2014/main" id="{E8A92992-E7E8-B6B1-7D02-57CDAB4293A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5997" y="3034213"/>
            <a:ext cx="3815917" cy="254394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9A14114-6D9F-D08F-421F-29A16406D516}"/>
              </a:ext>
            </a:extLst>
          </p:cNvPr>
          <p:cNvSpPr txBox="1"/>
          <p:nvPr/>
        </p:nvSpPr>
        <p:spPr>
          <a:xfrm>
            <a:off x="70822" y="6269827"/>
            <a:ext cx="9469730" cy="430887"/>
          </a:xfrm>
          <a:prstGeom prst="rect">
            <a:avLst/>
          </a:prstGeom>
          <a:noFill/>
        </p:spPr>
        <p:txBody>
          <a:bodyPr wrap="square">
            <a:spAutoFit/>
          </a:bodyPr>
          <a:lstStyle/>
          <a:p>
            <a:r>
              <a:rPr lang="ru-RU" sz="1050" dirty="0">
                <a:hlinkClick r:id="rId9"/>
              </a:rPr>
              <a:t>https://www.grsu.by/component/k2/item/56606-v-kupalovskom-universitete-sostoyalos-torzhestvennoe-sobranie-soveta-respublikanskogo-obshchestvennogo-obedineniya-belaya-rus.html</a:t>
            </a:r>
            <a:r>
              <a:rPr lang="ru-RU" sz="1050" dirty="0"/>
              <a:t> </a:t>
            </a:r>
          </a:p>
        </p:txBody>
      </p:sp>
    </p:spTree>
    <p:extLst>
      <p:ext uri="{BB962C8B-B14F-4D97-AF65-F5344CB8AC3E}">
        <p14:creationId xmlns:p14="http://schemas.microsoft.com/office/powerpoint/2010/main" val="2245638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55443-F278-B5DE-E4CC-FB7A664B4D96}"/>
            </a:ext>
          </a:extLst>
        </p:cNvPr>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08D1307E-38E8-13D2-E5D1-AD2D003E61EC}"/>
              </a:ext>
            </a:extLst>
          </p:cNvPr>
          <p:cNvGrpSpPr/>
          <p:nvPr/>
        </p:nvGrpSpPr>
        <p:grpSpPr>
          <a:xfrm>
            <a:off x="-115200" y="-92546"/>
            <a:ext cx="9259200" cy="6905922"/>
            <a:chOff x="-115200" y="-92546"/>
            <a:chExt cx="9259200" cy="6905922"/>
          </a:xfrm>
        </p:grpSpPr>
        <p:sp>
          <p:nvSpPr>
            <p:cNvPr id="15" name="Прямоугольник 14">
              <a:extLst>
                <a:ext uri="{FF2B5EF4-FFF2-40B4-BE49-F238E27FC236}">
                  <a16:creationId xmlns:a16="http://schemas.microsoft.com/office/drawing/2014/main" id="{829AD5D7-2959-AA39-F28F-4ED19F683220}"/>
                </a:ext>
              </a:extLst>
            </p:cNvPr>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a:extLst>
                <a:ext uri="{FF2B5EF4-FFF2-40B4-BE49-F238E27FC236}">
                  <a16:creationId xmlns:a16="http://schemas.microsoft.com/office/drawing/2014/main" id="{C6791D7D-9E67-8F15-1650-788C761CD53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a:extLst>
                <a:ext uri="{FF2B5EF4-FFF2-40B4-BE49-F238E27FC236}">
                  <a16:creationId xmlns:a16="http://schemas.microsoft.com/office/drawing/2014/main" id="{B13D48A5-E9E7-61BD-BD2E-9169AE1D7E94}"/>
                </a:ext>
              </a:extLst>
            </p:cNvPr>
            <p:cNvGrpSpPr/>
            <p:nvPr/>
          </p:nvGrpSpPr>
          <p:grpSpPr>
            <a:xfrm>
              <a:off x="0" y="6561376"/>
              <a:ext cx="9143999" cy="252000"/>
              <a:chOff x="0" y="6561376"/>
              <a:chExt cx="9143999" cy="252000"/>
            </a:xfrm>
          </p:grpSpPr>
          <p:pic>
            <p:nvPicPr>
              <p:cNvPr id="22" name="Picture 2" descr="Купить Расписание ГРГУ — Microsoft Store (ru-BY)">
                <a:extLst>
                  <a:ext uri="{FF2B5EF4-FFF2-40B4-BE49-F238E27FC236}">
                    <a16:creationId xmlns:a16="http://schemas.microsoft.com/office/drawing/2014/main" id="{4C7FC3DB-C722-EC8F-9740-F975CF9884F6}"/>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CF5DF742-E8E6-EF1A-43B4-50170101FADA}"/>
                  </a:ext>
                </a:extLst>
              </p:cNvPr>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F4D832EF-B28F-4EF8-CB62-F580C57D2908}"/>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F6A69B81-2FB3-FB5C-0E5D-5F71E47E69B4}"/>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0671A9E8-3047-11A1-F983-81F41536AEED}"/>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a:extLst>
                <a:ext uri="{FF2B5EF4-FFF2-40B4-BE49-F238E27FC236}">
                  <a16:creationId xmlns:a16="http://schemas.microsoft.com/office/drawing/2014/main" id="{0ABA1F95-7B7F-48FE-EFBE-D664626E099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CF26177D-ED43-758E-35BF-08B9A63F7534}"/>
              </a:ext>
            </a:extLst>
          </p:cNvPr>
          <p:cNvSpPr txBox="1"/>
          <p:nvPr/>
        </p:nvSpPr>
        <p:spPr>
          <a:xfrm>
            <a:off x="336478" y="133523"/>
            <a:ext cx="7135472" cy="646331"/>
          </a:xfrm>
          <a:prstGeom prst="rect">
            <a:avLst/>
          </a:prstGeom>
          <a:noFill/>
        </p:spPr>
        <p:txBody>
          <a:bodyPr wrap="square">
            <a:spAutoFit/>
          </a:bodyPr>
          <a:lstStyle/>
          <a:p>
            <a:pPr algn="ctr">
              <a:buNone/>
            </a:pPr>
            <a:r>
              <a:rPr lang="ru-RU" sz="1800" b="1" i="0" dirty="0">
                <a:solidFill>
                  <a:schemeClr val="bg1"/>
                </a:solidFill>
                <a:effectLst/>
                <a:latin typeface="pt_sans_bold"/>
              </a:rPr>
              <a:t>Международный конкурс «Нюрнбергский процесс и современное международное право»</a:t>
            </a:r>
          </a:p>
        </p:txBody>
      </p:sp>
      <p:sp>
        <p:nvSpPr>
          <p:cNvPr id="5" name="TextBox 4">
            <a:extLst>
              <a:ext uri="{FF2B5EF4-FFF2-40B4-BE49-F238E27FC236}">
                <a16:creationId xmlns:a16="http://schemas.microsoft.com/office/drawing/2014/main" id="{68A8349C-1736-69EF-77C8-B46D096EFB03}"/>
              </a:ext>
            </a:extLst>
          </p:cNvPr>
          <p:cNvSpPr txBox="1"/>
          <p:nvPr/>
        </p:nvSpPr>
        <p:spPr>
          <a:xfrm>
            <a:off x="104876" y="922888"/>
            <a:ext cx="5521435" cy="5478423"/>
          </a:xfrm>
          <a:prstGeom prst="rect">
            <a:avLst/>
          </a:prstGeom>
          <a:noFill/>
        </p:spPr>
        <p:txBody>
          <a:bodyPr wrap="square">
            <a:spAutoFit/>
          </a:bodyPr>
          <a:lstStyle/>
          <a:p>
            <a:pPr indent="450215" algn="just">
              <a:lnSpc>
                <a:spcPts val="1800"/>
              </a:lnSpc>
              <a:buNone/>
            </a:pPr>
            <a:r>
              <a:rPr lang="ru-RU" sz="1600" i="0" dirty="0">
                <a:solidFill>
                  <a:srgbClr val="444444"/>
                </a:solidFill>
                <a:effectLst/>
                <a:latin typeface="pt_sans_bold"/>
              </a:rPr>
              <a:t>Мероприятие проходило на базе международного университета ФПБ «МИТСО».</a:t>
            </a:r>
            <a:endParaRPr lang="ru-RU" sz="1600" i="0" dirty="0">
              <a:solidFill>
                <a:srgbClr val="444444"/>
              </a:solidFill>
              <a:effectLst/>
              <a:latin typeface="Comic Sans MS" panose="030F0702030302020204" pitchFamily="66" charset="0"/>
            </a:endParaRPr>
          </a:p>
          <a:p>
            <a:pPr indent="450215" algn="just">
              <a:buNone/>
            </a:pPr>
            <a:r>
              <a:rPr lang="ru-RU" sz="1600" i="0" dirty="0">
                <a:solidFill>
                  <a:srgbClr val="333333"/>
                </a:solidFill>
                <a:effectLst/>
                <a:latin typeface="pt_sans_caption"/>
              </a:rPr>
              <a:t>III Международный конкурс «Нюрнбергский процесс и современное международное право» проводился с целью популяризации знаний о правдивых итогах Второй мировой войны, недопущения пересмотра решений Нюрнбергского трибунала, неоспоримости победы советского народа над фашистской Германией и стимулирования интереса студентов и магистрантов учреждений высшего образования к изучению международного права.</a:t>
            </a:r>
          </a:p>
          <a:p>
            <a:pPr indent="450215" algn="just">
              <a:buNone/>
            </a:pPr>
            <a:r>
              <a:rPr lang="ru-RU" sz="1600" i="0" dirty="0">
                <a:solidFill>
                  <a:srgbClr val="333333"/>
                </a:solidFill>
                <a:effectLst/>
                <a:latin typeface="pt_sans_caption"/>
              </a:rPr>
              <a:t>В этом году заявки на участие в конкурсе подали 45 команд из ведущих учебных заведений постсоветского пространства, обеспечивающих подготовку кадров юридического профиля. После отборочного этапа в очный тур прошли 16 сильнейших команд из пяти стран. Соревнование длилось четыре дня, во время которых участники моделировали заседание Международного уголовного суда, демонстрируя глубокие знания норм международного права, ораторские навыки и навыки формирования доказательной базы.</a:t>
            </a:r>
          </a:p>
        </p:txBody>
      </p:sp>
      <p:pic>
        <p:nvPicPr>
          <p:cNvPr id="9218" name="Picture 2" descr="5298902789364845434">
            <a:extLst>
              <a:ext uri="{FF2B5EF4-FFF2-40B4-BE49-F238E27FC236}">
                <a16:creationId xmlns:a16="http://schemas.microsoft.com/office/drawing/2014/main" id="{C461C084-00D8-F07F-1630-5B9244CBD3F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44931" y="985231"/>
            <a:ext cx="3274328" cy="218231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5298902789364845432">
            <a:extLst>
              <a:ext uri="{FF2B5EF4-FFF2-40B4-BE49-F238E27FC236}">
                <a16:creationId xmlns:a16="http://schemas.microsoft.com/office/drawing/2014/main" id="{1DA29D45-973B-75EE-AAEC-B3AC755C05A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74171" y="3282081"/>
            <a:ext cx="3217540" cy="214502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54E54D6-933D-52C1-F2AB-98A360D8E573}"/>
              </a:ext>
            </a:extLst>
          </p:cNvPr>
          <p:cNvSpPr txBox="1"/>
          <p:nvPr/>
        </p:nvSpPr>
        <p:spPr>
          <a:xfrm>
            <a:off x="0" y="6376196"/>
            <a:ext cx="9579692" cy="369332"/>
          </a:xfrm>
          <a:prstGeom prst="rect">
            <a:avLst/>
          </a:prstGeom>
          <a:noFill/>
        </p:spPr>
        <p:txBody>
          <a:bodyPr wrap="square">
            <a:spAutoFit/>
          </a:bodyPr>
          <a:lstStyle/>
          <a:p>
            <a:r>
              <a:rPr lang="ru-RU" sz="900" dirty="0">
                <a:hlinkClick r:id="rId9"/>
              </a:rPr>
              <a:t>https://www.grsu.by/component/k2/item/57940-studenty-yuristy-grgu-imeni-yanki-kupaly-stali-prizerami-mezhdunarodnogo-konkursa-nyurnbergskij-protsess-i-sovremennoe-mezhdunarodnoe-pravo.html</a:t>
            </a:r>
            <a:r>
              <a:rPr lang="ru-RU" sz="900" dirty="0"/>
              <a:t> </a:t>
            </a:r>
          </a:p>
        </p:txBody>
      </p:sp>
    </p:spTree>
    <p:extLst>
      <p:ext uri="{BB962C8B-B14F-4D97-AF65-F5344CB8AC3E}">
        <p14:creationId xmlns:p14="http://schemas.microsoft.com/office/powerpoint/2010/main" val="2381623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33C9D-DE0A-623D-6AE4-3948B73312B2}"/>
            </a:ext>
          </a:extLst>
        </p:cNvPr>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BB70E607-AA16-32DC-F6BF-E34882379B01}"/>
              </a:ext>
            </a:extLst>
          </p:cNvPr>
          <p:cNvGrpSpPr/>
          <p:nvPr/>
        </p:nvGrpSpPr>
        <p:grpSpPr>
          <a:xfrm>
            <a:off x="-115200" y="-92546"/>
            <a:ext cx="9259200" cy="6905922"/>
            <a:chOff x="-115200" y="-92546"/>
            <a:chExt cx="9259200" cy="6905922"/>
          </a:xfrm>
        </p:grpSpPr>
        <p:sp>
          <p:nvSpPr>
            <p:cNvPr id="15" name="Прямоугольник 14">
              <a:extLst>
                <a:ext uri="{FF2B5EF4-FFF2-40B4-BE49-F238E27FC236}">
                  <a16:creationId xmlns:a16="http://schemas.microsoft.com/office/drawing/2014/main" id="{382E0440-EC19-8EEB-F358-9A8A0A64E280}"/>
                </a:ext>
              </a:extLst>
            </p:cNvPr>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a:extLst>
                <a:ext uri="{FF2B5EF4-FFF2-40B4-BE49-F238E27FC236}">
                  <a16:creationId xmlns:a16="http://schemas.microsoft.com/office/drawing/2014/main" id="{CE9745BA-C334-3A17-891F-F68B519BAD1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a:extLst>
                <a:ext uri="{FF2B5EF4-FFF2-40B4-BE49-F238E27FC236}">
                  <a16:creationId xmlns:a16="http://schemas.microsoft.com/office/drawing/2014/main" id="{900A629C-24A7-CB9A-F223-AC90C7D87CC3}"/>
                </a:ext>
              </a:extLst>
            </p:cNvPr>
            <p:cNvGrpSpPr/>
            <p:nvPr/>
          </p:nvGrpSpPr>
          <p:grpSpPr>
            <a:xfrm>
              <a:off x="0" y="6561376"/>
              <a:ext cx="9143999" cy="252000"/>
              <a:chOff x="0" y="6561376"/>
              <a:chExt cx="9143999" cy="252000"/>
            </a:xfrm>
          </p:grpSpPr>
          <p:pic>
            <p:nvPicPr>
              <p:cNvPr id="22" name="Picture 2" descr="Купить Расписание ГРГУ — Microsoft Store (ru-BY)">
                <a:extLst>
                  <a:ext uri="{FF2B5EF4-FFF2-40B4-BE49-F238E27FC236}">
                    <a16:creationId xmlns:a16="http://schemas.microsoft.com/office/drawing/2014/main" id="{6AB75D9B-3B6E-F92A-A87A-3605A06BF383}"/>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D8171856-3098-3CF9-872F-8C8000D93DA9}"/>
                  </a:ext>
                </a:extLst>
              </p:cNvPr>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1219A181-C236-D461-CF4B-F43DA3986098}"/>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5A8DC64C-82AD-6B22-E189-D6784F4EC32F}"/>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84C1C310-B0D4-A2F5-4128-52B61787AB1E}"/>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a:extLst>
                <a:ext uri="{FF2B5EF4-FFF2-40B4-BE49-F238E27FC236}">
                  <a16:creationId xmlns:a16="http://schemas.microsoft.com/office/drawing/2014/main" id="{1FD2A535-EF16-10AD-A55D-5D7EC65D538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B0A2A6F5-25A2-BACA-1E99-DE3EBCC9E175}"/>
              </a:ext>
            </a:extLst>
          </p:cNvPr>
          <p:cNvSpPr txBox="1"/>
          <p:nvPr/>
        </p:nvSpPr>
        <p:spPr>
          <a:xfrm>
            <a:off x="2208616" y="158714"/>
            <a:ext cx="3626335" cy="461665"/>
          </a:xfrm>
          <a:prstGeom prst="rect">
            <a:avLst/>
          </a:prstGeom>
          <a:noFill/>
        </p:spPr>
        <p:txBody>
          <a:bodyPr wrap="square">
            <a:spAutoFit/>
          </a:bodyPr>
          <a:lstStyle/>
          <a:p>
            <a:pPr algn="ctr">
              <a:buNone/>
            </a:pPr>
            <a:r>
              <a:rPr lang="ru-RU" sz="2400" b="1" dirty="0">
                <a:solidFill>
                  <a:schemeClr val="bg1"/>
                </a:solidFill>
                <a:latin typeface="pt_sans_bold"/>
              </a:rPr>
              <a:t>Ф</a:t>
            </a:r>
            <a:r>
              <a:rPr lang="ru-RU" sz="2400" b="1" i="0" dirty="0">
                <a:solidFill>
                  <a:schemeClr val="bg1"/>
                </a:solidFill>
                <a:effectLst/>
                <a:latin typeface="pt_sans_bold"/>
              </a:rPr>
              <a:t>орум ЮНЕСКО</a:t>
            </a:r>
          </a:p>
        </p:txBody>
      </p:sp>
      <p:sp>
        <p:nvSpPr>
          <p:cNvPr id="5" name="TextBox 4">
            <a:extLst>
              <a:ext uri="{FF2B5EF4-FFF2-40B4-BE49-F238E27FC236}">
                <a16:creationId xmlns:a16="http://schemas.microsoft.com/office/drawing/2014/main" id="{CC5B97BC-2F24-A1C8-C531-330EED1CE02E}"/>
              </a:ext>
            </a:extLst>
          </p:cNvPr>
          <p:cNvSpPr txBox="1"/>
          <p:nvPr/>
        </p:nvSpPr>
        <p:spPr>
          <a:xfrm>
            <a:off x="45002" y="967324"/>
            <a:ext cx="9098997" cy="2246769"/>
          </a:xfrm>
          <a:prstGeom prst="rect">
            <a:avLst/>
          </a:prstGeom>
          <a:noFill/>
        </p:spPr>
        <p:txBody>
          <a:bodyPr wrap="square">
            <a:spAutoFit/>
          </a:bodyPr>
          <a:lstStyle/>
          <a:p>
            <a:pPr indent="450215" algn="just">
              <a:lnSpc>
                <a:spcPts val="1800"/>
              </a:lnSpc>
              <a:buNone/>
            </a:pPr>
            <a:r>
              <a:rPr lang="ru-RU" sz="1600" i="0">
                <a:solidFill>
                  <a:srgbClr val="444444"/>
                </a:solidFill>
                <a:effectLst/>
                <a:latin typeface="pt_sans_bold"/>
              </a:rPr>
              <a:t>В </a:t>
            </a:r>
            <a:r>
              <a:rPr lang="ru-RU" sz="1600" i="0" dirty="0">
                <a:solidFill>
                  <a:srgbClr val="444444"/>
                </a:solidFill>
                <a:effectLst/>
                <a:latin typeface="pt_sans_bold"/>
              </a:rPr>
              <a:t>Мозыре проходил Республиканский молодежный Форум «Зимний университет клубов ЮНЕСКО», объединивший 140 лидеров и волонтеров из более 40 белорусских клубов ЮНЕСКО. В числе участников также были представители клуба «</a:t>
            </a:r>
            <a:r>
              <a:rPr lang="ru-RU" sz="1600" i="0" dirty="0" err="1">
                <a:solidFill>
                  <a:srgbClr val="444444"/>
                </a:solidFill>
                <a:effectLst/>
                <a:latin typeface="pt_sans_bold"/>
              </a:rPr>
              <a:t>Ларговита</a:t>
            </a:r>
            <a:r>
              <a:rPr lang="ru-RU" sz="1600" i="0" dirty="0">
                <a:solidFill>
                  <a:srgbClr val="444444"/>
                </a:solidFill>
                <a:effectLst/>
                <a:latin typeface="pt_sans_bold"/>
              </a:rPr>
              <a:t>» ГрГУ имени Янки Купалы.</a:t>
            </a:r>
            <a:endParaRPr lang="ru-RU" sz="1600" i="0" dirty="0">
              <a:solidFill>
                <a:srgbClr val="444444"/>
              </a:solidFill>
              <a:effectLst/>
              <a:latin typeface="Comic Sans MS" panose="030F0702030302020204" pitchFamily="66" charset="0"/>
            </a:endParaRPr>
          </a:p>
          <a:p>
            <a:pPr indent="450215" algn="just">
              <a:buNone/>
            </a:pPr>
            <a:r>
              <a:rPr lang="ru-RU" sz="1600" i="0" dirty="0">
                <a:solidFill>
                  <a:srgbClr val="333333"/>
                </a:solidFill>
                <a:effectLst/>
                <a:latin typeface="pt_sans_caption"/>
              </a:rPr>
              <a:t>Мероприятие было приурочено к 80-летию ЮНЕСКО и 70-летию членства Беларуси в организации. В день открытия форума свои видеопоздравления с этими знаменательными датами прислали представитель штаб-квартиры ЮНЕСКО в Париже Асель </a:t>
            </a:r>
            <a:r>
              <a:rPr lang="ru-RU" sz="1600" i="0" dirty="0" err="1">
                <a:solidFill>
                  <a:srgbClr val="333333"/>
                </a:solidFill>
                <a:effectLst/>
                <a:latin typeface="pt_sans_caption"/>
              </a:rPr>
              <a:t>Юсенгионова</a:t>
            </a:r>
            <a:r>
              <a:rPr lang="ru-RU" sz="1600" i="0" dirty="0">
                <a:solidFill>
                  <a:srgbClr val="333333"/>
                </a:solidFill>
                <a:effectLst/>
                <a:latin typeface="pt_sans_caption"/>
              </a:rPr>
              <a:t> и ответственный секретарь Национальной комиссии Республики Беларусь по делам ЮНЕСКО Наталья </a:t>
            </a:r>
            <a:r>
              <a:rPr lang="ru-RU" sz="1600" i="0" dirty="0" err="1">
                <a:solidFill>
                  <a:srgbClr val="333333"/>
                </a:solidFill>
                <a:effectLst/>
                <a:latin typeface="pt_sans_caption"/>
              </a:rPr>
              <a:t>Счастнович</a:t>
            </a:r>
            <a:r>
              <a:rPr lang="ru-RU" sz="1600" i="0" dirty="0">
                <a:solidFill>
                  <a:srgbClr val="333333"/>
                </a:solidFill>
                <a:effectLst/>
                <a:latin typeface="pt_sans_caption"/>
              </a:rPr>
              <a:t>.</a:t>
            </a:r>
          </a:p>
        </p:txBody>
      </p:sp>
      <p:pic>
        <p:nvPicPr>
          <p:cNvPr id="11266" name="Picture 2" descr="5317011376507130764">
            <a:extLst>
              <a:ext uri="{FF2B5EF4-FFF2-40B4-BE49-F238E27FC236}">
                <a16:creationId xmlns:a16="http://schemas.microsoft.com/office/drawing/2014/main" id="{0982DC59-98AF-20D0-F34C-88B6B503A6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02" y="3183231"/>
            <a:ext cx="4327228" cy="2884818"/>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5317011376507130763">
            <a:extLst>
              <a:ext uri="{FF2B5EF4-FFF2-40B4-BE49-F238E27FC236}">
                <a16:creationId xmlns:a16="http://schemas.microsoft.com/office/drawing/2014/main" id="{59DF9883-243A-3E97-F9BB-626062E349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1999" y="3183231"/>
            <a:ext cx="4327228" cy="288481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6240274-FB65-0BA4-6063-A46870B8D9DD}"/>
              </a:ext>
            </a:extLst>
          </p:cNvPr>
          <p:cNvSpPr txBox="1"/>
          <p:nvPr/>
        </p:nvSpPr>
        <p:spPr>
          <a:xfrm>
            <a:off x="244772" y="6220027"/>
            <a:ext cx="7493459" cy="261610"/>
          </a:xfrm>
          <a:prstGeom prst="rect">
            <a:avLst/>
          </a:prstGeom>
          <a:noFill/>
        </p:spPr>
        <p:txBody>
          <a:bodyPr wrap="square">
            <a:spAutoFit/>
          </a:bodyPr>
          <a:lstStyle/>
          <a:p>
            <a:r>
              <a:rPr lang="ru-RU" sz="1050" dirty="0">
                <a:hlinkClick r:id="rId9"/>
              </a:rPr>
              <a:t>https://www.grsu.by/component/k2/item/58041-aktivisty-kupalovskogo-universiteta-prinyali-uchastie-v-forume-yunesko.html</a:t>
            </a:r>
            <a:r>
              <a:rPr lang="ru-RU" sz="1050" dirty="0"/>
              <a:t> </a:t>
            </a:r>
          </a:p>
        </p:txBody>
      </p:sp>
    </p:spTree>
    <p:extLst>
      <p:ext uri="{BB962C8B-B14F-4D97-AF65-F5344CB8AC3E}">
        <p14:creationId xmlns:p14="http://schemas.microsoft.com/office/powerpoint/2010/main" val="5151108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73726" y="-1"/>
            <a:ext cx="9217727" cy="6858001"/>
            <a:chOff x="-73726" y="-1"/>
            <a:chExt cx="9217727" cy="6858001"/>
          </a:xfrm>
        </p:grpSpPr>
        <p:sp>
          <p:nvSpPr>
            <p:cNvPr id="5" name="Прямоугольник 4"/>
            <p:cNvSpPr/>
            <p:nvPr/>
          </p:nvSpPr>
          <p:spPr>
            <a:xfrm>
              <a:off x="0" y="0"/>
              <a:ext cx="9144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6" name="Picture 18" descr="https://i.ya-webdesign.com/images/light-burst-png-2.png"/>
            <p:cNvPicPr>
              <a:picLocks noChangeAspect="1" noChangeArrowheads="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rot="8346395">
              <a:off x="6047700" y="5661067"/>
              <a:ext cx="2360899" cy="842361"/>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p:cNvPicPr>
              <a:picLocks noChangeAspect="1"/>
            </p:cNvPicPr>
            <p:nvPr/>
          </p:nvPicPr>
          <p:blipFill>
            <a:blip r:embed="rId4" cstate="print">
              <a:extLst>
                <a:ext uri="{BEBA8EAE-BF5A-486C-A8C5-ECC9F3942E4B}">
                  <a14:imgProps xmlns:a14="http://schemas.microsoft.com/office/drawing/2010/main">
                    <a14:imgLayer r:embed="rId5">
                      <a14:imgEffect>
                        <a14:artisticTexturizer/>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a:xfrm>
              <a:off x="1101615" y="-1"/>
              <a:ext cx="8042385" cy="3027857"/>
            </a:xfrm>
            <a:custGeom>
              <a:avLst/>
              <a:gdLst>
                <a:gd name="connsiteX0" fmla="*/ 0 w 10566400"/>
                <a:gd name="connsiteY0" fmla="*/ 0 h 3979152"/>
                <a:gd name="connsiteX1" fmla="*/ 10566400 w 10566400"/>
                <a:gd name="connsiteY1" fmla="*/ 0 h 3979152"/>
                <a:gd name="connsiteX2" fmla="*/ 10566400 w 10566400"/>
                <a:gd name="connsiteY2" fmla="*/ 2957997 h 3979152"/>
                <a:gd name="connsiteX3" fmla="*/ 10517638 w 10566400"/>
                <a:gd name="connsiteY3" fmla="*/ 3003043 h 3979152"/>
                <a:gd name="connsiteX4" fmla="*/ 6185301 w 10566400"/>
                <a:gd name="connsiteY4" fmla="*/ 3626174 h 3979152"/>
                <a:gd name="connsiteX5" fmla="*/ 0 w 10566400"/>
                <a:gd name="connsiteY5" fmla="*/ 0 h 397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66400" h="3979152">
                  <a:moveTo>
                    <a:pt x="0" y="0"/>
                  </a:moveTo>
                  <a:lnTo>
                    <a:pt x="10566400" y="0"/>
                  </a:lnTo>
                  <a:cubicBezTo>
                    <a:pt x="10566400" y="0"/>
                    <a:pt x="10566400" y="0"/>
                    <a:pt x="10566400" y="2957997"/>
                  </a:cubicBezTo>
                  <a:cubicBezTo>
                    <a:pt x="10551396" y="2973012"/>
                    <a:pt x="10536392" y="2988028"/>
                    <a:pt x="10517638" y="3003043"/>
                  </a:cubicBezTo>
                  <a:cubicBezTo>
                    <a:pt x="10232566" y="3273317"/>
                    <a:pt x="8649669" y="4602163"/>
                    <a:pt x="6185301" y="3626174"/>
                  </a:cubicBezTo>
                  <a:cubicBezTo>
                    <a:pt x="4051016" y="2781568"/>
                    <a:pt x="2093025" y="792053"/>
                    <a:pt x="0" y="0"/>
                  </a:cubicBezTo>
                  <a:close/>
                </a:path>
              </a:pathLst>
            </a:custGeom>
          </p:spPr>
        </p:pic>
        <p:sp>
          <p:nvSpPr>
            <p:cNvPr id="8" name="Freeform 7">
              <a:extLst>
                <a:ext uri="{FF2B5EF4-FFF2-40B4-BE49-F238E27FC236}">
                  <a16:creationId xmlns:a16="http://schemas.microsoft.com/office/drawing/2014/main" id="{7B6D73C7-1FE5-4E73-9D4F-C59DB1A1DC90}"/>
                </a:ext>
              </a:extLst>
            </p:cNvPr>
            <p:cNvSpPr>
              <a:spLocks/>
            </p:cNvSpPr>
            <p:nvPr/>
          </p:nvSpPr>
          <p:spPr bwMode="auto">
            <a:xfrm>
              <a:off x="-73726" y="1"/>
              <a:ext cx="9217726" cy="3451622"/>
            </a:xfrm>
            <a:custGeom>
              <a:avLst/>
              <a:gdLst>
                <a:gd name="T0" fmla="*/ 716 w 3241"/>
                <a:gd name="T1" fmla="*/ 576 h 1226"/>
                <a:gd name="T2" fmla="*/ 1936 w 3241"/>
                <a:gd name="T3" fmla="*/ 1060 h 1226"/>
                <a:gd name="T4" fmla="*/ 3241 w 3241"/>
                <a:gd name="T5" fmla="*/ 800 h 1226"/>
                <a:gd name="T6" fmla="*/ 2086 w 3241"/>
                <a:gd name="T7" fmla="*/ 966 h 1226"/>
                <a:gd name="T8" fmla="*/ 437 w 3241"/>
                <a:gd name="T9" fmla="*/ 0 h 1226"/>
                <a:gd name="T10" fmla="*/ 0 w 3241"/>
                <a:gd name="T11" fmla="*/ 0 h 1226"/>
                <a:gd name="T12" fmla="*/ 0 w 3241"/>
                <a:gd name="T13" fmla="*/ 623 h 1226"/>
                <a:gd name="T14" fmla="*/ 716 w 3241"/>
                <a:gd name="T15" fmla="*/ 576 h 12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41" h="1226">
                  <a:moveTo>
                    <a:pt x="716" y="576"/>
                  </a:moveTo>
                  <a:cubicBezTo>
                    <a:pt x="1176" y="666"/>
                    <a:pt x="1576" y="918"/>
                    <a:pt x="1936" y="1060"/>
                  </a:cubicBezTo>
                  <a:cubicBezTo>
                    <a:pt x="2292" y="1201"/>
                    <a:pt x="2839" y="1192"/>
                    <a:pt x="3241" y="800"/>
                  </a:cubicBezTo>
                  <a:cubicBezTo>
                    <a:pt x="3165" y="872"/>
                    <a:pt x="2743" y="1226"/>
                    <a:pt x="2086" y="966"/>
                  </a:cubicBezTo>
                  <a:cubicBezTo>
                    <a:pt x="1517" y="741"/>
                    <a:pt x="995" y="211"/>
                    <a:pt x="437" y="0"/>
                  </a:cubicBezTo>
                  <a:cubicBezTo>
                    <a:pt x="0" y="0"/>
                    <a:pt x="0" y="0"/>
                    <a:pt x="0" y="0"/>
                  </a:cubicBezTo>
                  <a:cubicBezTo>
                    <a:pt x="0" y="623"/>
                    <a:pt x="0" y="623"/>
                    <a:pt x="0" y="623"/>
                  </a:cubicBezTo>
                  <a:cubicBezTo>
                    <a:pt x="41" y="603"/>
                    <a:pt x="296" y="494"/>
                    <a:pt x="716" y="576"/>
                  </a:cubicBezTo>
                  <a:close/>
                </a:path>
              </a:pathLst>
            </a:custGeom>
            <a:solidFill>
              <a:schemeClr val="bg1"/>
            </a:solidFill>
            <a:ln w="41275" cmpd="thickThin">
              <a:gradFill flip="none" rotWithShape="1">
                <a:gsLst>
                  <a:gs pos="0">
                    <a:schemeClr val="accent1">
                      <a:tint val="66000"/>
                      <a:satMod val="160000"/>
                    </a:schemeClr>
                  </a:gs>
                  <a:gs pos="81000">
                    <a:schemeClr val="accent1">
                      <a:tint val="44500"/>
                      <a:satMod val="160000"/>
                    </a:schemeClr>
                  </a:gs>
                  <a:gs pos="100000">
                    <a:schemeClr val="bg1"/>
                  </a:gs>
                </a:gsLst>
                <a:lin ang="5400000" scaled="1"/>
                <a:tileRect/>
              </a:gradFill>
            </a:ln>
            <a:effectLst>
              <a:outerShdw blurRad="825500" dist="457200" dir="8100000" algn="tr" rotWithShape="0">
                <a:prstClr val="black">
                  <a:alpha val="20000"/>
                </a:prstClr>
              </a:outerShdw>
            </a:effectLst>
          </p:spPr>
          <p:txBody>
            <a:bodyPr vert="horz" wrap="square" lIns="68589" tIns="34295" rIns="68589" bIns="34295" numCol="1" anchor="t" anchorCtr="0" compatLnSpc="1">
              <a:prstTxWarp prst="textNoShape">
                <a:avLst/>
              </a:prstTxWarp>
            </a:bodyPr>
            <a:lstStyle/>
            <a:p>
              <a:endParaRPr lang="en-IN"/>
            </a:p>
          </p:txBody>
        </p:sp>
        <p:pic>
          <p:nvPicPr>
            <p:cNvPr id="9" name="Picture 3"/>
            <p:cNvPicPr>
              <a:picLocks noChangeArrowheads="1"/>
            </p:cNvPicPr>
            <p:nvPr/>
          </p:nvPicPr>
          <p:blipFill rotWithShape="1">
            <a:blip r:embed="rId6" cstate="print">
              <a:extLst>
                <a:ext uri="{BEBA8EAE-BF5A-486C-A8C5-ECC9F3942E4B}">
                  <a14:imgProps xmlns:a14="http://schemas.microsoft.com/office/drawing/2010/main">
                    <a14:imgLayer r:embed="rId7">
                      <a14:imgEffect>
                        <a14:backgroundRemoval t="855" b="99145" l="0" r="94737"/>
                      </a14:imgEffect>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r="-3404"/>
            <a:stretch/>
          </p:blipFill>
          <p:spPr bwMode="auto">
            <a:xfrm>
              <a:off x="8002184" y="1239300"/>
              <a:ext cx="243063" cy="488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8" descr="https://i.ya-webdesign.com/images/light-burst-png-2.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7327023" y="1483370"/>
              <a:ext cx="1816978" cy="1811702"/>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7">
              <a:extLst>
                <a:ext uri="{FF2B5EF4-FFF2-40B4-BE49-F238E27FC236}">
                  <a16:creationId xmlns:a16="http://schemas.microsoft.com/office/drawing/2014/main" id="{7B6D73C7-1FE5-4E73-9D4F-C59DB1A1DC90}"/>
                </a:ext>
              </a:extLst>
            </p:cNvPr>
            <p:cNvSpPr>
              <a:spLocks/>
            </p:cNvSpPr>
            <p:nvPr/>
          </p:nvSpPr>
          <p:spPr bwMode="auto">
            <a:xfrm>
              <a:off x="-73725" y="1"/>
              <a:ext cx="9129391" cy="3377078"/>
            </a:xfrm>
            <a:custGeom>
              <a:avLst/>
              <a:gdLst>
                <a:gd name="T0" fmla="*/ 716 w 3241"/>
                <a:gd name="T1" fmla="*/ 576 h 1226"/>
                <a:gd name="T2" fmla="*/ 1936 w 3241"/>
                <a:gd name="T3" fmla="*/ 1060 h 1226"/>
                <a:gd name="T4" fmla="*/ 3241 w 3241"/>
                <a:gd name="T5" fmla="*/ 800 h 1226"/>
                <a:gd name="T6" fmla="*/ 2086 w 3241"/>
                <a:gd name="T7" fmla="*/ 966 h 1226"/>
                <a:gd name="T8" fmla="*/ 437 w 3241"/>
                <a:gd name="T9" fmla="*/ 0 h 1226"/>
                <a:gd name="T10" fmla="*/ 0 w 3241"/>
                <a:gd name="T11" fmla="*/ 0 h 1226"/>
                <a:gd name="T12" fmla="*/ 0 w 3241"/>
                <a:gd name="T13" fmla="*/ 623 h 1226"/>
                <a:gd name="T14" fmla="*/ 716 w 3241"/>
                <a:gd name="T15" fmla="*/ 576 h 12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41" h="1226">
                  <a:moveTo>
                    <a:pt x="716" y="576"/>
                  </a:moveTo>
                  <a:cubicBezTo>
                    <a:pt x="1176" y="666"/>
                    <a:pt x="1576" y="918"/>
                    <a:pt x="1936" y="1060"/>
                  </a:cubicBezTo>
                  <a:cubicBezTo>
                    <a:pt x="2292" y="1201"/>
                    <a:pt x="2839" y="1192"/>
                    <a:pt x="3241" y="800"/>
                  </a:cubicBezTo>
                  <a:cubicBezTo>
                    <a:pt x="3165" y="872"/>
                    <a:pt x="2743" y="1226"/>
                    <a:pt x="2086" y="966"/>
                  </a:cubicBezTo>
                  <a:cubicBezTo>
                    <a:pt x="1517" y="741"/>
                    <a:pt x="995" y="211"/>
                    <a:pt x="437" y="0"/>
                  </a:cubicBezTo>
                  <a:cubicBezTo>
                    <a:pt x="0" y="0"/>
                    <a:pt x="0" y="0"/>
                    <a:pt x="0" y="0"/>
                  </a:cubicBezTo>
                  <a:cubicBezTo>
                    <a:pt x="0" y="623"/>
                    <a:pt x="0" y="623"/>
                    <a:pt x="0" y="623"/>
                  </a:cubicBezTo>
                  <a:cubicBezTo>
                    <a:pt x="41" y="603"/>
                    <a:pt x="296" y="494"/>
                    <a:pt x="716" y="576"/>
                  </a:cubicBezTo>
                  <a:close/>
                </a:path>
              </a:pathLst>
            </a:custGeom>
            <a:solidFill>
              <a:schemeClr val="bg1"/>
            </a:solidFill>
            <a:ln w="41275" cmpd="thickThin">
              <a:noFill/>
            </a:ln>
            <a:effectLst>
              <a:outerShdw blurRad="825500" dist="457200" dir="8100000" algn="tr" rotWithShape="0">
                <a:prstClr val="black">
                  <a:alpha val="20000"/>
                </a:prstClr>
              </a:outerShdw>
            </a:effectLst>
          </p:spPr>
          <p:txBody>
            <a:bodyPr vert="horz" wrap="square" lIns="68589" tIns="34295" rIns="68589" bIns="34295" numCol="1" anchor="t" anchorCtr="0" compatLnSpc="1">
              <a:prstTxWarp prst="textNoShape">
                <a:avLst/>
              </a:prstTxWarp>
            </a:bodyPr>
            <a:lstStyle/>
            <a:p>
              <a:endParaRPr lang="en-IN"/>
            </a:p>
          </p:txBody>
        </p:sp>
        <p:pic>
          <p:nvPicPr>
            <p:cNvPr id="12"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73725" y="-1"/>
              <a:ext cx="2081366" cy="1625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6297909" y="5661248"/>
              <a:ext cx="2846091" cy="1196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TextBox 13"/>
          <p:cNvSpPr txBox="1"/>
          <p:nvPr/>
        </p:nvSpPr>
        <p:spPr>
          <a:xfrm>
            <a:off x="1259632" y="3027856"/>
            <a:ext cx="2592288" cy="1631216"/>
          </a:xfrm>
          <a:prstGeom prst="rect">
            <a:avLst/>
          </a:prstGeom>
          <a:noFill/>
        </p:spPr>
        <p:txBody>
          <a:bodyPr wrap="square" rtlCol="0">
            <a:spAutoFit/>
          </a:bodyPr>
          <a:lstStyle/>
          <a:p>
            <a:pPr algn="ctr"/>
            <a:r>
              <a:rPr lang="ru-RU" sz="2000" b="1" dirty="0">
                <a:latin typeface="Arial" panose="020B0604020202020204" pitchFamily="34" charset="0"/>
                <a:cs typeface="Arial" panose="020B0604020202020204" pitchFamily="34" charset="0"/>
              </a:rPr>
              <a:t>Гродненский государственный университет имени </a:t>
            </a:r>
          </a:p>
          <a:p>
            <a:pPr algn="ctr"/>
            <a:r>
              <a:rPr lang="ru-RU" sz="2000" b="1" dirty="0">
                <a:latin typeface="Arial" panose="020B0604020202020204" pitchFamily="34" charset="0"/>
                <a:cs typeface="Arial" panose="020B0604020202020204" pitchFamily="34" charset="0"/>
              </a:rPr>
              <a:t>Янки Купалы</a:t>
            </a:r>
          </a:p>
        </p:txBody>
      </p:sp>
      <p:pic>
        <p:nvPicPr>
          <p:cNvPr id="18" name="Рисунок 17"/>
          <p:cNvPicPr>
            <a:picLocks noChangeAspect="1"/>
          </p:cNvPicPr>
          <p:nvPr/>
        </p:nvPicPr>
        <p:blipFill>
          <a:blip r:embed="rId11">
            <a:extLst>
              <a:ext uri="{BEBA8EAE-BF5A-486C-A8C5-ECC9F3942E4B}">
                <a14:imgProps xmlns:a14="http://schemas.microsoft.com/office/drawing/2010/main">
                  <a14:imgLayer r:embed="rId12">
                    <a14:imgEffect>
                      <a14:backgroundRemoval t="0" b="99429" l="0" r="100000">
                        <a14:foregroundMark x1="93574" y1="2429" x2="93708" y2="4000"/>
                        <a14:foregroundMark x1="72557" y1="13000" x2="72557" y2="13000"/>
                        <a14:foregroundMark x1="76841" y1="16286" x2="76841" y2="16286"/>
                        <a14:foregroundMark x1="76037" y1="14714" x2="76037" y2="14714"/>
                        <a14:foregroundMark x1="76037" y1="14714" x2="76037" y2="14714"/>
                        <a14:foregroundMark x1="73360" y1="14286" x2="79384" y2="11000"/>
                        <a14:foregroundMark x1="74565" y1="9000" x2="59438" y2="27714"/>
                        <a14:foregroundMark x1="70013" y1="18143" x2="72691" y2="18429"/>
                        <a14:foregroundMark x1="69612" y1="31286" x2="90763" y2="26286"/>
                        <a14:foregroundMark x1="74565" y1="39714" x2="96252" y2="43571"/>
                        <a14:foregroundMark x1="76171" y1="49429" x2="96921" y2="58714"/>
                        <a14:foregroundMark x1="75636" y1="60143" x2="91834" y2="69429"/>
                        <a14:foregroundMark x1="71218" y1="70286" x2="76037" y2="91714"/>
                        <a14:foregroundMark x1="63052" y1="75857" x2="61580" y2="98857"/>
                        <a14:foregroundMark x1="53012" y1="79143" x2="45382" y2="99429"/>
                        <a14:foregroundMark x1="44712" y1="77857" x2="28246" y2="93714"/>
                        <a14:foregroundMark x1="35341" y1="73429" x2="14859" y2="80857"/>
                        <a14:foregroundMark x1="28514" y1="65857" x2="7631" y2="64857"/>
                        <a14:foregroundMark x1="24364" y1="55429" x2="4819" y2="47714"/>
                        <a14:foregroundMark x1="24498" y1="45857" x2="10040" y2="29286"/>
                        <a14:foregroundMark x1="27443" y1="36286" x2="19277" y2="14571"/>
                        <a14:foregroundMark x1="34672" y1="28571" x2="32129" y2="4143"/>
                        <a14:foregroundMark x1="42303" y1="23571" x2="49398" y2="714"/>
                        <a14:foregroundMark x1="16198" y1="26143" x2="16198" y2="26143"/>
                        <a14:foregroundMark x1="11379" y1="55714" x2="11379" y2="55714"/>
                        <a14:foregroundMark x1="52878" y1="1857" x2="57697" y2="24286"/>
                        <a14:foregroundMark x1="83400" y1="68286" x2="83400" y2="68286"/>
                        <a14:backgroundMark x1="32798" y1="43143" x2="32798" y2="43143"/>
                        <a14:backgroundMark x1="48862" y1="34857" x2="48862" y2="34857"/>
                        <a14:backgroundMark x1="48059" y1="32571" x2="36814" y2="46143"/>
                        <a14:backgroundMark x1="51272" y1="34714" x2="51004" y2="51571"/>
                        <a14:backgroundMark x1="55288" y1="39429" x2="55556" y2="45000"/>
                        <a14:backgroundMark x1="58233" y1="40714" x2="60910" y2="47429"/>
                        <a14:backgroundMark x1="57965" y1="41143" x2="59170" y2="33429"/>
                        <a14:backgroundMark x1="56359" y1="33143" x2="54618" y2="31143"/>
                        <a14:backgroundMark x1="44311" y1="39571" x2="45114" y2="44286"/>
                        <a14:backgroundMark x1="40964" y1="49286" x2="48728" y2="49143"/>
                        <a14:backgroundMark x1="45515" y1="41429" x2="42972" y2="44714"/>
                        <a14:backgroundMark x1="41098" y1="48857" x2="43775" y2="43143"/>
                        <a14:backgroundMark x1="41098" y1="45429" x2="43106" y2="44143"/>
                        <a14:backgroundMark x1="41098" y1="44286" x2="41633" y2="44143"/>
                        <a14:backgroundMark x1="50870" y1="46429" x2="53681" y2="48571"/>
                        <a14:backgroundMark x1="52477" y1="47857" x2="56225" y2="52571"/>
                        <a14:backgroundMark x1="58233" y1="48143" x2="58233" y2="52286"/>
                        <a14:backgroundMark x1="49799" y1="46857" x2="48996" y2="50429"/>
                        <a14:backgroundMark x1="51272" y1="50429" x2="51539" y2="53429"/>
                        <a14:backgroundMark x1="63855" y1="57571" x2="70549" y2="61857"/>
                        <a14:backgroundMark x1="66934" y1="61857" x2="66934" y2="61857"/>
                        <a14:backgroundMark x1="63454" y1="41000" x2="63454" y2="41000"/>
                        <a14:backgroundMark x1="62383" y1="36286" x2="62383" y2="36286"/>
                        <a14:backgroundMark x1="61580" y1="32429" x2="61580" y2="32429"/>
                        <a14:backgroundMark x1="60643" y1="30714" x2="60643" y2="30714"/>
                        <a14:backgroundMark x1="59973" y1="24714" x2="59973" y2="24714"/>
                        <a14:backgroundMark x1="60643" y1="21571" x2="60643" y2="21571"/>
                        <a14:backgroundMark x1="59036" y1="24143" x2="59036" y2="24143"/>
                        <a14:backgroundMark x1="45114" y1="47429" x2="45114" y2="47429"/>
                        <a14:backgroundMark x1="45248" y1="45286" x2="53414" y2="51714"/>
                        <a14:backgroundMark x1="53146" y1="53000" x2="48059" y2="47857"/>
                        <a14:backgroundMark x1="49398" y1="50429" x2="51539" y2="50429"/>
                        <a14:backgroundMark x1="53280" y1="52571" x2="51406" y2="50429"/>
                        <a14:backgroundMark x1="41232" y1="42857" x2="42704" y2="44143"/>
                        <a14:backgroundMark x1="44043" y1="45857" x2="43775" y2="44714"/>
                        <a14:backgroundMark x1="46319" y1="47000" x2="47791" y2="47000"/>
                      </a14:backgroundRemoval>
                    </a14:imgEffect>
                  </a14:imgLayer>
                </a14:imgProps>
              </a:ext>
              <a:ext uri="{28A0092B-C50C-407E-A947-70E740481C1C}">
                <a14:useLocalDpi xmlns:a14="http://schemas.microsoft.com/office/drawing/2010/main" val="0"/>
              </a:ext>
            </a:extLst>
          </a:blip>
          <a:stretch>
            <a:fillRect/>
          </a:stretch>
        </p:blipFill>
        <p:spPr>
          <a:xfrm>
            <a:off x="-73726" y="1483369"/>
            <a:ext cx="5184576" cy="4858370"/>
          </a:xfrm>
          <a:prstGeom prst="rect">
            <a:avLst/>
          </a:prstGeom>
        </p:spPr>
      </p:pic>
    </p:spTree>
    <p:extLst>
      <p:ext uri="{BB962C8B-B14F-4D97-AF65-F5344CB8AC3E}">
        <p14:creationId xmlns:p14="http://schemas.microsoft.com/office/powerpoint/2010/main" val="3962495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CFCBA-EDE1-9A8A-E2CF-8625E0C6D742}"/>
            </a:ext>
          </a:extLst>
        </p:cNvPr>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3D2745AF-7847-CD00-C66A-EE7DBE048534}"/>
              </a:ext>
            </a:extLst>
          </p:cNvPr>
          <p:cNvGrpSpPr/>
          <p:nvPr/>
        </p:nvGrpSpPr>
        <p:grpSpPr>
          <a:xfrm>
            <a:off x="-115200" y="-92546"/>
            <a:ext cx="9259200" cy="6905922"/>
            <a:chOff x="-115200" y="-92546"/>
            <a:chExt cx="9259200" cy="6905922"/>
          </a:xfrm>
        </p:grpSpPr>
        <p:sp>
          <p:nvSpPr>
            <p:cNvPr id="15" name="Прямоугольник 14">
              <a:extLst>
                <a:ext uri="{FF2B5EF4-FFF2-40B4-BE49-F238E27FC236}">
                  <a16:creationId xmlns:a16="http://schemas.microsoft.com/office/drawing/2014/main" id="{8C9B0D45-8AE0-7904-50DF-0007195AC544}"/>
                </a:ext>
              </a:extLst>
            </p:cNvPr>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a:extLst>
                <a:ext uri="{FF2B5EF4-FFF2-40B4-BE49-F238E27FC236}">
                  <a16:creationId xmlns:a16="http://schemas.microsoft.com/office/drawing/2014/main" id="{6E84BA53-DF5D-6B1D-3E67-17D9ABE680B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a:extLst>
                <a:ext uri="{FF2B5EF4-FFF2-40B4-BE49-F238E27FC236}">
                  <a16:creationId xmlns:a16="http://schemas.microsoft.com/office/drawing/2014/main" id="{EE668613-E413-A334-568B-16A7E3D9C8F6}"/>
                </a:ext>
              </a:extLst>
            </p:cNvPr>
            <p:cNvGrpSpPr/>
            <p:nvPr/>
          </p:nvGrpSpPr>
          <p:grpSpPr>
            <a:xfrm>
              <a:off x="0" y="6561376"/>
              <a:ext cx="9143999" cy="252000"/>
              <a:chOff x="0" y="6561376"/>
              <a:chExt cx="9143999" cy="252000"/>
            </a:xfrm>
          </p:grpSpPr>
          <p:pic>
            <p:nvPicPr>
              <p:cNvPr id="22" name="Picture 2" descr="Купить Расписание ГРГУ — Microsoft Store (ru-BY)">
                <a:extLst>
                  <a:ext uri="{FF2B5EF4-FFF2-40B4-BE49-F238E27FC236}">
                    <a16:creationId xmlns:a16="http://schemas.microsoft.com/office/drawing/2014/main" id="{E5E3F04D-5E8E-5155-2766-F631477B9EDB}"/>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22EEF323-6F95-FC53-285B-7E07499DD09F}"/>
                  </a:ext>
                </a:extLst>
              </p:cNvPr>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281A07BF-3FA9-8BA0-DF1B-6AFC4CDC0E69}"/>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EC5DAD36-40D1-3492-C59F-15A31486DB40}"/>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7ED2EABE-36A2-ACBA-927A-2997A2EF4763}"/>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a:extLst>
                <a:ext uri="{FF2B5EF4-FFF2-40B4-BE49-F238E27FC236}">
                  <a16:creationId xmlns:a16="http://schemas.microsoft.com/office/drawing/2014/main" id="{FA9B251F-EE6F-F103-F557-478E729C391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778631D5-41CC-F73F-8932-068A54FF1FE9}"/>
              </a:ext>
            </a:extLst>
          </p:cNvPr>
          <p:cNvSpPr txBox="1"/>
          <p:nvPr/>
        </p:nvSpPr>
        <p:spPr>
          <a:xfrm>
            <a:off x="399024" y="157286"/>
            <a:ext cx="7128791" cy="369332"/>
          </a:xfrm>
          <a:prstGeom prst="rect">
            <a:avLst/>
          </a:prstGeom>
          <a:noFill/>
        </p:spPr>
        <p:txBody>
          <a:bodyPr wrap="square">
            <a:spAutoFit/>
          </a:bodyPr>
          <a:lstStyle/>
          <a:p>
            <a:pPr algn="ctr">
              <a:buNone/>
            </a:pPr>
            <a:r>
              <a:rPr lang="ru-RU" b="1" dirty="0">
                <a:solidFill>
                  <a:schemeClr val="bg1"/>
                </a:solidFill>
                <a:latin typeface="pt_sans_bold"/>
              </a:rPr>
              <a:t>В</a:t>
            </a:r>
            <a:r>
              <a:rPr lang="ru-RU" sz="1800" b="1" i="0" dirty="0">
                <a:solidFill>
                  <a:schemeClr val="bg1"/>
                </a:solidFill>
                <a:effectLst/>
                <a:latin typeface="pt_sans_bold"/>
              </a:rPr>
              <a:t>стреча с председателем Федерации профсоюзов</a:t>
            </a:r>
          </a:p>
        </p:txBody>
      </p:sp>
      <p:sp>
        <p:nvSpPr>
          <p:cNvPr id="5" name="TextBox 4">
            <a:extLst>
              <a:ext uri="{FF2B5EF4-FFF2-40B4-BE49-F238E27FC236}">
                <a16:creationId xmlns:a16="http://schemas.microsoft.com/office/drawing/2014/main" id="{F4147FD1-627C-71DE-A0E4-6BF263B6CE18}"/>
              </a:ext>
            </a:extLst>
          </p:cNvPr>
          <p:cNvSpPr txBox="1"/>
          <p:nvPr/>
        </p:nvSpPr>
        <p:spPr>
          <a:xfrm>
            <a:off x="114347" y="982832"/>
            <a:ext cx="8915304" cy="2062103"/>
          </a:xfrm>
          <a:prstGeom prst="rect">
            <a:avLst/>
          </a:prstGeom>
          <a:noFill/>
        </p:spPr>
        <p:txBody>
          <a:bodyPr wrap="square">
            <a:spAutoFit/>
          </a:bodyPr>
          <a:lstStyle/>
          <a:p>
            <a:pPr indent="450215" algn="just">
              <a:buNone/>
            </a:pPr>
            <a:r>
              <a:rPr lang="ru-RU" sz="1600" i="0" dirty="0">
                <a:solidFill>
                  <a:srgbClr val="444444"/>
                </a:solidFill>
                <a:effectLst/>
                <a:latin typeface="pt_sans_bold"/>
              </a:rPr>
              <a:t>Председатель Федерации профсоюзов Беларуси Юрий Сенько встретился с трудовым коллективом Гродненского государственного университета имени Янки Купалы. Речь шла о достижениях суверенной Беларуси и последних тенденциях развития государства. Естественно участники встречи не могли не затронуть вопросы электоральной кампании.</a:t>
            </a:r>
            <a:endParaRPr lang="ru-RU" sz="1600" i="0" dirty="0">
              <a:solidFill>
                <a:srgbClr val="444444"/>
              </a:solidFill>
              <a:effectLst/>
              <a:latin typeface="Comic Sans MS" panose="030F0702030302020204" pitchFamily="66" charset="0"/>
            </a:endParaRPr>
          </a:p>
          <a:p>
            <a:pPr indent="450215" algn="just">
              <a:buNone/>
            </a:pPr>
            <a:r>
              <a:rPr lang="ru-RU" sz="1600" i="0" dirty="0">
                <a:solidFill>
                  <a:srgbClr val="333333"/>
                </a:solidFill>
                <a:effectLst/>
                <a:latin typeface="pt_sans_caption"/>
              </a:rPr>
              <a:t>Беларусь прошла долгий путь от переломных 90-х годов к успешному современному обществу, где царит порядок, спокойствие и благополучие для всех граждан. Юрий Сенько подробно рассказал о процедуре голосования на предстоящих выборах Президента Республики Беларусь.</a:t>
            </a:r>
          </a:p>
        </p:txBody>
      </p:sp>
      <p:pic>
        <p:nvPicPr>
          <p:cNvPr id="15362" name="Picture 2" descr="IMG 0699">
            <a:extLst>
              <a:ext uri="{FF2B5EF4-FFF2-40B4-BE49-F238E27FC236}">
                <a16:creationId xmlns:a16="http://schemas.microsoft.com/office/drawing/2014/main" id="{25505EED-1B6C-4443-260B-95331F9FC98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5576" y="3345225"/>
            <a:ext cx="3471110" cy="2315278"/>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IMG_0765">
            <a:extLst>
              <a:ext uri="{FF2B5EF4-FFF2-40B4-BE49-F238E27FC236}">
                <a16:creationId xmlns:a16="http://schemas.microsoft.com/office/drawing/2014/main" id="{E0FCF6D1-E35D-B407-4EA8-2BE6DB053A9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17316" y="3345225"/>
            <a:ext cx="3472917" cy="231527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23A6636-B2A4-D0F6-BD56-D1D2D646F050}"/>
              </a:ext>
            </a:extLst>
          </p:cNvPr>
          <p:cNvSpPr txBox="1"/>
          <p:nvPr/>
        </p:nvSpPr>
        <p:spPr>
          <a:xfrm>
            <a:off x="104876" y="6187239"/>
            <a:ext cx="9143998" cy="261610"/>
          </a:xfrm>
          <a:prstGeom prst="rect">
            <a:avLst/>
          </a:prstGeom>
          <a:noFill/>
        </p:spPr>
        <p:txBody>
          <a:bodyPr wrap="square">
            <a:spAutoFit/>
          </a:bodyPr>
          <a:lstStyle/>
          <a:p>
            <a:r>
              <a:rPr lang="ru-RU" sz="1100" dirty="0">
                <a:hlinkClick r:id="rId9"/>
              </a:rPr>
              <a:t>https://www.grsu.by/component/k2/item/53706-v-grgu-imeni-yanki-kupaly-sostoyalas-vstrecha-s-predsedatelem-federatsii-profsoyuzov.html</a:t>
            </a:r>
            <a:r>
              <a:rPr lang="ru-RU" sz="1100" dirty="0"/>
              <a:t> </a:t>
            </a:r>
          </a:p>
        </p:txBody>
      </p:sp>
    </p:spTree>
    <p:extLst>
      <p:ext uri="{BB962C8B-B14F-4D97-AF65-F5344CB8AC3E}">
        <p14:creationId xmlns:p14="http://schemas.microsoft.com/office/powerpoint/2010/main" val="2264966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F0A3A-E2F0-2C3A-E310-4C33BF6C76A2}"/>
            </a:ext>
          </a:extLst>
        </p:cNvPr>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D3809B1A-011E-D722-1F4A-D80BB808B3DB}"/>
              </a:ext>
            </a:extLst>
          </p:cNvPr>
          <p:cNvGrpSpPr/>
          <p:nvPr/>
        </p:nvGrpSpPr>
        <p:grpSpPr>
          <a:xfrm>
            <a:off x="-115200" y="-92546"/>
            <a:ext cx="9259200" cy="6905922"/>
            <a:chOff x="-115200" y="-92546"/>
            <a:chExt cx="9259200" cy="6905922"/>
          </a:xfrm>
        </p:grpSpPr>
        <p:sp>
          <p:nvSpPr>
            <p:cNvPr id="15" name="Прямоугольник 14">
              <a:extLst>
                <a:ext uri="{FF2B5EF4-FFF2-40B4-BE49-F238E27FC236}">
                  <a16:creationId xmlns:a16="http://schemas.microsoft.com/office/drawing/2014/main" id="{5DEEBDED-9260-D677-BB69-FDE43A78B638}"/>
                </a:ext>
              </a:extLst>
            </p:cNvPr>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a:extLst>
                <a:ext uri="{FF2B5EF4-FFF2-40B4-BE49-F238E27FC236}">
                  <a16:creationId xmlns:a16="http://schemas.microsoft.com/office/drawing/2014/main" id="{C24DD3FA-9331-BF02-7DB5-B7847E9A3F0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a:extLst>
                <a:ext uri="{FF2B5EF4-FFF2-40B4-BE49-F238E27FC236}">
                  <a16:creationId xmlns:a16="http://schemas.microsoft.com/office/drawing/2014/main" id="{6A90A200-A3A2-1E5F-F091-C1C5CE9A4223}"/>
                </a:ext>
              </a:extLst>
            </p:cNvPr>
            <p:cNvGrpSpPr/>
            <p:nvPr/>
          </p:nvGrpSpPr>
          <p:grpSpPr>
            <a:xfrm>
              <a:off x="0" y="6561376"/>
              <a:ext cx="9143999" cy="252000"/>
              <a:chOff x="0" y="6561376"/>
              <a:chExt cx="9143999" cy="252000"/>
            </a:xfrm>
          </p:grpSpPr>
          <p:pic>
            <p:nvPicPr>
              <p:cNvPr id="22" name="Picture 2" descr="Купить Расписание ГРГУ — Microsoft Store (ru-BY)">
                <a:extLst>
                  <a:ext uri="{FF2B5EF4-FFF2-40B4-BE49-F238E27FC236}">
                    <a16:creationId xmlns:a16="http://schemas.microsoft.com/office/drawing/2014/main" id="{642790FF-A814-3009-E338-BC64D09FC958}"/>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DFEA8D0-C2F9-9406-1D7C-747F24564DB5}"/>
                  </a:ext>
                </a:extLst>
              </p:cNvPr>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BCE78C3E-06B4-5D5A-E158-D06B31B3037B}"/>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090C414E-8EAA-7DDA-3849-0A5EF033519F}"/>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16DC7501-AB66-42B6-ABBD-0A32DA984AA4}"/>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a:extLst>
                <a:ext uri="{FF2B5EF4-FFF2-40B4-BE49-F238E27FC236}">
                  <a16:creationId xmlns:a16="http://schemas.microsoft.com/office/drawing/2014/main" id="{37765F34-7272-EEFF-DE65-3FDBEF9DC76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691FD1D7-FE8C-BC1E-5D55-D038BB9E9B66}"/>
              </a:ext>
            </a:extLst>
          </p:cNvPr>
          <p:cNvSpPr txBox="1"/>
          <p:nvPr/>
        </p:nvSpPr>
        <p:spPr>
          <a:xfrm>
            <a:off x="1260266" y="98614"/>
            <a:ext cx="5629877" cy="646331"/>
          </a:xfrm>
          <a:prstGeom prst="rect">
            <a:avLst/>
          </a:prstGeom>
          <a:noFill/>
        </p:spPr>
        <p:txBody>
          <a:bodyPr wrap="square">
            <a:spAutoFit/>
          </a:bodyPr>
          <a:lstStyle/>
          <a:p>
            <a:pPr algn="ctr">
              <a:buNone/>
            </a:pPr>
            <a:r>
              <a:rPr lang="ru-RU" sz="1800" b="1" i="0" dirty="0">
                <a:solidFill>
                  <a:schemeClr val="bg1"/>
                </a:solidFill>
                <a:effectLst/>
                <a:latin typeface="pt_sans_bold"/>
              </a:rPr>
              <a:t>Встреча ректора ГрГУ имени Янки Купалы с трудовым коллективом университета</a:t>
            </a:r>
          </a:p>
        </p:txBody>
      </p:sp>
      <p:sp>
        <p:nvSpPr>
          <p:cNvPr id="5" name="TextBox 4">
            <a:extLst>
              <a:ext uri="{FF2B5EF4-FFF2-40B4-BE49-F238E27FC236}">
                <a16:creationId xmlns:a16="http://schemas.microsoft.com/office/drawing/2014/main" id="{C59CCECD-3B29-BB5C-8F0C-2C31F373E107}"/>
              </a:ext>
            </a:extLst>
          </p:cNvPr>
          <p:cNvSpPr txBox="1"/>
          <p:nvPr/>
        </p:nvSpPr>
        <p:spPr>
          <a:xfrm>
            <a:off x="86982" y="1000845"/>
            <a:ext cx="9057017" cy="1708160"/>
          </a:xfrm>
          <a:prstGeom prst="rect">
            <a:avLst/>
          </a:prstGeom>
          <a:noFill/>
        </p:spPr>
        <p:txBody>
          <a:bodyPr wrap="square">
            <a:spAutoFit/>
          </a:bodyPr>
          <a:lstStyle/>
          <a:p>
            <a:pPr indent="450215" algn="just">
              <a:lnSpc>
                <a:spcPts val="1800"/>
              </a:lnSpc>
              <a:buNone/>
            </a:pPr>
            <a:r>
              <a:rPr lang="ru-RU" sz="1600" i="0" dirty="0">
                <a:solidFill>
                  <a:srgbClr val="444444"/>
                </a:solidFill>
                <a:effectLst/>
                <a:latin typeface="pt_sans_bold"/>
              </a:rPr>
              <a:t>В преддверии выборов Президента Беларуси ректор ГрГУ имени Янки Купалы Ирина </a:t>
            </a:r>
            <a:r>
              <a:rPr lang="ru-RU" sz="1600" i="0" dirty="0" err="1">
                <a:solidFill>
                  <a:srgbClr val="444444"/>
                </a:solidFill>
                <a:effectLst/>
                <a:latin typeface="pt_sans_bold"/>
              </a:rPr>
              <a:t>Китурко</a:t>
            </a:r>
            <a:r>
              <a:rPr lang="ru-RU" sz="1600" i="0" dirty="0">
                <a:solidFill>
                  <a:srgbClr val="444444"/>
                </a:solidFill>
                <a:effectLst/>
                <a:latin typeface="pt_sans_bold"/>
              </a:rPr>
              <a:t> провела очередную встречу с трудовым коллективом университета. </a:t>
            </a:r>
          </a:p>
          <a:p>
            <a:pPr indent="450215" algn="just">
              <a:lnSpc>
                <a:spcPts val="1800"/>
              </a:lnSpc>
              <a:buNone/>
            </a:pPr>
            <a:r>
              <a:rPr lang="ru-RU" sz="1600" b="0" i="0" dirty="0">
                <a:solidFill>
                  <a:srgbClr val="333333"/>
                </a:solidFill>
                <a:effectLst/>
                <a:latin typeface="pt_sans_caption"/>
              </a:rPr>
              <a:t>На встрече ректор обсудила основные аспекты электоральной кампании, подчеркнув, что участие в голосовании – это не только право, но и ответственность каждого гражданина. Ирина </a:t>
            </a:r>
            <a:r>
              <a:rPr lang="ru-RU" sz="1600" b="0" i="0" dirty="0" err="1">
                <a:solidFill>
                  <a:srgbClr val="333333"/>
                </a:solidFill>
                <a:effectLst/>
                <a:latin typeface="pt_sans_caption"/>
              </a:rPr>
              <a:t>Китурко</a:t>
            </a:r>
            <a:r>
              <a:rPr lang="ru-RU" sz="1600" b="0" i="0" dirty="0">
                <a:solidFill>
                  <a:srgbClr val="333333"/>
                </a:solidFill>
                <a:effectLst/>
                <a:latin typeface="pt_sans_caption"/>
              </a:rPr>
              <a:t> отметила, что в условиях демократических выборов очень важно проявить свою активную позицию и поддержать кандидата, который, по мнению избирателей, способен внести положительные изменения в жизнь страны.</a:t>
            </a:r>
          </a:p>
        </p:txBody>
      </p:sp>
      <p:pic>
        <p:nvPicPr>
          <p:cNvPr id="16386" name="Picture 2" descr="IMG 0837 3">
            <a:extLst>
              <a:ext uri="{FF2B5EF4-FFF2-40B4-BE49-F238E27FC236}">
                <a16:creationId xmlns:a16="http://schemas.microsoft.com/office/drawing/2014/main" id="{13BC934A-1293-CAD7-6AFC-061BC2B0BD0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1999" y="2975501"/>
            <a:ext cx="3918567" cy="2613739"/>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IMG_0840-3">
            <a:extLst>
              <a:ext uri="{FF2B5EF4-FFF2-40B4-BE49-F238E27FC236}">
                <a16:creationId xmlns:a16="http://schemas.microsoft.com/office/drawing/2014/main" id="{9C549BCF-A742-6405-4819-DC223B29F36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927" y="2948237"/>
            <a:ext cx="3961505" cy="264100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EF8F43D-F9D7-6404-2757-43C1385E1B76}"/>
              </a:ext>
            </a:extLst>
          </p:cNvPr>
          <p:cNvSpPr txBox="1"/>
          <p:nvPr/>
        </p:nvSpPr>
        <p:spPr>
          <a:xfrm>
            <a:off x="314018" y="6299766"/>
            <a:ext cx="8429563" cy="261610"/>
          </a:xfrm>
          <a:prstGeom prst="rect">
            <a:avLst/>
          </a:prstGeom>
          <a:noFill/>
        </p:spPr>
        <p:txBody>
          <a:bodyPr wrap="square">
            <a:spAutoFit/>
          </a:bodyPr>
          <a:lstStyle/>
          <a:p>
            <a:r>
              <a:rPr lang="ru-RU" sz="1100" dirty="0">
                <a:hlinkClick r:id="rId9"/>
              </a:rPr>
              <a:t>https://www.grsu.by/component/k2/item/53725-sostoyalas-vstrecha-rektora-grgu-imeni-yanki-kupaly-s-trudovym-kollektivom-universiteta.html</a:t>
            </a:r>
            <a:r>
              <a:rPr lang="ru-RU" sz="1100" dirty="0"/>
              <a:t> </a:t>
            </a:r>
          </a:p>
        </p:txBody>
      </p:sp>
    </p:spTree>
    <p:extLst>
      <p:ext uri="{BB962C8B-B14F-4D97-AF65-F5344CB8AC3E}">
        <p14:creationId xmlns:p14="http://schemas.microsoft.com/office/powerpoint/2010/main" val="3381661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A4D91-3530-37F2-1D02-271D9A64E4A4}"/>
            </a:ext>
          </a:extLst>
        </p:cNvPr>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54EE9283-AC9E-FFC9-A68E-00378046E459}"/>
              </a:ext>
            </a:extLst>
          </p:cNvPr>
          <p:cNvGrpSpPr/>
          <p:nvPr/>
        </p:nvGrpSpPr>
        <p:grpSpPr>
          <a:xfrm>
            <a:off x="-115200" y="-92546"/>
            <a:ext cx="9259200" cy="6905922"/>
            <a:chOff x="-115200" y="-92546"/>
            <a:chExt cx="9259200" cy="6905922"/>
          </a:xfrm>
        </p:grpSpPr>
        <p:sp>
          <p:nvSpPr>
            <p:cNvPr id="15" name="Прямоугольник 14">
              <a:extLst>
                <a:ext uri="{FF2B5EF4-FFF2-40B4-BE49-F238E27FC236}">
                  <a16:creationId xmlns:a16="http://schemas.microsoft.com/office/drawing/2014/main" id="{5CA6F9FE-6524-8C29-FC37-C143E61B6F05}"/>
                </a:ext>
              </a:extLst>
            </p:cNvPr>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a:extLst>
                <a:ext uri="{FF2B5EF4-FFF2-40B4-BE49-F238E27FC236}">
                  <a16:creationId xmlns:a16="http://schemas.microsoft.com/office/drawing/2014/main" id="{E186A65F-0456-73B1-3717-D392A21AAAA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a:extLst>
                <a:ext uri="{FF2B5EF4-FFF2-40B4-BE49-F238E27FC236}">
                  <a16:creationId xmlns:a16="http://schemas.microsoft.com/office/drawing/2014/main" id="{0E0A7726-50B6-B506-2DDD-6C9B744C3A48}"/>
                </a:ext>
              </a:extLst>
            </p:cNvPr>
            <p:cNvGrpSpPr/>
            <p:nvPr/>
          </p:nvGrpSpPr>
          <p:grpSpPr>
            <a:xfrm>
              <a:off x="0" y="6561376"/>
              <a:ext cx="9143999" cy="252000"/>
              <a:chOff x="0" y="6561376"/>
              <a:chExt cx="9143999" cy="252000"/>
            </a:xfrm>
          </p:grpSpPr>
          <p:pic>
            <p:nvPicPr>
              <p:cNvPr id="22" name="Picture 2" descr="Купить Расписание ГРГУ — Microsoft Store (ru-BY)">
                <a:extLst>
                  <a:ext uri="{FF2B5EF4-FFF2-40B4-BE49-F238E27FC236}">
                    <a16:creationId xmlns:a16="http://schemas.microsoft.com/office/drawing/2014/main" id="{A785B001-2000-519B-BFFB-756E68CCA2EE}"/>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2EBAA485-CFD1-6B0A-506C-1B0D25EB7CDD}"/>
                  </a:ext>
                </a:extLst>
              </p:cNvPr>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71D55761-D5FD-77F7-9BC6-61876BB05F5B}"/>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78799054-EE1A-55B8-4DE5-8BF0CB319C66}"/>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19FCF845-5AFF-C93C-7BB5-4AF2CDAD169F}"/>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a:extLst>
                <a:ext uri="{FF2B5EF4-FFF2-40B4-BE49-F238E27FC236}">
                  <a16:creationId xmlns:a16="http://schemas.microsoft.com/office/drawing/2014/main" id="{18D81A61-71E2-3E15-36FA-9282F7DE0D5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C3E5B1CC-774B-F420-A6BA-98F08A8E62E5}"/>
              </a:ext>
            </a:extLst>
          </p:cNvPr>
          <p:cNvSpPr txBox="1"/>
          <p:nvPr/>
        </p:nvSpPr>
        <p:spPr>
          <a:xfrm>
            <a:off x="416640" y="143690"/>
            <a:ext cx="7207548" cy="400110"/>
          </a:xfrm>
          <a:prstGeom prst="rect">
            <a:avLst/>
          </a:prstGeom>
          <a:noFill/>
        </p:spPr>
        <p:txBody>
          <a:bodyPr wrap="square">
            <a:spAutoFit/>
          </a:bodyPr>
          <a:lstStyle/>
          <a:p>
            <a:pPr algn="ctr">
              <a:buNone/>
            </a:pPr>
            <a:r>
              <a:rPr lang="ru-RU" sz="2000" b="1" i="0" dirty="0">
                <a:solidFill>
                  <a:schemeClr val="bg1"/>
                </a:solidFill>
                <a:effectLst/>
                <a:latin typeface="pt_sans_bold"/>
              </a:rPr>
              <a:t>X съезд Федерации профсоюзов Беларуси</a:t>
            </a:r>
          </a:p>
        </p:txBody>
      </p:sp>
      <p:sp>
        <p:nvSpPr>
          <p:cNvPr id="5" name="TextBox 4">
            <a:extLst>
              <a:ext uri="{FF2B5EF4-FFF2-40B4-BE49-F238E27FC236}">
                <a16:creationId xmlns:a16="http://schemas.microsoft.com/office/drawing/2014/main" id="{B7B9311B-07FA-DBAD-A639-577A0950FEA3}"/>
              </a:ext>
            </a:extLst>
          </p:cNvPr>
          <p:cNvSpPr txBox="1"/>
          <p:nvPr/>
        </p:nvSpPr>
        <p:spPr>
          <a:xfrm>
            <a:off x="0" y="912787"/>
            <a:ext cx="9036496" cy="2262158"/>
          </a:xfrm>
          <a:prstGeom prst="rect">
            <a:avLst/>
          </a:prstGeom>
          <a:noFill/>
        </p:spPr>
        <p:txBody>
          <a:bodyPr wrap="square">
            <a:spAutoFit/>
          </a:bodyPr>
          <a:lstStyle/>
          <a:p>
            <a:pPr indent="450215" algn="just">
              <a:lnSpc>
                <a:spcPts val="1800"/>
              </a:lnSpc>
              <a:buNone/>
            </a:pPr>
            <a:r>
              <a:rPr lang="ru-RU" sz="1600" i="0" dirty="0">
                <a:solidFill>
                  <a:srgbClr val="444444"/>
                </a:solidFill>
                <a:effectLst/>
                <a:latin typeface="pt_sans_bold"/>
              </a:rPr>
              <a:t>Масштабное событие собрало почти 500 делегатов. В рамках съезда было подписано Генеральное соглашение между правительством Республики Беларусь, республиканскими объединениями нанимателей и профсоюзами на 2025-2027 годы</a:t>
            </a:r>
            <a:r>
              <a:rPr lang="ru-RU" sz="1600" i="0" dirty="0">
                <a:solidFill>
                  <a:srgbClr val="444444"/>
                </a:solidFill>
                <a:effectLst/>
                <a:latin typeface="Comic Sans MS" panose="030F0702030302020204" pitchFamily="66" charset="0"/>
              </a:rPr>
              <a:t>.</a:t>
            </a:r>
          </a:p>
          <a:p>
            <a:pPr indent="450215" algn="just">
              <a:buNone/>
            </a:pPr>
            <a:r>
              <a:rPr lang="ru-RU" sz="1600" b="0" i="0" dirty="0">
                <a:solidFill>
                  <a:srgbClr val="333333"/>
                </a:solidFill>
                <a:effectLst/>
                <a:latin typeface="pt_sans_caption"/>
              </a:rPr>
              <a:t>Участие в съезде принял профсоюзный актив всей страны, а также представители органов власти, министерств и ведомств, крупнейших предприятий. В числе гостей были и представители зарубежных профцентров, с которыми белорусские профсоюзы сотрудничают не первый год. Среди участников был и представитель </a:t>
            </a:r>
            <a:r>
              <a:rPr lang="ru-RU" sz="1600" b="0" i="0" dirty="0" err="1">
                <a:solidFill>
                  <a:srgbClr val="333333"/>
                </a:solidFill>
                <a:effectLst/>
                <a:latin typeface="pt_sans_caption"/>
              </a:rPr>
              <a:t>Купаловского</a:t>
            </a:r>
            <a:r>
              <a:rPr lang="ru-RU" sz="1600" b="0" i="0" dirty="0">
                <a:solidFill>
                  <a:srgbClr val="333333"/>
                </a:solidFill>
                <a:effectLst/>
                <a:latin typeface="pt_sans_caption"/>
              </a:rPr>
              <a:t> университета – председатель цеховой организации Лидского колледжа ГрГУ имени Янки Купалы Вадим Веселуха.</a:t>
            </a:r>
          </a:p>
        </p:txBody>
      </p:sp>
      <p:pic>
        <p:nvPicPr>
          <p:cNvPr id="26626" name="Picture 2" descr="IMG_9805">
            <a:extLst>
              <a:ext uri="{FF2B5EF4-FFF2-40B4-BE49-F238E27FC236}">
                <a16:creationId xmlns:a16="http://schemas.microsoft.com/office/drawing/2014/main" id="{6CB0EC82-B365-4E3C-B473-FD5CEB6D02F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660" y="3436586"/>
            <a:ext cx="3649588" cy="2433059"/>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IMG_9806">
            <a:extLst>
              <a:ext uri="{FF2B5EF4-FFF2-40B4-BE49-F238E27FC236}">
                <a16:creationId xmlns:a16="http://schemas.microsoft.com/office/drawing/2014/main" id="{4EC7F4D9-18EB-523F-B207-C25C90CABD7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69905" y="3429000"/>
            <a:ext cx="3649589" cy="243305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DB28CE3-464F-FFC2-FEA3-D6FED12BC43D}"/>
              </a:ext>
            </a:extLst>
          </p:cNvPr>
          <p:cNvSpPr txBox="1"/>
          <p:nvPr/>
        </p:nvSpPr>
        <p:spPr>
          <a:xfrm>
            <a:off x="277011" y="6318044"/>
            <a:ext cx="8366181" cy="261610"/>
          </a:xfrm>
          <a:prstGeom prst="rect">
            <a:avLst/>
          </a:prstGeom>
          <a:noFill/>
        </p:spPr>
        <p:txBody>
          <a:bodyPr wrap="square">
            <a:spAutoFit/>
          </a:bodyPr>
          <a:lstStyle/>
          <a:p>
            <a:r>
              <a:rPr lang="ru-RU" sz="1100" dirty="0">
                <a:hlinkClick r:id="rId9"/>
              </a:rPr>
              <a:t>https://www.grsu.by/component/k2/item/53913-kupalovets-prinyal-uchastie-v-x-sezde-federatsii-profsoyuzov-belarusi.html</a:t>
            </a:r>
            <a:r>
              <a:rPr lang="ru-RU" sz="1100" dirty="0"/>
              <a:t> </a:t>
            </a:r>
          </a:p>
        </p:txBody>
      </p:sp>
    </p:spTree>
    <p:extLst>
      <p:ext uri="{BB962C8B-B14F-4D97-AF65-F5344CB8AC3E}">
        <p14:creationId xmlns:p14="http://schemas.microsoft.com/office/powerpoint/2010/main" val="3716164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544B0-7D57-80E7-D8F4-946F8EE8F8B5}"/>
            </a:ext>
          </a:extLst>
        </p:cNvPr>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54D0E50E-BF35-74AA-D0B0-A6B425A0669A}"/>
              </a:ext>
            </a:extLst>
          </p:cNvPr>
          <p:cNvGrpSpPr/>
          <p:nvPr/>
        </p:nvGrpSpPr>
        <p:grpSpPr>
          <a:xfrm>
            <a:off x="-115200" y="-92546"/>
            <a:ext cx="9259200" cy="6905922"/>
            <a:chOff x="-115200" y="-92546"/>
            <a:chExt cx="9259200" cy="6905922"/>
          </a:xfrm>
        </p:grpSpPr>
        <p:sp>
          <p:nvSpPr>
            <p:cNvPr id="15" name="Прямоугольник 14">
              <a:extLst>
                <a:ext uri="{FF2B5EF4-FFF2-40B4-BE49-F238E27FC236}">
                  <a16:creationId xmlns:a16="http://schemas.microsoft.com/office/drawing/2014/main" id="{49901B5D-4B56-2597-67D3-C7FE036B1DCA}"/>
                </a:ext>
              </a:extLst>
            </p:cNvPr>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a:extLst>
                <a:ext uri="{FF2B5EF4-FFF2-40B4-BE49-F238E27FC236}">
                  <a16:creationId xmlns:a16="http://schemas.microsoft.com/office/drawing/2014/main" id="{0160E258-AC7D-3861-702A-87249E922E6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a:extLst>
                <a:ext uri="{FF2B5EF4-FFF2-40B4-BE49-F238E27FC236}">
                  <a16:creationId xmlns:a16="http://schemas.microsoft.com/office/drawing/2014/main" id="{69D08F46-BFFB-899B-C2E2-12960B4CB749}"/>
                </a:ext>
              </a:extLst>
            </p:cNvPr>
            <p:cNvGrpSpPr/>
            <p:nvPr/>
          </p:nvGrpSpPr>
          <p:grpSpPr>
            <a:xfrm>
              <a:off x="0" y="6561376"/>
              <a:ext cx="9143999" cy="252000"/>
              <a:chOff x="0" y="6561376"/>
              <a:chExt cx="9143999" cy="252000"/>
            </a:xfrm>
          </p:grpSpPr>
          <p:pic>
            <p:nvPicPr>
              <p:cNvPr id="22" name="Picture 2" descr="Купить Расписание ГРГУ — Microsoft Store (ru-BY)">
                <a:extLst>
                  <a:ext uri="{FF2B5EF4-FFF2-40B4-BE49-F238E27FC236}">
                    <a16:creationId xmlns:a16="http://schemas.microsoft.com/office/drawing/2014/main" id="{A70CA75D-9AC7-0A7A-F1A3-DB1D38790714}"/>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41EE2256-4AF2-069B-853D-F4CBDB81921D}"/>
                  </a:ext>
                </a:extLst>
              </p:cNvPr>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EE4DD39E-4705-9CAE-28EE-48FE4DB1D1CE}"/>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FF8640A8-1CFB-D45D-EC29-C29C4BE549D9}"/>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4EC7A108-675C-51CD-51FB-B28D4AB4108A}"/>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a:extLst>
                <a:ext uri="{FF2B5EF4-FFF2-40B4-BE49-F238E27FC236}">
                  <a16:creationId xmlns:a16="http://schemas.microsoft.com/office/drawing/2014/main" id="{952671C8-8FB5-4807-3EEA-02ED978ABBA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BAF44738-24FA-3F74-4A7C-7CF24458A730}"/>
              </a:ext>
            </a:extLst>
          </p:cNvPr>
          <p:cNvSpPr txBox="1"/>
          <p:nvPr/>
        </p:nvSpPr>
        <p:spPr>
          <a:xfrm>
            <a:off x="445153" y="72002"/>
            <a:ext cx="6782005" cy="646331"/>
          </a:xfrm>
          <a:prstGeom prst="rect">
            <a:avLst/>
          </a:prstGeom>
          <a:noFill/>
        </p:spPr>
        <p:txBody>
          <a:bodyPr wrap="square">
            <a:spAutoFit/>
          </a:bodyPr>
          <a:lstStyle/>
          <a:p>
            <a:pPr algn="ctr">
              <a:buNone/>
            </a:pPr>
            <a:r>
              <a:rPr lang="ru-RU" b="1" dirty="0">
                <a:solidFill>
                  <a:schemeClr val="bg1"/>
                </a:solidFill>
                <a:latin typeface="pt_sans_bold"/>
              </a:rPr>
              <a:t>Выездное судебное заседание суда Октябрьского района города Гродно</a:t>
            </a:r>
            <a:endParaRPr lang="ru-RU" sz="1800" b="1" i="0" dirty="0">
              <a:solidFill>
                <a:schemeClr val="bg1"/>
              </a:solidFill>
              <a:effectLst/>
              <a:latin typeface="pt_sans_bold"/>
            </a:endParaRPr>
          </a:p>
        </p:txBody>
      </p:sp>
      <p:sp>
        <p:nvSpPr>
          <p:cNvPr id="5" name="TextBox 4">
            <a:extLst>
              <a:ext uri="{FF2B5EF4-FFF2-40B4-BE49-F238E27FC236}">
                <a16:creationId xmlns:a16="http://schemas.microsoft.com/office/drawing/2014/main" id="{AE91DF16-2456-35A1-BF81-8ED4D04A154F}"/>
              </a:ext>
            </a:extLst>
          </p:cNvPr>
          <p:cNvSpPr txBox="1"/>
          <p:nvPr/>
        </p:nvSpPr>
        <p:spPr>
          <a:xfrm>
            <a:off x="-37326" y="969311"/>
            <a:ext cx="6059320" cy="5170646"/>
          </a:xfrm>
          <a:prstGeom prst="rect">
            <a:avLst/>
          </a:prstGeom>
          <a:noFill/>
        </p:spPr>
        <p:txBody>
          <a:bodyPr wrap="square">
            <a:spAutoFit/>
          </a:bodyPr>
          <a:lstStyle/>
          <a:p>
            <a:pPr indent="450215" algn="just">
              <a:lnSpc>
                <a:spcPts val="1800"/>
              </a:lnSpc>
              <a:buNone/>
            </a:pPr>
            <a:r>
              <a:rPr lang="ru-RU" sz="1600" i="0" dirty="0">
                <a:solidFill>
                  <a:srgbClr val="444444"/>
                </a:solidFill>
                <a:effectLst/>
                <a:latin typeface="pt_sans_bold"/>
              </a:rPr>
              <a:t>На базе учебного корпуса ГрГУ имени Янки Купалы по улице Доватора состоялось выездное судебное заседание суда Октябрьского района города Гродно, где присутствовали иностранные студенты юридического факультета и учащиеся правового класса средней школы № 28 имени В.Д. Соколовского города Гродно.</a:t>
            </a:r>
            <a:endParaRPr lang="ru-RU" sz="1600" i="0" dirty="0">
              <a:solidFill>
                <a:srgbClr val="444444"/>
              </a:solidFill>
              <a:effectLst/>
              <a:latin typeface="Comic Sans MS" panose="030F0702030302020204" pitchFamily="66" charset="0"/>
            </a:endParaRPr>
          </a:p>
          <a:p>
            <a:pPr indent="450215" algn="just">
              <a:buNone/>
            </a:pPr>
            <a:r>
              <a:rPr lang="ru-RU" sz="1600" b="0" i="0" dirty="0">
                <a:solidFill>
                  <a:srgbClr val="333333"/>
                </a:solidFill>
                <a:effectLst/>
                <a:latin typeface="pt_sans_caption"/>
              </a:rPr>
              <a:t>В ГрГУ имени Янки Купалы активно развивается практико-ориентированное образование, которое является одним из ключевых принципов обучения. Университет стремится предоставить студентам не только теоретические знания, но и практические навыки, необходимые для построения карьеры и профессионального развития. Для успешного образования крайне важна интеграция академических знаний с реальным опытом работы. </a:t>
            </a:r>
          </a:p>
          <a:p>
            <a:pPr indent="450215" algn="just">
              <a:buNone/>
            </a:pPr>
            <a:r>
              <a:rPr lang="ru-RU" sz="1600" b="0" i="0" dirty="0">
                <a:solidFill>
                  <a:srgbClr val="333333"/>
                </a:solidFill>
                <a:effectLst/>
                <a:latin typeface="pt_sans_caption"/>
              </a:rPr>
              <a:t>На прошедшем заседании суд рассмотрел уголовное дело по обвинению 39-летней гражданки Республики Беларусь в совершении преступления, предусмотренного ч.1 ст.328 Уголовного кодекса Республики Беларусь «Незаконный оборот наркотических средств, психотропных веществ, их прекурсоров и аналогов». Судебное заседание прошло под председательством судьи Владимира Позняка.</a:t>
            </a:r>
          </a:p>
        </p:txBody>
      </p:sp>
      <p:pic>
        <p:nvPicPr>
          <p:cNvPr id="32770" name="Picture 2" descr="photo_5287438370596842073_y">
            <a:extLst>
              <a:ext uri="{FF2B5EF4-FFF2-40B4-BE49-F238E27FC236}">
                <a16:creationId xmlns:a16="http://schemas.microsoft.com/office/drawing/2014/main" id="{1C577350-E0B4-8ADC-9F97-444590A4F9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26182" y="3554634"/>
            <a:ext cx="2965510" cy="1977007"/>
          </a:xfrm>
          <a:prstGeom prst="rect">
            <a:avLst/>
          </a:prstGeom>
          <a:noFill/>
          <a:extLst>
            <a:ext uri="{909E8E84-426E-40DD-AFC4-6F175D3DCCD1}">
              <a14:hiddenFill xmlns:a14="http://schemas.microsoft.com/office/drawing/2010/main">
                <a:solidFill>
                  <a:srgbClr val="FFFFFF"/>
                </a:solidFill>
              </a14:hiddenFill>
            </a:ext>
          </a:extLst>
        </p:spPr>
      </p:pic>
      <p:pic>
        <p:nvPicPr>
          <p:cNvPr id="32772" name="Picture 4" descr="photo_5287438370596842071_y">
            <a:extLst>
              <a:ext uri="{FF2B5EF4-FFF2-40B4-BE49-F238E27FC236}">
                <a16:creationId xmlns:a16="http://schemas.microsoft.com/office/drawing/2014/main" id="{7E08C55D-B866-C33B-076A-1980FB43BC8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26182" y="1259225"/>
            <a:ext cx="2965510" cy="19770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DD4302F-DDB7-36D9-F372-85B8B5A57DCF}"/>
              </a:ext>
            </a:extLst>
          </p:cNvPr>
          <p:cNvSpPr txBox="1"/>
          <p:nvPr/>
        </p:nvSpPr>
        <p:spPr>
          <a:xfrm>
            <a:off x="120026" y="6330339"/>
            <a:ext cx="9143999" cy="261610"/>
          </a:xfrm>
          <a:prstGeom prst="rect">
            <a:avLst/>
          </a:prstGeom>
          <a:noFill/>
        </p:spPr>
        <p:txBody>
          <a:bodyPr wrap="square">
            <a:spAutoFit/>
          </a:bodyPr>
          <a:lstStyle/>
          <a:p>
            <a:r>
              <a:rPr lang="ru-RU" sz="1100" dirty="0">
                <a:hlinkClick r:id="rId9"/>
              </a:rPr>
              <a:t>https://www.grsu.by/component/k2/item/54016-tandem-praktiki-i-teorii-v-kupalovskom-universitete-studenty-prisutstvovali-na-sudebnom-zasedanii.html</a:t>
            </a:r>
            <a:r>
              <a:rPr lang="ru-RU" sz="1100" dirty="0"/>
              <a:t> </a:t>
            </a:r>
          </a:p>
        </p:txBody>
      </p:sp>
    </p:spTree>
    <p:extLst>
      <p:ext uri="{BB962C8B-B14F-4D97-AF65-F5344CB8AC3E}">
        <p14:creationId xmlns:p14="http://schemas.microsoft.com/office/powerpoint/2010/main" val="3571010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1A562-7402-7AA0-6B22-4BC93619BA87}"/>
            </a:ext>
          </a:extLst>
        </p:cNvPr>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751275A2-A31F-8A72-7C2B-08A2723A98F7}"/>
              </a:ext>
            </a:extLst>
          </p:cNvPr>
          <p:cNvGrpSpPr/>
          <p:nvPr/>
        </p:nvGrpSpPr>
        <p:grpSpPr>
          <a:xfrm>
            <a:off x="-115200" y="-92546"/>
            <a:ext cx="9259200" cy="6905922"/>
            <a:chOff x="-115200" y="-92546"/>
            <a:chExt cx="9259200" cy="6905922"/>
          </a:xfrm>
        </p:grpSpPr>
        <p:sp>
          <p:nvSpPr>
            <p:cNvPr id="15" name="Прямоугольник 14">
              <a:extLst>
                <a:ext uri="{FF2B5EF4-FFF2-40B4-BE49-F238E27FC236}">
                  <a16:creationId xmlns:a16="http://schemas.microsoft.com/office/drawing/2014/main" id="{FAB08EAF-AF4F-D5A7-91F5-AFD93557869B}"/>
                </a:ext>
              </a:extLst>
            </p:cNvPr>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a:extLst>
                <a:ext uri="{FF2B5EF4-FFF2-40B4-BE49-F238E27FC236}">
                  <a16:creationId xmlns:a16="http://schemas.microsoft.com/office/drawing/2014/main" id="{F84D52EC-433A-0D13-B53E-7B7B200E2B3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a:extLst>
                <a:ext uri="{FF2B5EF4-FFF2-40B4-BE49-F238E27FC236}">
                  <a16:creationId xmlns:a16="http://schemas.microsoft.com/office/drawing/2014/main" id="{31449282-C9C2-EE1F-2995-0328FF75D563}"/>
                </a:ext>
              </a:extLst>
            </p:cNvPr>
            <p:cNvGrpSpPr/>
            <p:nvPr/>
          </p:nvGrpSpPr>
          <p:grpSpPr>
            <a:xfrm>
              <a:off x="0" y="6561376"/>
              <a:ext cx="9143999" cy="252000"/>
              <a:chOff x="0" y="6561376"/>
              <a:chExt cx="9143999" cy="252000"/>
            </a:xfrm>
          </p:grpSpPr>
          <p:pic>
            <p:nvPicPr>
              <p:cNvPr id="22" name="Picture 2" descr="Купить Расписание ГРГУ — Microsoft Store (ru-BY)">
                <a:extLst>
                  <a:ext uri="{FF2B5EF4-FFF2-40B4-BE49-F238E27FC236}">
                    <a16:creationId xmlns:a16="http://schemas.microsoft.com/office/drawing/2014/main" id="{87173D88-B583-A7CE-CCD1-A17AD7F030F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45ACA5C-D5B9-7E9C-6E55-E93878A8D49A}"/>
                  </a:ext>
                </a:extLst>
              </p:cNvPr>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258AF22F-6145-AAC1-3615-7388DE92F5EE}"/>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AB5489B2-D08D-64AC-86C7-6BF860246616}"/>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5F6D4CF2-65B6-CAD6-06DB-46F3F5481B79}"/>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a:extLst>
                <a:ext uri="{FF2B5EF4-FFF2-40B4-BE49-F238E27FC236}">
                  <a16:creationId xmlns:a16="http://schemas.microsoft.com/office/drawing/2014/main" id="{CDD49CD3-1D80-87D6-D5B5-60D4F66C51F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13B2DDC8-AD1A-DB4C-610F-81734BEB971C}"/>
              </a:ext>
            </a:extLst>
          </p:cNvPr>
          <p:cNvSpPr txBox="1"/>
          <p:nvPr/>
        </p:nvSpPr>
        <p:spPr>
          <a:xfrm>
            <a:off x="630572" y="57293"/>
            <a:ext cx="6718617" cy="646331"/>
          </a:xfrm>
          <a:prstGeom prst="rect">
            <a:avLst/>
          </a:prstGeom>
          <a:noFill/>
        </p:spPr>
        <p:txBody>
          <a:bodyPr wrap="square">
            <a:spAutoFit/>
          </a:bodyPr>
          <a:lstStyle/>
          <a:p>
            <a:pPr algn="ctr">
              <a:buNone/>
            </a:pPr>
            <a:r>
              <a:rPr lang="ru-RU" sz="1800" b="1" i="0" dirty="0">
                <a:solidFill>
                  <a:schemeClr val="bg1"/>
                </a:solidFill>
                <a:effectLst/>
                <a:latin typeface="pt_sans_bold"/>
              </a:rPr>
              <a:t>Встреча с председателем республиканского общественного объединения «Белая Русь»</a:t>
            </a:r>
          </a:p>
        </p:txBody>
      </p:sp>
      <p:sp>
        <p:nvSpPr>
          <p:cNvPr id="5" name="TextBox 4">
            <a:extLst>
              <a:ext uri="{FF2B5EF4-FFF2-40B4-BE49-F238E27FC236}">
                <a16:creationId xmlns:a16="http://schemas.microsoft.com/office/drawing/2014/main" id="{B01C7B33-C311-F73C-98F9-58675BE8B606}"/>
              </a:ext>
            </a:extLst>
          </p:cNvPr>
          <p:cNvSpPr txBox="1"/>
          <p:nvPr/>
        </p:nvSpPr>
        <p:spPr>
          <a:xfrm>
            <a:off x="0" y="923330"/>
            <a:ext cx="9036496" cy="1769715"/>
          </a:xfrm>
          <a:prstGeom prst="rect">
            <a:avLst/>
          </a:prstGeom>
          <a:noFill/>
        </p:spPr>
        <p:txBody>
          <a:bodyPr wrap="square">
            <a:spAutoFit/>
          </a:bodyPr>
          <a:lstStyle/>
          <a:p>
            <a:pPr indent="450215" algn="just">
              <a:lnSpc>
                <a:spcPts val="1800"/>
              </a:lnSpc>
              <a:buNone/>
            </a:pPr>
            <a:r>
              <a:rPr lang="ru-RU" sz="1600" i="0" dirty="0">
                <a:solidFill>
                  <a:srgbClr val="444444"/>
                </a:solidFill>
                <a:effectLst/>
                <a:latin typeface="pt_sans_bold"/>
              </a:rPr>
              <a:t>На филологическом факультете состоялось важное событие – встреча студентов первого и второго курсов с Олегом Романовым, председателем республиканского общественного объединения «Белая Русь».</a:t>
            </a:r>
            <a:endParaRPr lang="ru-RU" sz="1600" i="0" dirty="0">
              <a:solidFill>
                <a:srgbClr val="444444"/>
              </a:solidFill>
              <a:effectLst/>
              <a:latin typeface="Comic Sans MS" panose="030F0702030302020204" pitchFamily="66" charset="0"/>
            </a:endParaRPr>
          </a:p>
          <a:p>
            <a:pPr indent="450215" algn="just">
              <a:buNone/>
            </a:pPr>
            <a:r>
              <a:rPr lang="ru-RU" sz="1600" b="0" i="0" dirty="0">
                <a:solidFill>
                  <a:srgbClr val="333333"/>
                </a:solidFill>
                <a:effectLst/>
                <a:latin typeface="pt_sans_caption"/>
              </a:rPr>
              <a:t>Олег Романов поделился информацией о деятельности объединения, его акциях и мероприятиях, вызвавших неподдельный интерес у аудитории.</a:t>
            </a:r>
          </a:p>
          <a:p>
            <a:pPr indent="450215" algn="just">
              <a:buNone/>
            </a:pPr>
            <a:r>
              <a:rPr lang="ru-RU" sz="1600" b="0" i="0" dirty="0">
                <a:solidFill>
                  <a:srgbClr val="333333"/>
                </a:solidFill>
                <a:effectLst/>
                <a:latin typeface="pt_sans_caption"/>
              </a:rPr>
              <a:t>Дискуссия была оживлённой и плодотворной: каждый студент мог выразить своё мнение, поделиться впечатлениями и задать гостю интересующие вопросы.</a:t>
            </a:r>
          </a:p>
        </p:txBody>
      </p:sp>
      <p:pic>
        <p:nvPicPr>
          <p:cNvPr id="18434" name="Picture 2" descr="IMG 8698 2">
            <a:extLst>
              <a:ext uri="{FF2B5EF4-FFF2-40B4-BE49-F238E27FC236}">
                <a16:creationId xmlns:a16="http://schemas.microsoft.com/office/drawing/2014/main" id="{7893F853-1F0A-4467-42EB-D9A44F92C55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3361" y="2979684"/>
            <a:ext cx="4032222" cy="2689548"/>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IMG_8685-2">
            <a:extLst>
              <a:ext uri="{FF2B5EF4-FFF2-40B4-BE49-F238E27FC236}">
                <a16:creationId xmlns:a16="http://schemas.microsoft.com/office/drawing/2014/main" id="{28D80E3B-82F2-988D-7658-1296B21F0F0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54800" y="2972236"/>
            <a:ext cx="4034324" cy="268954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A966806-D4E0-B6F6-2737-C5FC7682539F}"/>
              </a:ext>
            </a:extLst>
          </p:cNvPr>
          <p:cNvSpPr txBox="1"/>
          <p:nvPr/>
        </p:nvSpPr>
        <p:spPr>
          <a:xfrm>
            <a:off x="12843" y="6113013"/>
            <a:ext cx="9131156" cy="461665"/>
          </a:xfrm>
          <a:prstGeom prst="rect">
            <a:avLst/>
          </a:prstGeom>
          <a:noFill/>
        </p:spPr>
        <p:txBody>
          <a:bodyPr wrap="square">
            <a:spAutoFit/>
          </a:bodyPr>
          <a:lstStyle/>
          <a:p>
            <a:r>
              <a:rPr lang="ru-RU" sz="1200" dirty="0">
                <a:hlinkClick r:id="rId9"/>
              </a:rPr>
              <a:t>https://www.grsu.by/component/k2/item/54552-v-grgu-imeni-yanki-kupaly-sostoyalas-vstrecha-s-predsedatelem-respublikanskogo-obshchestvennogo-obedineniya-belaya-rus.html</a:t>
            </a:r>
            <a:r>
              <a:rPr lang="ru-RU" sz="1200" dirty="0"/>
              <a:t> </a:t>
            </a:r>
          </a:p>
        </p:txBody>
      </p:sp>
    </p:spTree>
    <p:extLst>
      <p:ext uri="{BB962C8B-B14F-4D97-AF65-F5344CB8AC3E}">
        <p14:creationId xmlns:p14="http://schemas.microsoft.com/office/powerpoint/2010/main" val="4267169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01961-A28B-40FD-EC6E-486A12EA42E8}"/>
            </a:ext>
          </a:extLst>
        </p:cNvPr>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F0846E9F-1474-95AE-21F7-208D4691E5E6}"/>
              </a:ext>
            </a:extLst>
          </p:cNvPr>
          <p:cNvGrpSpPr/>
          <p:nvPr/>
        </p:nvGrpSpPr>
        <p:grpSpPr>
          <a:xfrm>
            <a:off x="-115200" y="-92546"/>
            <a:ext cx="9259200" cy="6905922"/>
            <a:chOff x="-115200" y="-92546"/>
            <a:chExt cx="9259200" cy="6905922"/>
          </a:xfrm>
        </p:grpSpPr>
        <p:sp>
          <p:nvSpPr>
            <p:cNvPr id="15" name="Прямоугольник 14">
              <a:extLst>
                <a:ext uri="{FF2B5EF4-FFF2-40B4-BE49-F238E27FC236}">
                  <a16:creationId xmlns:a16="http://schemas.microsoft.com/office/drawing/2014/main" id="{53B75EF1-748F-6963-80FE-38CF26930D75}"/>
                </a:ext>
              </a:extLst>
            </p:cNvPr>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a:extLst>
                <a:ext uri="{FF2B5EF4-FFF2-40B4-BE49-F238E27FC236}">
                  <a16:creationId xmlns:a16="http://schemas.microsoft.com/office/drawing/2014/main" id="{4A3DD3B8-F0EC-5F80-17AA-9D7A06F0C4C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a:extLst>
                <a:ext uri="{FF2B5EF4-FFF2-40B4-BE49-F238E27FC236}">
                  <a16:creationId xmlns:a16="http://schemas.microsoft.com/office/drawing/2014/main" id="{B0624013-19F1-792E-6C35-BE32285741E0}"/>
                </a:ext>
              </a:extLst>
            </p:cNvPr>
            <p:cNvGrpSpPr/>
            <p:nvPr/>
          </p:nvGrpSpPr>
          <p:grpSpPr>
            <a:xfrm>
              <a:off x="0" y="6561376"/>
              <a:ext cx="9143999" cy="252000"/>
              <a:chOff x="0" y="6561376"/>
              <a:chExt cx="9143999" cy="252000"/>
            </a:xfrm>
          </p:grpSpPr>
          <p:pic>
            <p:nvPicPr>
              <p:cNvPr id="22" name="Picture 2" descr="Купить Расписание ГРГУ — Microsoft Store (ru-BY)">
                <a:extLst>
                  <a:ext uri="{FF2B5EF4-FFF2-40B4-BE49-F238E27FC236}">
                    <a16:creationId xmlns:a16="http://schemas.microsoft.com/office/drawing/2014/main" id="{510D0600-57E0-D0A1-0FAE-2C5FE3246E39}"/>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0B9F0115-2548-0ADC-F394-7FB4097DD6AD}"/>
                  </a:ext>
                </a:extLst>
              </p:cNvPr>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0A4C2DC4-1B3C-4298-C04D-290C44EFF08B}"/>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C88F4ECC-3437-4C52-906E-7BF6B180ABD6}"/>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B6B20145-FE12-2FAC-9621-62DA258D153A}"/>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a:extLst>
                <a:ext uri="{FF2B5EF4-FFF2-40B4-BE49-F238E27FC236}">
                  <a16:creationId xmlns:a16="http://schemas.microsoft.com/office/drawing/2014/main" id="{84A95F0A-D6B3-BFFE-941E-E60C1F163FD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4B3E0BA9-5D2A-38FA-EAE0-BDBB492CC814}"/>
              </a:ext>
            </a:extLst>
          </p:cNvPr>
          <p:cNvSpPr txBox="1"/>
          <p:nvPr/>
        </p:nvSpPr>
        <p:spPr>
          <a:xfrm>
            <a:off x="685153" y="98614"/>
            <a:ext cx="6480719" cy="646331"/>
          </a:xfrm>
          <a:prstGeom prst="rect">
            <a:avLst/>
          </a:prstGeom>
          <a:noFill/>
        </p:spPr>
        <p:txBody>
          <a:bodyPr wrap="square">
            <a:spAutoFit/>
          </a:bodyPr>
          <a:lstStyle/>
          <a:p>
            <a:pPr algn="ctr">
              <a:buNone/>
            </a:pPr>
            <a:r>
              <a:rPr lang="ru-RU" sz="1800" b="1" i="0" dirty="0">
                <a:solidFill>
                  <a:schemeClr val="bg1"/>
                </a:solidFill>
                <a:effectLst/>
                <a:latin typeface="pt_sans_bold"/>
              </a:rPr>
              <a:t>Диалоговая площадка с представителями силовых структур</a:t>
            </a:r>
          </a:p>
        </p:txBody>
      </p:sp>
      <p:sp>
        <p:nvSpPr>
          <p:cNvPr id="5" name="TextBox 4">
            <a:extLst>
              <a:ext uri="{FF2B5EF4-FFF2-40B4-BE49-F238E27FC236}">
                <a16:creationId xmlns:a16="http://schemas.microsoft.com/office/drawing/2014/main" id="{93270968-1F38-266C-C9D0-B65C08D60126}"/>
              </a:ext>
            </a:extLst>
          </p:cNvPr>
          <p:cNvSpPr txBox="1"/>
          <p:nvPr/>
        </p:nvSpPr>
        <p:spPr>
          <a:xfrm>
            <a:off x="124113" y="897310"/>
            <a:ext cx="8912383" cy="3247043"/>
          </a:xfrm>
          <a:prstGeom prst="rect">
            <a:avLst/>
          </a:prstGeom>
          <a:noFill/>
        </p:spPr>
        <p:txBody>
          <a:bodyPr wrap="square">
            <a:spAutoFit/>
          </a:bodyPr>
          <a:lstStyle/>
          <a:p>
            <a:pPr indent="450215" algn="just">
              <a:lnSpc>
                <a:spcPts val="1800"/>
              </a:lnSpc>
              <a:buNone/>
            </a:pPr>
            <a:r>
              <a:rPr lang="ru-RU" sz="1600" i="0" dirty="0">
                <a:solidFill>
                  <a:srgbClr val="444444"/>
                </a:solidFill>
                <a:effectLst/>
                <a:latin typeface="pt_sans_bold"/>
              </a:rPr>
              <a:t>Состоялась диалоговая площадка «Предупреждение посягательств экстремистской направленности», организованная социально-педагогической и психологической службой управления по идеологической и воспитательной работе.</a:t>
            </a:r>
            <a:endParaRPr lang="ru-RU" sz="1600" i="0" dirty="0">
              <a:solidFill>
                <a:srgbClr val="444444"/>
              </a:solidFill>
              <a:effectLst/>
              <a:latin typeface="Comic Sans MS" panose="030F0702030302020204" pitchFamily="66" charset="0"/>
            </a:endParaRPr>
          </a:p>
          <a:p>
            <a:pPr indent="450215" algn="just">
              <a:buNone/>
            </a:pPr>
            <a:r>
              <a:rPr lang="ru-RU" sz="1600" b="0" i="0" dirty="0">
                <a:solidFill>
                  <a:srgbClr val="333333"/>
                </a:solidFill>
                <a:effectLst/>
                <a:latin typeface="pt_sans_caption"/>
              </a:rPr>
              <a:t>Перед студентами выступили начальник отдела безопасности университета Максим Сазонов и заместитель начальника отдела охраны правопорядка и профилактики ОВД администрации Ленинского района г. Гродно Вадим Наливайко.</a:t>
            </a:r>
          </a:p>
          <a:p>
            <a:pPr indent="450215" algn="just">
              <a:buNone/>
            </a:pPr>
            <a:r>
              <a:rPr lang="ru-RU" sz="1600" b="0" i="0" dirty="0">
                <a:solidFill>
                  <a:srgbClr val="333333"/>
                </a:solidFill>
                <a:effectLst/>
                <a:latin typeface="pt_sans_caption"/>
              </a:rPr>
              <a:t>Максим Сазонов в простой и доступной форме рассказал обучающимся о таких понятиях как «экстремизм», «терроризм», «радикализм», об опасности и последствиях участия в экстремистской деятельности.</a:t>
            </a:r>
          </a:p>
          <a:p>
            <a:pPr indent="450215" algn="just">
              <a:buNone/>
            </a:pPr>
            <a:r>
              <a:rPr lang="ru-RU" sz="1600" b="0" i="0" dirty="0">
                <a:solidFill>
                  <a:srgbClr val="333333"/>
                </a:solidFill>
                <a:effectLst/>
                <a:latin typeface="pt_sans_caption"/>
              </a:rPr>
              <a:t>Вадим Наливайко рассказал о видах правонарушений и преступлений, связанных с экстремистской деятельностью, а также какая административная и уголовная ответственность предусмотрены законодательством Республики Беларусь в случае их совершения.</a:t>
            </a:r>
          </a:p>
        </p:txBody>
      </p:sp>
      <p:pic>
        <p:nvPicPr>
          <p:cNvPr id="20482" name="Picture 2" descr="IMG_8894">
            <a:extLst>
              <a:ext uri="{FF2B5EF4-FFF2-40B4-BE49-F238E27FC236}">
                <a16:creationId xmlns:a16="http://schemas.microsoft.com/office/drawing/2014/main" id="{8DA05116-3CFD-396F-D0DF-DA0FEA08A86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1680" y="3987266"/>
            <a:ext cx="3217540" cy="2145027"/>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IMG_8898">
            <a:extLst>
              <a:ext uri="{FF2B5EF4-FFF2-40B4-BE49-F238E27FC236}">
                <a16:creationId xmlns:a16="http://schemas.microsoft.com/office/drawing/2014/main" id="{DBE42CDD-0483-C124-9661-BE86CB51A4E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8064" y="3988131"/>
            <a:ext cx="3217541" cy="214502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3325D6F-93B0-B417-0CEE-F7A73242D267}"/>
              </a:ext>
            </a:extLst>
          </p:cNvPr>
          <p:cNvSpPr txBox="1"/>
          <p:nvPr/>
        </p:nvSpPr>
        <p:spPr>
          <a:xfrm>
            <a:off x="13529" y="6290302"/>
            <a:ext cx="9143999" cy="261610"/>
          </a:xfrm>
          <a:prstGeom prst="rect">
            <a:avLst/>
          </a:prstGeom>
          <a:noFill/>
        </p:spPr>
        <p:txBody>
          <a:bodyPr wrap="square">
            <a:spAutoFit/>
          </a:bodyPr>
          <a:lstStyle/>
          <a:p>
            <a:r>
              <a:rPr lang="ru-RU" sz="1100" dirty="0">
                <a:hlinkClick r:id="rId9"/>
              </a:rPr>
              <a:t>https://www.grsu.by/component/k2/item/54626-v-grgu-imeni-yanki-kupaly-sostoyalas-dialogovaya-ploshchadka-s-predstavitelyami-silovykh-struktur.html</a:t>
            </a:r>
            <a:r>
              <a:rPr lang="ru-RU" sz="1100" dirty="0"/>
              <a:t> </a:t>
            </a:r>
          </a:p>
        </p:txBody>
      </p:sp>
    </p:spTree>
    <p:extLst>
      <p:ext uri="{BB962C8B-B14F-4D97-AF65-F5344CB8AC3E}">
        <p14:creationId xmlns:p14="http://schemas.microsoft.com/office/powerpoint/2010/main" val="4176454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F424D-813E-026A-2F12-7C127ABAD097}"/>
            </a:ext>
          </a:extLst>
        </p:cNvPr>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EF87B08E-6881-5F53-D1EA-FBCCC49879BB}"/>
              </a:ext>
            </a:extLst>
          </p:cNvPr>
          <p:cNvGrpSpPr/>
          <p:nvPr/>
        </p:nvGrpSpPr>
        <p:grpSpPr>
          <a:xfrm>
            <a:off x="-115200" y="-92546"/>
            <a:ext cx="9259200" cy="6905922"/>
            <a:chOff x="-115200" y="-92546"/>
            <a:chExt cx="9259200" cy="6905922"/>
          </a:xfrm>
        </p:grpSpPr>
        <p:sp>
          <p:nvSpPr>
            <p:cNvPr id="15" name="Прямоугольник 14">
              <a:extLst>
                <a:ext uri="{FF2B5EF4-FFF2-40B4-BE49-F238E27FC236}">
                  <a16:creationId xmlns:a16="http://schemas.microsoft.com/office/drawing/2014/main" id="{D596252A-EB2A-5D83-5BC3-2D27953B3110}"/>
                </a:ext>
              </a:extLst>
            </p:cNvPr>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a:extLst>
                <a:ext uri="{FF2B5EF4-FFF2-40B4-BE49-F238E27FC236}">
                  <a16:creationId xmlns:a16="http://schemas.microsoft.com/office/drawing/2014/main" id="{32944E20-8AF5-45B8-9A5D-4DE356EB402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a:extLst>
                <a:ext uri="{FF2B5EF4-FFF2-40B4-BE49-F238E27FC236}">
                  <a16:creationId xmlns:a16="http://schemas.microsoft.com/office/drawing/2014/main" id="{D0DB9AD9-561C-0A52-6A8A-BAD77BAF2AB9}"/>
                </a:ext>
              </a:extLst>
            </p:cNvPr>
            <p:cNvGrpSpPr/>
            <p:nvPr/>
          </p:nvGrpSpPr>
          <p:grpSpPr>
            <a:xfrm>
              <a:off x="0" y="6561376"/>
              <a:ext cx="9143999" cy="252000"/>
              <a:chOff x="0" y="6561376"/>
              <a:chExt cx="9143999" cy="252000"/>
            </a:xfrm>
          </p:grpSpPr>
          <p:pic>
            <p:nvPicPr>
              <p:cNvPr id="22" name="Picture 2" descr="Купить Расписание ГРГУ — Microsoft Store (ru-BY)">
                <a:extLst>
                  <a:ext uri="{FF2B5EF4-FFF2-40B4-BE49-F238E27FC236}">
                    <a16:creationId xmlns:a16="http://schemas.microsoft.com/office/drawing/2014/main" id="{2B2E20F5-9014-4B5D-8D6E-DAB722675301}"/>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2D6D340-3F55-B3E6-B0B4-66A12F2BA41B}"/>
                  </a:ext>
                </a:extLst>
              </p:cNvPr>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C8BD8803-7E03-A901-657D-F2482D9907D7}"/>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326075D6-DF26-9D23-8847-32FDA819B765}"/>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05690F21-B4F2-7777-D47B-9F2752DC493F}"/>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a:extLst>
                <a:ext uri="{FF2B5EF4-FFF2-40B4-BE49-F238E27FC236}">
                  <a16:creationId xmlns:a16="http://schemas.microsoft.com/office/drawing/2014/main" id="{CA673C57-1BBF-760D-3398-B7244F5F2E5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FC049043-1B80-51F4-F81E-1642E5B9C3F5}"/>
              </a:ext>
            </a:extLst>
          </p:cNvPr>
          <p:cNvSpPr txBox="1"/>
          <p:nvPr/>
        </p:nvSpPr>
        <p:spPr>
          <a:xfrm>
            <a:off x="569017" y="98614"/>
            <a:ext cx="6721505" cy="646331"/>
          </a:xfrm>
          <a:prstGeom prst="rect">
            <a:avLst/>
          </a:prstGeom>
          <a:noFill/>
        </p:spPr>
        <p:txBody>
          <a:bodyPr wrap="square">
            <a:spAutoFit/>
          </a:bodyPr>
          <a:lstStyle/>
          <a:p>
            <a:pPr algn="ctr">
              <a:buNone/>
            </a:pPr>
            <a:r>
              <a:rPr lang="ru-RU" sz="1800" b="1" i="0" dirty="0">
                <a:solidFill>
                  <a:schemeClr val="bg1"/>
                </a:solidFill>
                <a:effectLst/>
                <a:latin typeface="pt_sans_bold"/>
              </a:rPr>
              <a:t>Отчетная конференция первичной профсоюзной организации работников</a:t>
            </a:r>
          </a:p>
        </p:txBody>
      </p:sp>
      <p:sp>
        <p:nvSpPr>
          <p:cNvPr id="5" name="TextBox 4">
            <a:extLst>
              <a:ext uri="{FF2B5EF4-FFF2-40B4-BE49-F238E27FC236}">
                <a16:creationId xmlns:a16="http://schemas.microsoft.com/office/drawing/2014/main" id="{C03F0E8E-D1FF-0DE4-9B9A-91CA6A58FE28}"/>
              </a:ext>
            </a:extLst>
          </p:cNvPr>
          <p:cNvSpPr txBox="1"/>
          <p:nvPr/>
        </p:nvSpPr>
        <p:spPr>
          <a:xfrm>
            <a:off x="104876" y="1134225"/>
            <a:ext cx="6267324" cy="4662815"/>
          </a:xfrm>
          <a:prstGeom prst="rect">
            <a:avLst/>
          </a:prstGeom>
          <a:noFill/>
        </p:spPr>
        <p:txBody>
          <a:bodyPr wrap="square">
            <a:spAutoFit/>
          </a:bodyPr>
          <a:lstStyle/>
          <a:p>
            <a:pPr indent="450215" algn="just">
              <a:lnSpc>
                <a:spcPts val="1800"/>
              </a:lnSpc>
              <a:buNone/>
            </a:pPr>
            <a:r>
              <a:rPr lang="ru-RU" sz="1600" i="0" dirty="0">
                <a:solidFill>
                  <a:srgbClr val="444444"/>
                </a:solidFill>
                <a:effectLst/>
                <a:latin typeface="pt_sans_bold"/>
              </a:rPr>
              <a:t>В Гродненском государственном университете имени Янки Купалы состоялась отчетная конференция первичной профсоюзной организации работников. На мероприятии собрались более 180 участников, включая преподавателей, сотрудников и представителей администрации университета. Конференция стала важной платформой для обсуждения текущих достижений, проблем и планов на будущее.</a:t>
            </a:r>
            <a:endParaRPr lang="ru-RU" sz="1600" i="0" dirty="0">
              <a:solidFill>
                <a:srgbClr val="444444"/>
              </a:solidFill>
              <a:effectLst/>
              <a:latin typeface="Comic Sans MS" panose="030F0702030302020204" pitchFamily="66" charset="0"/>
            </a:endParaRPr>
          </a:p>
          <a:p>
            <a:pPr indent="450215" algn="just">
              <a:buNone/>
            </a:pPr>
            <a:r>
              <a:rPr lang="ru-RU" sz="1600" b="0" i="0" dirty="0">
                <a:solidFill>
                  <a:srgbClr val="333333"/>
                </a:solidFill>
                <a:effectLst/>
                <a:latin typeface="pt_sans_caption"/>
              </a:rPr>
              <a:t>В начале конференции Анна Сазонова, председатель первичной профсоюзной организации, представила отчет о работе за 2024 год. В своем выступлении она отметила ключевые достижения профсоюза, среди которых успешное решение социальных вопросов работников, развитие образовательных инициатив и укрепление внутренней культуры университета.</a:t>
            </a:r>
          </a:p>
          <a:p>
            <a:pPr indent="450215" algn="just">
              <a:buNone/>
            </a:pPr>
            <a:r>
              <a:rPr lang="ru-RU" sz="1600" b="0" i="0" dirty="0">
                <a:solidFill>
                  <a:srgbClr val="333333"/>
                </a:solidFill>
                <a:effectLst/>
                <a:latin typeface="pt_sans_caption"/>
              </a:rPr>
              <a:t>Одной из значимых тем заседания стало внесение изменений в состав профсоюзного комитета. Участники обсудили необходимость обновления представительства и привлечения новых членов, что позволит улучшить работу организации и повысить ее эффективность.</a:t>
            </a:r>
          </a:p>
        </p:txBody>
      </p:sp>
      <p:pic>
        <p:nvPicPr>
          <p:cNvPr id="22530" name="Picture 2" descr="IMG_8976">
            <a:extLst>
              <a:ext uri="{FF2B5EF4-FFF2-40B4-BE49-F238E27FC236}">
                <a16:creationId xmlns:a16="http://schemas.microsoft.com/office/drawing/2014/main" id="{EB331E4A-9900-8B0D-3ED3-6757D07618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52524" y="921839"/>
            <a:ext cx="2598722" cy="1732481"/>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IMG_8984">
            <a:extLst>
              <a:ext uri="{FF2B5EF4-FFF2-40B4-BE49-F238E27FC236}">
                <a16:creationId xmlns:a16="http://schemas.microsoft.com/office/drawing/2014/main" id="{4228E377-8B26-D5F2-6056-D82485C1C4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52524" y="2704631"/>
            <a:ext cx="2691475" cy="1794317"/>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IMG_9126">
            <a:extLst>
              <a:ext uri="{FF2B5EF4-FFF2-40B4-BE49-F238E27FC236}">
                <a16:creationId xmlns:a16="http://schemas.microsoft.com/office/drawing/2014/main" id="{DCE02788-E26C-BA81-98AE-C79429D2D00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52524" y="4577228"/>
            <a:ext cx="2702032" cy="180135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3ABE490-EF6F-A779-394A-4B59F745A529}"/>
              </a:ext>
            </a:extLst>
          </p:cNvPr>
          <p:cNvSpPr txBox="1"/>
          <p:nvPr/>
        </p:nvSpPr>
        <p:spPr>
          <a:xfrm>
            <a:off x="175144" y="6378583"/>
            <a:ext cx="8796073" cy="430887"/>
          </a:xfrm>
          <a:prstGeom prst="rect">
            <a:avLst/>
          </a:prstGeom>
          <a:noFill/>
        </p:spPr>
        <p:txBody>
          <a:bodyPr wrap="square">
            <a:spAutoFit/>
          </a:bodyPr>
          <a:lstStyle/>
          <a:p>
            <a:r>
              <a:rPr lang="ru-RU" sz="1100" dirty="0">
                <a:hlinkClick r:id="rId10"/>
              </a:rPr>
              <a:t>https://www.grsu.by/component/k2/item/54632-otchetnaya-konferentsiya-pervichnoj-profsoyuznoj-organizatsii-rabotnikov-proshla-v-kupalovskom-universitete.html</a:t>
            </a:r>
            <a:r>
              <a:rPr lang="ru-RU" sz="1100" dirty="0"/>
              <a:t> </a:t>
            </a:r>
          </a:p>
        </p:txBody>
      </p:sp>
    </p:spTree>
    <p:extLst>
      <p:ext uri="{BB962C8B-B14F-4D97-AF65-F5344CB8AC3E}">
        <p14:creationId xmlns:p14="http://schemas.microsoft.com/office/powerpoint/2010/main" val="256670447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9121</TotalTime>
  <Words>3366</Words>
  <Application>Microsoft Office PowerPoint</Application>
  <PresentationFormat>Экран (4:3)</PresentationFormat>
  <Paragraphs>167</Paragraphs>
  <Slides>28</Slides>
  <Notes>28</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28</vt:i4>
      </vt:variant>
    </vt:vector>
  </HeadingPairs>
  <TitlesOfParts>
    <vt:vector size="36" baseType="lpstr">
      <vt:lpstr>Arial</vt:lpstr>
      <vt:lpstr>Calibri</vt:lpstr>
      <vt:lpstr>Comic Sans MS</vt:lpstr>
      <vt:lpstr>Impact</vt:lpstr>
      <vt:lpstr>pt_sans_bold</vt:lpstr>
      <vt:lpstr>pt_sans_caption</vt:lpstr>
      <vt:lpstr>Segoe UI Light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Цели устойчивого развития</dc:title>
  <dc:creator>Лисовская Анастасия Казимировна</dc:creator>
  <cp:lastModifiedBy>Лисовская АНАСТАСИЯ КАЗИМИРОВНА</cp:lastModifiedBy>
  <cp:revision>769</cp:revision>
  <cp:lastPrinted>2022-08-31T19:27:54Z</cp:lastPrinted>
  <dcterms:created xsi:type="dcterms:W3CDTF">2022-08-29T06:47:08Z</dcterms:created>
  <dcterms:modified xsi:type="dcterms:W3CDTF">2026-04-28T06:22:58Z</dcterms:modified>
</cp:coreProperties>
</file>