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34" r:id="rId3"/>
    <p:sldId id="442" r:id="rId4"/>
    <p:sldId id="471" r:id="rId5"/>
    <p:sldId id="480" r:id="rId6"/>
    <p:sldId id="482" r:id="rId7"/>
    <p:sldId id="487" r:id="rId8"/>
    <p:sldId id="456" r:id="rId9"/>
    <p:sldId id="524" r:id="rId10"/>
    <p:sldId id="525" r:id="rId11"/>
    <p:sldId id="526" r:id="rId12"/>
    <p:sldId id="556" r:id="rId13"/>
    <p:sldId id="573" r:id="rId14"/>
    <p:sldId id="597" r:id="rId15"/>
    <p:sldId id="615" r:id="rId16"/>
    <p:sldId id="628" r:id="rId17"/>
    <p:sldId id="649" r:id="rId18"/>
    <p:sldId id="650" r:id="rId19"/>
    <p:sldId id="667" r:id="rId20"/>
    <p:sldId id="683" r:id="rId21"/>
    <p:sldId id="689" r:id="rId22"/>
    <p:sldId id="695" r:id="rId23"/>
    <p:sldId id="700" r:id="rId24"/>
    <p:sldId id="713" r:id="rId25"/>
    <p:sldId id="740" r:id="rId26"/>
    <p:sldId id="359" r:id="rId27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>
      <p:cViewPr varScale="1">
        <p:scale>
          <a:sx n="111" d="100"/>
          <a:sy n="111" d="100"/>
        </p:scale>
        <p:origin x="153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1ABB7-0DC9-B45F-8ECC-78C08E1CD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D6D8D4-15CE-D176-AB55-BC43FB45D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37780FE-ECB1-537B-F8F0-F2C73EB3D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9BC97-F832-3C62-D02D-13626F6C34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86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1C8C-6FD1-2C9A-B64B-01D340699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5FD1D7A-348E-7514-E7F5-20203E7A2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09927F-90F7-C932-232C-A913D3DD5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20B2E3-4D14-A2FA-A43D-1F1276F56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4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DE77-3376-F537-9281-937EC6FB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CCA2806-3323-AD2A-341C-279BF9FC9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C48850-3F7C-A65C-5F87-64724F197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3C296E-5434-5609-43AB-C5E8F171B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5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7537-F664-C91F-3A2F-263137607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8C2017-B30B-7DED-EB3B-CD01DC278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CB2EB66-FC85-6865-21DE-8AC66222D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86E254-988F-2CE3-786A-48D9455CD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05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D82ED-B545-6058-B51C-62DF9EF02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6F9D65E-9A25-1AFC-1EEF-21AEB7A3F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8399AD-31F8-E4D8-6002-7B4A45B4B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A9DBF3-78C8-F0EC-FA38-D790E5390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1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FF45-BAA4-01C8-8AE0-C6A8D4249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70F18B-9C61-933D-B3C7-B7F16A04D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40D5CFA-DC59-E4D2-B288-F6D1B5B60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3B3EC1-198E-127C-D847-54F1263CD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6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573BA-42AD-A9EA-AEF4-B11FFF13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4187313-09A9-E320-4364-7E26918A2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6C10F4B-F4E8-793C-0B03-73CADD86A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BE70C-8CC3-8437-426E-C8708A654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95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D4E39-58DA-B63A-DF3A-BF1290A7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D80C43-65C0-29F0-359D-F8EA52402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750668-04A6-2FF8-F275-377D2BE27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1E4F6-4590-D481-46FB-B1A141277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78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FA61B-8499-265B-28C1-CFA76A5EB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2AB9733-8CE4-C609-FD3F-702719183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69829B-49E5-76F9-E9D0-A0018BA9E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D4C3D7-ED10-E4F9-4205-478337C33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62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A6ED6-BFF4-4F61-8197-675A811A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5E52C1-448A-0FB8-2132-A8091E6FE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57CD78-4186-C856-D341-F7D95A236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014D85-4574-2348-201F-BB48F6595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3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DA761-17BC-9C08-B4E2-A01EE5B02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651773-F371-0E54-AC0B-4753E7840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C25B6B9-4442-9CF4-5470-475104010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CAE087-2675-4D00-48BA-A3065C210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42550-A146-7D7D-E65F-11793DDB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387FC21-D09F-1AC5-6DFE-0849DB569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729053-77ED-1DCB-3D36-DCC2CA7FC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134285-A3EE-D2D6-74D1-795C73694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6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6C68-99CA-F8D7-1873-E012FEEF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7F94FC-3269-60A7-9221-30157D1D1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E1300F3-ADF1-62AB-14AA-6011DCAE1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6A366-7B31-FF52-A8A0-057AE3544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6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70DEB-0870-BEA5-EE12-CAB5845F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1A5564-AA3C-36A4-D43C-F847282EE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9A34DB2-2CBE-4B23-8C15-6B2135E3A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1AF666-0E6A-9C7E-3208-F43B7B381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0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EF12F-E735-EF34-591A-CCC80F159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461200-1A8B-8615-637A-B8BB7D4D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4991F42-017E-3FF6-A2CB-5CA3355A4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543C5B-CE1D-CAF8-4C32-D84017CE5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5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951E-495A-1889-79A8-C955BD51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ABC56D-D24C-11A0-BB9C-C68C2DC98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E49A84-D945-B14C-C5C0-F4AA9C3AE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B61AA1-136B-6188-03AF-2FB7305085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89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08AA4-9AF4-F8D9-0C16-2746C255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DF9508-1B91-51E6-52B5-D63014C49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35274C-4094-A85D-9531-3DCAB96F9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631C7F-0666-A1C6-2FDC-67E1FBEAB2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07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45DD-3D47-DC9C-0583-67CF3B72A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711546-DB35-81F8-25B1-7018E1365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742E9B-9E4A-2FAA-2B23-64ABB1996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C8161C-0C51-F09B-936A-0E88264C5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6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1D0BA-89CB-F997-03E8-C1F2DBA56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E66198C-93C2-B1D8-710B-D3789FBF9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D5ED689-1820-B435-39F4-20F7A730D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93F749-17EA-7B45-524F-AEEFB6C88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6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202A0-6585-4E89-12AE-3E704E68C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327A5C-5487-D604-9A23-893A8091F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078631-AB8E-9A19-FFD6-7D9FE44AF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A03EFE-2F10-01FF-8702-9A59D9612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2810-F4F8-7735-1788-7001413EF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3727084-7F24-66B6-4358-A148CE085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211634-007E-F0F6-5D0E-B4C6D99EB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EF75D0-C861-C902-34EE-B6441B07E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1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49E29-9470-A5B8-5EE3-43DF3042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319312-6E4D-AC44-621C-94CB2F5B2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EA3D1A-0723-4109-7A04-7DD4EDA7D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38528F-C4D2-7B8C-B258-C885F4E77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0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49B76-0F87-50BF-A2FE-7A91E179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217883-4C38-9A79-238D-7359326A8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D3A62D2-38F1-D9D3-2DE9-9345A40D1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B7D2A4-B385-695D-E04F-8F8F74B04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9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6A836-D168-E112-9FAE-75EDC0A8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835852-7432-78EC-6DCE-20B13167E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585760-8EC2-4D28-50AE-0E3B90979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7C3599-6944-5883-96F8-31F29F2FB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2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331-delegatsiya-kupalovskogo-universiteta-prinimaet-uchastie-v-soveshchanii-ministrov-obrazovaniya-shos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341-v-kitae-otkryli-sovmestnyj-obrazovatelnyj-tsentr-grgu-imeni-yanki-kupaly-i-sintszyanskogo-pedagogicheskogo-universiteta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685-pervyj-prorektor-grgu-imeni-yanki-kupaly-prinimaet-uchastie-v-lige-rektorov-universitetov-brazilii-rossii-i-belarusi-i-forume-rektorov-universitetov-briks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s://www.grsu.by/component/k2/item/55908-rektor-kupalovskogo-universiteta-irina-kiturko-prodolzhaet-prinimat-uchastie-v-xii-forume-regionov-rossii-i-belarusi.html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5886-rektor-kupalovskogo-universiteta-irina-kiturko-v-sostave-delegatsii-grodnenskoj-oblasti-prinimaet-uchastie-v-xii-forume-regionov-rossii-i-belarusi.html" TargetMode="External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6.jpeg"/><Relationship Id="rId5" Type="http://schemas.microsoft.com/office/2007/relationships/hdphoto" Target="../media/hdphoto4.wdp"/><Relationship Id="rId15" Type="http://schemas.openxmlformats.org/officeDocument/2006/relationships/image" Target="../media/image39.jpeg"/><Relationship Id="rId10" Type="http://schemas.openxmlformats.org/officeDocument/2006/relationships/image" Target="../media/image35.jpeg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893-rektor-kupalovskogo-universiteta-irina-kiturko-podpisala-ryad-dogovorov-o-mezhdunarodnom-sotrudnichestve-na-xii-forume-regionov-rossii-i-belarusi.html" TargetMode="External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276-rektor-grgu-imeni-yanki-kupaly-irina-kiturko-obsudila-perspektivy-mezhdunarodnogo-sotrudnichestva-s-rukovoditelyami-diplomaticheskikh-predstavitelstv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680-rektor-grgu-imeni-yanki-kupaly-podpisala-dogovor-o-mezhdunarodnom-sotrudnichestve-s-andizhanskim-gosudarstvennym-universitetom-imeni-zakhiriddina-mukhammada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754-perspektivnye-napravleniya-sotrudnichestva-s-lunnanskim-pedagogicheskim-institutom-obsudili-v-grgu-imeni-yanki-kupaly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934-kupalovtsy-prinimayut-uchastie-v-xiii-mezhdunarodnom-forume-evrazijskaya-ekonomicheskaya-perspektiva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hyperlink" Target="https://www.grsu.by/component/k2/item/56951-delegatsiya-grgu-imeni-yanki-kupaly-otkryvaet-novye-gorizonty-sotrudnichestva-s-kitaem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50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3.jpeg"/><Relationship Id="rId5" Type="http://schemas.microsoft.com/office/2007/relationships/hdphoto" Target="../media/hdphoto4.wdp"/><Relationship Id="rId15" Type="http://schemas.openxmlformats.org/officeDocument/2006/relationships/hyperlink" Target="https://www.grsu.by/component/k2/item/56968-delegatsiya-kupalovskogo-universiteta-vo-glave-s-rektorom-irinoj-kiturko-posetila-shandunskij-professionalnyj-institut-vneshnej-torgovli.html" TargetMode="External"/><Relationship Id="rId10" Type="http://schemas.openxmlformats.org/officeDocument/2006/relationships/hyperlink" Target="https://www.grsu.by/component/k2/item/56930-delegatsiya-kupalovskogo-universiteta-s-ofitsialnym-vizitom-poseshchaet-vysshie-uchebnye-zavedeniya-kitajskoj-narodnoj-respublik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2.jpeg"/><Relationship Id="rId1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8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8.jpe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7127-kupalovskij-universitet-predstavil-perspektivnye-modeli-integratsii-obrazovaniya-na-forume-v-uzbekistane.htm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112-kupalovskij-universitet-prinyal-uchastie-vo-vtorom-forume-professionalnogo-vysshego-obrazovaniya-belarusi-i-uzbekistana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123-novye-gorizonty-sotrudnichestva-grgu-imeni-yanki-kupaly-i-tambovskij-gosudarstvennyj-universitet-imeni-g-r-derzhavina-obedinyayut-usiliya-dlya-realizatsii-obrazovatelnykh-initsiativ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7210-kupalovskij-universitet-ukrepil-mezhdunarodnoe-sotrudnichestvo-v-sfere-obrazovaniya-i-nauk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231-rektor-kupalovskogo-universiteta-irina-kiturko-prinyala-uchastie-v-iii-zasedanii-belorussko-kitajskoj-assotsiatsii-universitetov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8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322-delegatsiya-kupalovskogo-universiteta-vo-glave-s-rektorom-irinoj-kiturko-prinimaet-uchastie-v-forume-vuzov-inzhenerno-tekhnologicheskogo-profilya-soyuznogo-gosudarstva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357-sotrudnichestvo-mezhdu-belorusskimi-nauchno-tekhnologicheskimi-parkami-i-tekhnoparkom-inno-respubliki-uzbekistan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8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7524-pervyj-prorektor-grgu-imeni-yanki-kupaly-prinyal-uchastie-v-kruglom-stole-mezhdu-respublikoj-kazakhstan-i-respublikoj-belarus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8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807-grgu-imeni-yanki-kupaly-i-nizhegorodskij-inzhenerno-ekonomicheskij-universitet-podpisali-dogovor-o-sotrudnichestve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423-grgu-imeni-yanki-kupaly-ukreplyaet-mezhdunarodnoe-sotrudnichestvo-s-khesi-universitetom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777-v-grgu-imeni-yanki-kupaly-prokhodit-vizit-delegatsii-belgorodskogo-gosudarstvennogo-tekhnologicheskogo-universiteta-imeni-v-g-shukho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835-v-grgu-imeni-yanki-kupaly-podpisali-dogovor-o-sotrudnichestve-s-it-kompaniej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837-podpisanie-dogovora-mezhdu-grgu-imeni-yanki-kupaly-i-bgtu-imeni-v-g-shukhova-na-otkrytii-novogo-zdaniya-generalnogo-konsulstva-rossijskoj-federatsii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955-predstavitel-kupalovskogo-universiteta-prezentoval-grgu-imeni-yanki-kupaly-v-uzbekistane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000-v-grgu-imeni-yanki-kupaly-sostoyalas-vstrecha-s-partnerami-iz-knr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319-delegatsiya-kupalovskogo-universiteta-uchastvuet-v-zasedanii-podkomissii-po-sotrudnichestvu-v-oblasti-obrazovaniya-v-kita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991078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17: Укрепление средств осуществления и активизация работы в рамках Глобального партнерства в интересах устойчивого развития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22E13-6E31-B696-8A55-67E5D11FA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8DB8A95-28D9-73F6-AFAC-FA8D665A379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0EFE564-B0A9-08D0-DA41-7D1D995E06F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774EAC8-F814-922A-3FB0-CEC3035E03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0F0437B-3974-7358-8799-BE1F1F5C949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5E8DD54-DB3F-3A00-5B67-E2CB58075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6E3A6E-5285-8038-FC14-322A927E754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62E290A-232E-3936-6151-00FDFAED7A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61DABCF-820E-F529-A5FE-12BC3F3C3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8F9F95F-B192-D4C0-C66E-32D60FA2595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2D7467E-5F85-D85F-E43D-083ADAE45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C2265B-D52B-B752-BA57-0B65FE87C52C}"/>
              </a:ext>
            </a:extLst>
          </p:cNvPr>
          <p:cNvSpPr txBox="1"/>
          <p:nvPr/>
        </p:nvSpPr>
        <p:spPr>
          <a:xfrm>
            <a:off x="508540" y="192338"/>
            <a:ext cx="6565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Совещание министров образования ШОС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A08D8-D0D8-8704-14DE-264E5F923A12}"/>
              </a:ext>
            </a:extLst>
          </p:cNvPr>
          <p:cNvSpPr txBox="1"/>
          <p:nvPr/>
        </p:nvSpPr>
        <p:spPr>
          <a:xfrm>
            <a:off x="187715" y="933866"/>
            <a:ext cx="884290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Делегация ГрГУ имени Янки Купалы во главе с ректором Ириной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участвовала в Девятом совещании министров образования государств-членов Шанхайской организации сотрудничества (ШОС). В рамках мероприятия прошла Церемония открытия Альянса цифрового образования стран ШОС.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 базе актового зала библиотеки Синьцзянского университета (кампус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Хунху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) прошел Форум по цифровому интеллектуальному образованию. Одним из докладчиков форума выступила Ирина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ректор ГрГУ имени Янки Купалы. В своём докладе «Цифровое обучение как инструмент обеспечения качества инновационного образования в университете» она поделилась опытом и подходами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к внедрению цифровых технологий в образовательный процесс.</a:t>
            </a:r>
          </a:p>
        </p:txBody>
      </p:sp>
      <p:pic>
        <p:nvPicPr>
          <p:cNvPr id="46082" name="Picture 2" descr="5267053974773689779">
            <a:extLst>
              <a:ext uri="{FF2B5EF4-FFF2-40B4-BE49-F238E27FC236}">
                <a16:creationId xmlns:a16="http://schemas.microsoft.com/office/drawing/2014/main" id="{E73646AE-5FFA-A313-81A4-F4F7F071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4" y="3614445"/>
            <a:ext cx="2929299" cy="19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5267053974773689780">
            <a:extLst>
              <a:ext uri="{FF2B5EF4-FFF2-40B4-BE49-F238E27FC236}">
                <a16:creationId xmlns:a16="http://schemas.microsoft.com/office/drawing/2014/main" id="{52D90627-9B2A-891B-36D6-045EB9C3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74" y="3596647"/>
            <a:ext cx="2946451" cy="19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5267053974773689778">
            <a:extLst>
              <a:ext uri="{FF2B5EF4-FFF2-40B4-BE49-F238E27FC236}">
                <a16:creationId xmlns:a16="http://schemas.microsoft.com/office/drawing/2014/main" id="{DFC9E4E4-DE40-70AB-298F-753905C5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96" y="3573273"/>
            <a:ext cx="2791922" cy="18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9833A-5B7B-3778-C338-FCB8CBF5A0B8}"/>
              </a:ext>
            </a:extLst>
          </p:cNvPr>
          <p:cNvSpPr txBox="1"/>
          <p:nvPr/>
        </p:nvSpPr>
        <p:spPr>
          <a:xfrm>
            <a:off x="25704" y="6220868"/>
            <a:ext cx="93043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https://www.grsu.by/component/k2/item/55331-delegatsiya-kupalovskogo-universiteta-prinimaet-uchastie-v-soveshchanii-ministrov-obrazovaniya-shos.html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14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46CF4-48F8-8511-15D0-1F03F08C2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D12B7AE-DA58-C1C9-9BDD-280E32A3C12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5B8E88D-53D7-40C9-6475-66953BA8C6A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CFAA57F-EE4C-8F04-32A5-25EB482195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9B47F64-845E-F906-2E86-9F1E7960C2D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FF14649-C2C4-F227-8AF9-B082B34B6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33EAF9-A7F5-1BEB-D099-7CE35305C5D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9CECB8A-EC8E-F88B-5968-CCB167736B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8CB725B-5509-32A4-1FCD-1CE484D98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060FE8B-606B-36A4-5FA1-F0FD6EC1EC4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20F324E-D5D3-00C2-90B6-86D2AE8D1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C54E8F-7CE3-9347-125D-CFD57A4DB6CF}"/>
              </a:ext>
            </a:extLst>
          </p:cNvPr>
          <p:cNvSpPr txBox="1"/>
          <p:nvPr/>
        </p:nvSpPr>
        <p:spPr>
          <a:xfrm>
            <a:off x="644461" y="74968"/>
            <a:ext cx="6624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Совместный образовательный центр ГрГУ имени Янки Купалы и Синьцзянского педагогического университета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B9306-6A53-DB9A-BACF-C142E383F8EA}"/>
              </a:ext>
            </a:extLst>
          </p:cNvPr>
          <p:cNvSpPr txBox="1"/>
          <p:nvPr/>
        </p:nvSpPr>
        <p:spPr>
          <a:xfrm>
            <a:off x="39870" y="958008"/>
            <a:ext cx="54249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Сотрудничество Беларуси и Китая в сфере образования вышло на новый уровень: Гродненский государственный университет имени Янки Купалы и Синьцзянский педагогический университет открыли Совместный образовательный центр. Это стало главным итогом переговоров, прошедших в рамках визита делегации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в Китайскую Народную Республику.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Переговоры между представителями двух университетов</a:t>
            </a:r>
            <a:r>
              <a:rPr lang="ru-RU" sz="1600" dirty="0">
                <a:solidFill>
                  <a:srgbClr val="333333"/>
                </a:solidFill>
                <a:latin typeface="pt_sans_caption"/>
              </a:rPr>
              <a:t> 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стали ключевым этапом на пути к укреплению партнерских отношений. Стороны обсудили перспективные направления сотрудничества и возможности реализации совместных программ. Также для белорусской делегации была проведена обзорная экскурсия по Синьцзянскому педагогическому университету, во время которой удалось познакомиться с инфраструктурой и учебными возможностями вуза. Важным моментом визита стала встреча со студентами, изучающими русский язык.</a:t>
            </a:r>
          </a:p>
        </p:txBody>
      </p:sp>
      <p:pic>
        <p:nvPicPr>
          <p:cNvPr id="47106" name="Picture 2" descr="IMG_5093">
            <a:extLst>
              <a:ext uri="{FF2B5EF4-FFF2-40B4-BE49-F238E27FC236}">
                <a16:creationId xmlns:a16="http://schemas.microsoft.com/office/drawing/2014/main" id="{A1F8DEB2-ECE5-6233-4973-44635B02E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68" y="975032"/>
            <a:ext cx="3549830" cy="23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5271674715339091806">
            <a:extLst>
              <a:ext uri="{FF2B5EF4-FFF2-40B4-BE49-F238E27FC236}">
                <a16:creationId xmlns:a16="http://schemas.microsoft.com/office/drawing/2014/main" id="{3C70139C-A16A-DA0D-29DA-2A2C5288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68" y="3429000"/>
            <a:ext cx="3549830" cy="23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663A1-D045-BE37-5E8A-B08CBD2FD87C}"/>
              </a:ext>
            </a:extLst>
          </p:cNvPr>
          <p:cNvSpPr txBox="1"/>
          <p:nvPr/>
        </p:nvSpPr>
        <p:spPr>
          <a:xfrm>
            <a:off x="94983" y="6325072"/>
            <a:ext cx="9252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https://www.grsu.by/component/k2/item/55341-v-kitae-otkryli-sovmestnyj-obrazovatelnyj-tsentr-grgu-imeni-yanki-kupaly-i-sintszyanskogo-pedagogicheskogo-universiteta.html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91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D209-F771-2858-3D28-E89643F3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D6BE786-29DA-AE08-45B9-844B0AC1D72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C675EB7-ADD3-73F8-6050-A902C7FA595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D547B97-EDB5-4A07-BBB3-A22C85A9B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0ACB1EF-9431-8B3A-0A3A-1BA148CD60D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781C9A4-58F3-D845-49C8-0E5612AAB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742E09-2D1B-2575-FD20-EC4B3DE963F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5AB7738-D9B6-D40B-D8AE-DE6338A341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0A37E09-31C5-2104-F2E5-B2A8F7842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ADE47A5-C34D-3B94-DEFF-9DD5AAEC505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481058A-DCEB-5679-B464-3F89B6A58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DBA02B-A3B7-D936-0FE8-66F5BD274ABB}"/>
              </a:ext>
            </a:extLst>
          </p:cNvPr>
          <p:cNvSpPr txBox="1"/>
          <p:nvPr/>
        </p:nvSpPr>
        <p:spPr>
          <a:xfrm>
            <a:off x="735422" y="98614"/>
            <a:ext cx="6447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Лига ректоров университетов Бразилии, России и Беларуси и Форуме ректоров университетов БРИКС+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AA0BC-5E1B-65C9-8F00-63EFAB366228}"/>
              </a:ext>
            </a:extLst>
          </p:cNvPr>
          <p:cNvSpPr txBox="1"/>
          <p:nvPr/>
        </p:nvSpPr>
        <p:spPr>
          <a:xfrm>
            <a:off x="104876" y="919116"/>
            <a:ext cx="56162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С 5 по 7 июня 2025 года в Рио-де-Жанейро прошла Лига ректоров университетов Бразилии, России и Беларуси, а также Форум ректоров университетов БРИКС+. На мероприятии обсудили вопросы международного сотрудничества в области науки и образования.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Участвуя в форуме, первый проректор Гродненского государственного университета имени Янки Купалы Александр 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Каревский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 представлял интересы белорусского образования.</a:t>
            </a: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В мероприятии принимали участие более 50 ректоров и представителей вузов Бразилии, России и Беларуси. Белорусскую сторону представляют Гродненский государственный университет имени Янки Купалы, а также Белорусский государственный университет информатики и радиоэлектроники. </a:t>
            </a:r>
          </a:p>
        </p:txBody>
      </p:sp>
      <p:pic>
        <p:nvPicPr>
          <p:cNvPr id="18434" name="Picture 2" descr="5336938847935789082">
            <a:extLst>
              <a:ext uri="{FF2B5EF4-FFF2-40B4-BE49-F238E27FC236}">
                <a16:creationId xmlns:a16="http://schemas.microsoft.com/office/drawing/2014/main" id="{7D3B57B3-A48A-031F-CC6A-533D1AEC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779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hoto_2025-06-05_17-38-20">
            <a:extLst>
              <a:ext uri="{FF2B5EF4-FFF2-40B4-BE49-F238E27FC236}">
                <a16:creationId xmlns:a16="http://schemas.microsoft.com/office/drawing/2014/main" id="{665A04ED-083E-6557-970A-060F7A35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60283"/>
            <a:ext cx="3104007" cy="20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23BAF-D7F4-4D69-6148-AC7D972EA0AB}"/>
              </a:ext>
            </a:extLst>
          </p:cNvPr>
          <p:cNvSpPr txBox="1"/>
          <p:nvPr/>
        </p:nvSpPr>
        <p:spPr>
          <a:xfrm>
            <a:off x="39661" y="6291238"/>
            <a:ext cx="92302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https://www.grsu.by/component/k2/item/55685-pervyj-prorektor-grgu-imeni-yanki-kupaly-prinimaet-uchastie-v-lige-rektorov-universitetov-brazilii-rossii-i-belarusi-i-forume-rektorov-universitetov-briks.html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89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5C63-4562-9C55-2292-142DBDDE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760B34-EEDE-65C9-326F-4DCF70B9FC3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A017F68-D581-C87E-8B90-8FA09FD30F8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48674A0-B741-B8C9-19CB-AE09BF7696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F1617A6-5127-6F12-23B6-60C200A97A3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C352677-A398-B914-8257-8FF63DFF44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F8ADD6-4C51-1CB2-CBBD-3FF484B3BB1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76EC002-9192-B9EB-AAF2-997CC29FD4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74B91B9-02DA-5F86-9056-95162C86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5875C79-20BE-3204-6910-286832192B3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965343C-F9AD-A0DC-A63A-AC6E6883D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968C45-C52D-05EA-1F50-ADEFF3D73171}"/>
              </a:ext>
            </a:extLst>
          </p:cNvPr>
          <p:cNvSpPr txBox="1"/>
          <p:nvPr/>
        </p:nvSpPr>
        <p:spPr>
          <a:xfrm>
            <a:off x="1031280" y="190947"/>
            <a:ext cx="6155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XII Форум регионов России и Беларуси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083A4-B2AA-3761-DCF9-3F3617C2530C}"/>
              </a:ext>
            </a:extLst>
          </p:cNvPr>
          <p:cNvSpPr txBox="1"/>
          <p:nvPr/>
        </p:nvSpPr>
        <p:spPr>
          <a:xfrm>
            <a:off x="104876" y="933866"/>
            <a:ext cx="8787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Форум «Молодежь России и Беларуси – наследники Великой Победы и будущее Союзного государства» прошел в Нижнем Новгороде. В пленарном заседании при</a:t>
            </a:r>
            <a:r>
              <a:rPr lang="ru-RU" sz="1600" dirty="0">
                <a:solidFill>
                  <a:srgbClr val="444444"/>
                </a:solidFill>
                <a:latin typeface="pt_sans_bold"/>
              </a:rPr>
              <a:t>няли 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участие свыше 700 человек.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AF171-9666-1F1B-C173-8D5C87A56E21}"/>
              </a:ext>
            </a:extLst>
          </p:cNvPr>
          <p:cNvSpPr txBox="1"/>
          <p:nvPr/>
        </p:nvSpPr>
        <p:spPr>
          <a:xfrm>
            <a:off x="0" y="6000691"/>
            <a:ext cx="9377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7"/>
              </a:rPr>
              <a:t>https://www.grsu.by/component/k2/item/55886-rektor-kupalovskogo-universiteta-irina-kiturko-v-sostave-delegatsii-grodnenskoj-oblasti-prinimaet-uchastie-v-xii-forume-regionov-rossii-i-belarusi.html</a:t>
            </a:r>
            <a:r>
              <a:rPr lang="ru-RU" sz="1050" dirty="0"/>
              <a:t> </a:t>
            </a:r>
          </a:p>
        </p:txBody>
      </p:sp>
      <p:pic>
        <p:nvPicPr>
          <p:cNvPr id="37890" name="Picture 2" descr="5397932395765820466">
            <a:extLst>
              <a:ext uri="{FF2B5EF4-FFF2-40B4-BE49-F238E27FC236}">
                <a16:creationId xmlns:a16="http://schemas.microsoft.com/office/drawing/2014/main" id="{1ABC432E-0EA5-2EB2-8BDE-F28E40CD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" y="1764863"/>
            <a:ext cx="2540411" cy="19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548885-D412-573D-C66D-E22A801EBE62}"/>
              </a:ext>
            </a:extLst>
          </p:cNvPr>
          <p:cNvSpPr txBox="1"/>
          <p:nvPr/>
        </p:nvSpPr>
        <p:spPr>
          <a:xfrm>
            <a:off x="0" y="6345932"/>
            <a:ext cx="95045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https://www.grsu.by/component/k2/item/55893-rektor-kupalovskogo-universiteta-irina-kiturko-podpisala-ryad-dogovorov-o-mezhdunarodnom-sotrudnichestve-na-xii-forume-regionov-rossii-i-belarusi.html</a:t>
            </a:r>
            <a:r>
              <a:rPr lang="ru-RU" sz="1050" dirty="0"/>
              <a:t> </a:t>
            </a:r>
          </a:p>
        </p:txBody>
      </p:sp>
      <p:pic>
        <p:nvPicPr>
          <p:cNvPr id="37892" name="Picture 4" descr="photo_2025-06-26_19-59-34">
            <a:extLst>
              <a:ext uri="{FF2B5EF4-FFF2-40B4-BE49-F238E27FC236}">
                <a16:creationId xmlns:a16="http://schemas.microsoft.com/office/drawing/2014/main" id="{0A376A92-1D51-B2BC-BF98-896F4091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12691"/>
            <a:ext cx="2735025" cy="18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photo_2025-06-26_19-59-16">
            <a:extLst>
              <a:ext uri="{FF2B5EF4-FFF2-40B4-BE49-F238E27FC236}">
                <a16:creationId xmlns:a16="http://schemas.microsoft.com/office/drawing/2014/main" id="{DD1DC987-5922-8AF2-D042-56E3C8D9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41" y="1825638"/>
            <a:ext cx="2735025" cy="18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photo_2025-06-26_19-59-26">
            <a:extLst>
              <a:ext uri="{FF2B5EF4-FFF2-40B4-BE49-F238E27FC236}">
                <a16:creationId xmlns:a16="http://schemas.microsoft.com/office/drawing/2014/main" id="{157FC129-BFE5-AE81-4186-0DB25B01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" y="3735365"/>
            <a:ext cx="2532324" cy="16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BD2F5A-DB11-6789-59B0-8E4ECD50F3D2}"/>
              </a:ext>
            </a:extLst>
          </p:cNvPr>
          <p:cNvSpPr txBox="1"/>
          <p:nvPr/>
        </p:nvSpPr>
        <p:spPr>
          <a:xfrm>
            <a:off x="10552" y="5634703"/>
            <a:ext cx="90364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3"/>
              </a:rPr>
              <a:t>https://www.grsu.by/component/k2/item/55908-rektor-kupalovskogo-universiteta-irina-kiturko-prodolzhaet-prinimat-uchastie-v-xii-forume-regionov-rossii-i-belarusi.html</a:t>
            </a:r>
            <a:r>
              <a:rPr lang="ru-RU" sz="1050" dirty="0"/>
              <a:t> </a:t>
            </a:r>
          </a:p>
        </p:txBody>
      </p:sp>
      <p:pic>
        <p:nvPicPr>
          <p:cNvPr id="37898" name="Picture 10" descr="5402452767240483754">
            <a:extLst>
              <a:ext uri="{FF2B5EF4-FFF2-40B4-BE49-F238E27FC236}">
                <a16:creationId xmlns:a16="http://schemas.microsoft.com/office/drawing/2014/main" id="{6C0C8044-F3F0-40C3-5E58-DCFA4A09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84857"/>
            <a:ext cx="2735024" cy="18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5399984969226515897">
            <a:extLst>
              <a:ext uri="{FF2B5EF4-FFF2-40B4-BE49-F238E27FC236}">
                <a16:creationId xmlns:a16="http://schemas.microsoft.com/office/drawing/2014/main" id="{3355E5E0-E2FC-35F3-3236-57B0517F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30" y="3698871"/>
            <a:ext cx="2735024" cy="18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5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9D9D-ABC5-B5D4-5A2B-7AC1072B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23A9F98-FF3F-BCF5-DF9C-89ED2842645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4E11CF9-24BE-6DA1-1AF4-EE243402211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992301E-3E70-A09F-98D8-7F9ECCECDD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B8E37F2-4B1D-F740-B9A9-01605175439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BDA2A80-E237-7354-0513-981149658B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C70576-0359-042A-356C-B54521A044E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B07CBEC-4025-8558-361D-EEC159ABBB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35797BF-5248-566A-6C93-104782FEB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71B8B64-8654-645C-1AF0-429463B4F45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21326BA-A4AA-6306-9915-0E05F187C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DB8B3B-FAAB-DE8D-3961-ABFDE5F84999}"/>
              </a:ext>
            </a:extLst>
          </p:cNvPr>
          <p:cNvSpPr txBox="1"/>
          <p:nvPr/>
        </p:nvSpPr>
        <p:spPr>
          <a:xfrm>
            <a:off x="679436" y="44624"/>
            <a:ext cx="6609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_sans_bold"/>
              </a:rPr>
              <a:t>Встреча с главами дипломатических представительств и консульских учреждений Республики Беларусь</a:t>
            </a:r>
            <a:endParaRPr lang="ru-RU" sz="1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64AB8-EC6D-EA51-F21D-AB1BD7BF468A}"/>
              </a:ext>
            </a:extLst>
          </p:cNvPr>
          <p:cNvSpPr txBox="1"/>
          <p:nvPr/>
        </p:nvSpPr>
        <p:spPr>
          <a:xfrm>
            <a:off x="35785" y="929864"/>
            <a:ext cx="898602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выставочном центре «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БелЭкспо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» в городе Минске состоялась встреча представителей белорусских организаций с главами дипломатических представительств и консульских учреждений Республики Беларусь, посвященная вопросам международного сотрудничества. В мероприятии приняла участие ректор Гродненского государственного университета имени Янки Купалы Ирина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Ирина Фёдоровна провела переговоры с Чрезвычайными и Полномочными Послами Республики Беларусь в Китайской Народной Республике, Туркменистане, Республике Узбекистан, Республике Таджикистан, Кыргызской Республике, Монголии, Азербайджанской Республике, Молдове и Австрийской Республике.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 ходе встречи обсуждались вопросы перспективного направления развития международного сотрудничества ГрГУ имени Янки Купалы, в частности, наиболее актуальные направления научного сотрудничества, развитие маркетинговой деятельности, востребованные специальности для проектирования и реализации совместных образовательных программ, развитие академической мобильности сотрудников для прохождения стажировок и чтения лекций. Особое внимание было уделено перспективам взаимодействия Института повышения квалификации ГрГУ имени Янки Купалы с аналогичными учреждениями в странах-партнерах, а также вопросам профориентации иностранных абитуриентов.</a:t>
            </a:r>
          </a:p>
        </p:txBody>
      </p:sp>
      <p:pic>
        <p:nvPicPr>
          <p:cNvPr id="15362" name="Picture 2" descr="5213121765495141611">
            <a:extLst>
              <a:ext uri="{FF2B5EF4-FFF2-40B4-BE49-F238E27FC236}">
                <a16:creationId xmlns:a16="http://schemas.microsoft.com/office/drawing/2014/main" id="{0119BE7E-7EF5-E50D-1DA6-8D90DA6F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0" y="4624087"/>
            <a:ext cx="2387132" cy="17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5213121765495141606">
            <a:extLst>
              <a:ext uri="{FF2B5EF4-FFF2-40B4-BE49-F238E27FC236}">
                <a16:creationId xmlns:a16="http://schemas.microsoft.com/office/drawing/2014/main" id="{E48DFC4A-1EF6-F7F8-C580-8EE8897A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70" y="4623428"/>
            <a:ext cx="2686512" cy="17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5210748894848348732">
            <a:extLst>
              <a:ext uri="{FF2B5EF4-FFF2-40B4-BE49-F238E27FC236}">
                <a16:creationId xmlns:a16="http://schemas.microsoft.com/office/drawing/2014/main" id="{0560D493-7F0F-B6B9-B682-68438F4B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03684"/>
            <a:ext cx="2686512" cy="17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35E6E-86A4-BA50-6231-902983ABB82B}"/>
              </a:ext>
            </a:extLst>
          </p:cNvPr>
          <p:cNvSpPr txBox="1"/>
          <p:nvPr/>
        </p:nvSpPr>
        <p:spPr>
          <a:xfrm>
            <a:off x="0" y="6427112"/>
            <a:ext cx="89860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https://www.grsu.by/component/k2/item/56276-rektor-grgu-imeni-yanki-kupaly-irina-kiturko-obsudila-perspektivy-mezhdunarodnogo-sotrudnichestva-s-rukovoditelyami-diplomaticheskikh-predstavitelstv.html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4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FDFA9-51C4-0C72-EDB4-7FDAE99CF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64E79AC-70E1-5F51-863A-1F33A37B136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8215448-DA4C-0F99-1390-C7F5DF87877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7B980FD-8F7D-553B-43B9-D8D902F76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4FDDD4F-ABBB-89CE-3DFA-A8F7E60A300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0355F37-749F-4863-43F8-8845C9989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35491F-93B4-87F7-1D13-163DE4C3D4C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4EAD9EF-3476-E319-1E53-3141DC2D70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A04F6A1-91BF-33CB-8618-0585908AF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06FEA95-3EB4-B24D-E95E-E316F7BA5DB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AF94EA-D755-8CB2-6375-4B9BFE21B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073233A-9C3C-F49B-9026-789738AABB8E}"/>
              </a:ext>
            </a:extLst>
          </p:cNvPr>
          <p:cNvSpPr txBox="1"/>
          <p:nvPr/>
        </p:nvSpPr>
        <p:spPr>
          <a:xfrm>
            <a:off x="739075" y="12562"/>
            <a:ext cx="6205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0" dirty="0">
                <a:solidFill>
                  <a:schemeClr val="bg1"/>
                </a:solidFill>
                <a:effectLst/>
                <a:latin typeface="pt_sans_bold"/>
              </a:rPr>
              <a:t>Договор о международном сотрудничестве с Андижанским государственным университетом имени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pt_sans_bold"/>
              </a:rPr>
              <a:t>Захириддина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pt_sans_bold"/>
              </a:rPr>
              <a:t> Мухаммада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F294C-A49F-973A-FF16-4492CBF05D7F}"/>
              </a:ext>
            </a:extLst>
          </p:cNvPr>
          <p:cNvSpPr txBox="1"/>
          <p:nvPr/>
        </p:nvSpPr>
        <p:spPr>
          <a:xfrm>
            <a:off x="25064" y="957876"/>
            <a:ext cx="590478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effectLst/>
                <a:latin typeface="pt_sans_bold"/>
              </a:rPr>
              <a:t>Целью соглашения стало установление между университетами взаимовыгодного международного сотрудничества в академической, научной и культурных сферах.</a:t>
            </a:r>
            <a:endParaRPr lang="ru-RU" sz="1600" i="0" dirty="0"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effectLst/>
                <a:latin typeface="pt_sans_caption"/>
              </a:rPr>
              <a:t>Для реализации данной цели ректоры университетов договорились о всестороннем сотрудничестве, которое включает обмен студентами и преподавателями, совместные научные исследования и публикации, организацию совместных конференций, культурных мероприятий, стажировок и повышения квалификации, а также разработку образовательных программ и обмен методическими материалами.</a:t>
            </a:r>
          </a:p>
          <a:p>
            <a:pPr indent="450215" algn="just">
              <a:buNone/>
            </a:pPr>
            <a:r>
              <a:rPr lang="ru-RU" sz="1600" i="0" u="none" strike="noStrike" dirty="0">
                <a:effectLst/>
                <a:latin typeface="pt_sans_caption"/>
              </a:rPr>
              <a:t>Андижанский государственный университет имени </a:t>
            </a:r>
            <a:r>
              <a:rPr lang="ru-RU" sz="1600" i="0" u="none" strike="noStrike" dirty="0" err="1">
                <a:effectLst/>
                <a:latin typeface="pt_sans_caption"/>
              </a:rPr>
              <a:t>Захириддина</a:t>
            </a:r>
            <a:r>
              <a:rPr lang="ru-RU" sz="1600" i="0" u="none" strike="noStrike" dirty="0">
                <a:effectLst/>
                <a:latin typeface="pt_sans_caption"/>
              </a:rPr>
              <a:t> Мухаммада</a:t>
            </a:r>
            <a:r>
              <a:rPr lang="ru-RU" sz="1600" i="0" dirty="0">
                <a:effectLst/>
                <a:latin typeface="pt_sans_caption"/>
              </a:rPr>
              <a:t> является одним из ведущих вузов Узбекистана. Он работает с 1931 года и за это время наладил сотрудничество с более чем 50 университетами мира, с 28 из которых подписал соглашения об активном сотрудничестве.</a:t>
            </a:r>
          </a:p>
        </p:txBody>
      </p:sp>
      <p:pic>
        <p:nvPicPr>
          <p:cNvPr id="35842" name="Picture 2" descr="5314438064027858041">
            <a:extLst>
              <a:ext uri="{FF2B5EF4-FFF2-40B4-BE49-F238E27FC236}">
                <a16:creationId xmlns:a16="http://schemas.microsoft.com/office/drawing/2014/main" id="{1C7769BE-2E7A-B6C4-75C0-C518A742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52" y="989856"/>
            <a:ext cx="3167751" cy="21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5316734960998153140">
            <a:extLst>
              <a:ext uri="{FF2B5EF4-FFF2-40B4-BE49-F238E27FC236}">
                <a16:creationId xmlns:a16="http://schemas.microsoft.com/office/drawing/2014/main" id="{EB2DEA85-AC35-28F5-BEDF-6BA0FE0D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7" y="3186034"/>
            <a:ext cx="3170226" cy="21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56282-0BBD-6E88-246F-5327B0CDB686}"/>
              </a:ext>
            </a:extLst>
          </p:cNvPr>
          <p:cNvSpPr txBox="1"/>
          <p:nvPr/>
        </p:nvSpPr>
        <p:spPr>
          <a:xfrm>
            <a:off x="25064" y="6167045"/>
            <a:ext cx="97930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https://www.grsu.by/component/k2/item/56680-rektor-grgu-imeni-yanki-kupaly-podpisala-dogovor-o-mezhdunarodnom-sotrudnichestve-s-andizhanskim-gosudarstvennym-universitetom-imeni-zakhiriddina-mukhammada.html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24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B4837-90AB-2F79-7BE3-DD2C2CC6F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98ACB14-2B84-5EC3-6AB8-3341BF2CB4C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A697905-832E-E454-8F34-75883F374DB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20580F5-D534-88B2-4AA9-73D370160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E099732-BCCB-BD77-CF89-FF17CE6DF4D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B479B93-0356-F715-56DB-9C1162EC89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9521F-875F-A35A-A1FF-A7CE26E0ECB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B73CFD5-4CFE-1C37-9AA0-0C02B151B7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22B83AE-ACE4-D1C8-D53D-CEB46D939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1BBB417-66B3-C195-119F-E9C2DE0E699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D1C3F7B-9896-A34A-D1E5-65F0F442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DBEB4C-A90C-7DD5-6E7D-792E2BCE14C7}"/>
              </a:ext>
            </a:extLst>
          </p:cNvPr>
          <p:cNvSpPr txBox="1"/>
          <p:nvPr/>
        </p:nvSpPr>
        <p:spPr>
          <a:xfrm>
            <a:off x="768360" y="98614"/>
            <a:ext cx="6415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Сотрудничество с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Луннаньским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педагогическим институтом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56FDC-3C1C-100B-7058-E9EF7E56767F}"/>
              </a:ext>
            </a:extLst>
          </p:cNvPr>
          <p:cNvSpPr txBox="1"/>
          <p:nvPr/>
        </p:nvSpPr>
        <p:spPr>
          <a:xfrm>
            <a:off x="-18707" y="1138271"/>
            <a:ext cx="88857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прошла онлайн-встреча с представителями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Луннаньского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педагогического института (Китайская Народная Республика).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 descr="IMG 8576">
            <a:extLst>
              <a:ext uri="{FF2B5EF4-FFF2-40B4-BE49-F238E27FC236}">
                <a16:creationId xmlns:a16="http://schemas.microsoft.com/office/drawing/2014/main" id="{0DCDEE9E-B12D-E8B6-4DD3-14446736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" y="2376763"/>
            <a:ext cx="2899686" cy="19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8569">
            <a:extLst>
              <a:ext uri="{FF2B5EF4-FFF2-40B4-BE49-F238E27FC236}">
                <a16:creationId xmlns:a16="http://schemas.microsoft.com/office/drawing/2014/main" id="{E6AA7B4A-233E-D5F0-1995-FAAD4D52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63" y="2413044"/>
            <a:ext cx="2897874" cy="19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G_8591">
            <a:extLst>
              <a:ext uri="{FF2B5EF4-FFF2-40B4-BE49-F238E27FC236}">
                <a16:creationId xmlns:a16="http://schemas.microsoft.com/office/drawing/2014/main" id="{DA327AD1-4722-D668-E604-45C4425D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67" y="2413044"/>
            <a:ext cx="2854317" cy="19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BF2896-9C71-22AC-8F1E-40C3BDF2949F}"/>
              </a:ext>
            </a:extLst>
          </p:cNvPr>
          <p:cNvSpPr txBox="1"/>
          <p:nvPr/>
        </p:nvSpPr>
        <p:spPr>
          <a:xfrm>
            <a:off x="104876" y="6345932"/>
            <a:ext cx="88991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https://www.grsu.by/component/k2/item/56754-perspektivnye-napravleniya-sotrudnichestva-s-lunnanskim-pedagogicheskim-institutom-obsudili-v-grgu-imeni-yanki-kupaly.html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45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419CD-C8A6-5935-3768-52FDA571D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7A25BF-2EE6-0BE5-A654-8E3C1855045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6447DF8-CB7C-C2E8-4C62-50D1A456446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741218E-E7BF-6701-7536-9496429851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8CAF9FF-2E0A-0882-813E-0976FD225E0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B369677-4019-0A08-04C5-4DE69B366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F533F1-4DD6-41E4-445E-B51798EDB25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517FF46-1F77-AA87-0479-AA0D2C14F3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40A2EAF-FE6F-D948-C38F-8CDF04A87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1261F7C-C028-15B3-A36C-E44E883FE55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5E720AF-9ECF-80B5-1EEE-A336901B2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633FA0-C9C0-E89D-6C5D-2C1248BD9710}"/>
              </a:ext>
            </a:extLst>
          </p:cNvPr>
          <p:cNvSpPr txBox="1"/>
          <p:nvPr/>
        </p:nvSpPr>
        <p:spPr>
          <a:xfrm>
            <a:off x="1165276" y="98614"/>
            <a:ext cx="5701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XIII Международный форум «Евразийская экономическая перспектива»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EFCC0-E0E3-66D3-C648-0932DC5A97AD}"/>
              </a:ext>
            </a:extLst>
          </p:cNvPr>
          <p:cNvSpPr txBox="1"/>
          <p:nvPr/>
        </p:nvSpPr>
        <p:spPr>
          <a:xfrm>
            <a:off x="33840" y="925687"/>
            <a:ext cx="8989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Форум прошел в Санкт-Петербургском государственном экономическом университете. Он стал важной платформой для обсуждения вопросов евразийской интеграции и обмена мнениями о перспективах межгосударственного сотрудничества. В этом году тема форума – «Большая Евразия: развитие международного диалога в поисках новых решений и партнерств во имя процветания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Региона».Мероприятие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приурочено к 95-летию университета.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3314" name="Picture 2" descr="5377658956127795733">
            <a:extLst>
              <a:ext uri="{FF2B5EF4-FFF2-40B4-BE49-F238E27FC236}">
                <a16:creationId xmlns:a16="http://schemas.microsoft.com/office/drawing/2014/main" id="{C779A225-B6A1-52DB-A9D9-DC7B50B0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923928" cy="26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5377658956127795731">
            <a:extLst>
              <a:ext uri="{FF2B5EF4-FFF2-40B4-BE49-F238E27FC236}">
                <a16:creationId xmlns:a16="http://schemas.microsoft.com/office/drawing/2014/main" id="{78CF8C8A-ED4A-0CC0-4A3A-55506759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33488"/>
            <a:ext cx="3967194" cy="264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042FE-693E-6DC8-2AD0-F6F316E7BF31}"/>
              </a:ext>
            </a:extLst>
          </p:cNvPr>
          <p:cNvSpPr txBox="1"/>
          <p:nvPr/>
        </p:nvSpPr>
        <p:spPr>
          <a:xfrm>
            <a:off x="154080" y="6417223"/>
            <a:ext cx="95537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https://www.grsu.by/component/k2/item/56934-kupalovtsy-prinimayut-uchastie-v-xiii-mezhdunarodnom-forume-evrazijskaya-ekonomicheskaya-perspektiva.html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19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91CC-7250-0261-03C5-EC3F1E116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AD59055-94BC-A168-F791-004F458BC4E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AC658D7-8349-8BD5-4306-751BBC3D950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549D0C7-15D6-E0C5-D852-DCA80905AD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C6ECA38-E9D9-418E-772D-0D5ACD2502B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0C5F585-A860-C0AC-8778-B1500C44C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4966FB-4A0C-C059-2299-6DE5E2BF257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446B2EB-669C-81BD-029A-D488A71EEF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16B87B9-12A6-B330-EB0F-F0D0E2188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9BDF1DC-EA33-A461-7757-838326031E6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8BFD5E6-BEF9-77F5-B17A-317495387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45F972-673A-3B79-7866-CF6333347E17}"/>
              </a:ext>
            </a:extLst>
          </p:cNvPr>
          <p:cNvSpPr txBox="1"/>
          <p:nvPr/>
        </p:nvSpPr>
        <p:spPr>
          <a:xfrm>
            <a:off x="1344877" y="52963"/>
            <a:ext cx="5421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Официальный визит в Китайскую Народную Республику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F3C9C-6ABA-9612-ADA6-17C3BE16010E}"/>
              </a:ext>
            </a:extLst>
          </p:cNvPr>
          <p:cNvSpPr txBox="1"/>
          <p:nvPr/>
        </p:nvSpPr>
        <p:spPr>
          <a:xfrm>
            <a:off x="8802" y="856580"/>
            <a:ext cx="9135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Ректор ГрГУ имени Янки Купалы Ирина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и проректор по учебной работе Леонтий Павлов посетили Китайскую Народную Республику.</a:t>
            </a:r>
            <a:r>
              <a:rPr lang="ru-RU" sz="1400" dirty="0">
                <a:solidFill>
                  <a:srgbClr val="444444"/>
                </a:solidFill>
                <a:latin typeface="pt_sans_bold"/>
              </a:rPr>
              <a:t> В ходе визита состоялось обсуждение сотрудничества вузов в области образования, научных исследований и обмена студентами.</a:t>
            </a:r>
            <a:endParaRPr lang="ru-RU" sz="14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lnSpc>
                <a:spcPts val="1800"/>
              </a:lnSpc>
              <a:buNone/>
            </a:pP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4340" name="Picture 4" descr="5377671003511059362">
            <a:extLst>
              <a:ext uri="{FF2B5EF4-FFF2-40B4-BE49-F238E27FC236}">
                <a16:creationId xmlns:a16="http://schemas.microsoft.com/office/drawing/2014/main" id="{317723E7-A057-4823-AD9E-05951DE3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2" y="1822430"/>
            <a:ext cx="2555473" cy="17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5377671003511059366">
            <a:extLst>
              <a:ext uri="{FF2B5EF4-FFF2-40B4-BE49-F238E27FC236}">
                <a16:creationId xmlns:a16="http://schemas.microsoft.com/office/drawing/2014/main" id="{9F6995EB-DCED-F7C0-DCA1-5D883638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30" y="1745892"/>
            <a:ext cx="2744869" cy="18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5377671003511059354">
            <a:extLst>
              <a:ext uri="{FF2B5EF4-FFF2-40B4-BE49-F238E27FC236}">
                <a16:creationId xmlns:a16="http://schemas.microsoft.com/office/drawing/2014/main" id="{E559D3F9-9AC6-2E64-67A5-1FDF222C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4" y="1797127"/>
            <a:ext cx="2668016" cy="17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135F6-550E-EC16-7D6E-5CB9C8FD6717}"/>
              </a:ext>
            </a:extLst>
          </p:cNvPr>
          <p:cNvSpPr txBox="1"/>
          <p:nvPr/>
        </p:nvSpPr>
        <p:spPr>
          <a:xfrm>
            <a:off x="8802" y="5643467"/>
            <a:ext cx="9295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10"/>
              </a:rPr>
              <a:t>https://www.grsu.by/component/k2/item/56930-delegatsiya-kupalovskogo-universiteta-s-ofitsialnym-vizitom-poseshchaet-vysshie-uchebnye-zavedeniya-kitajskoj-narodnoj-respubliki.html</a:t>
            </a:r>
            <a:r>
              <a:rPr lang="ru-RU" sz="1000" dirty="0"/>
              <a:t> </a:t>
            </a:r>
          </a:p>
        </p:txBody>
      </p:sp>
      <p:pic>
        <p:nvPicPr>
          <p:cNvPr id="2" name="Picture 2" descr="5379910755941481258">
            <a:extLst>
              <a:ext uri="{FF2B5EF4-FFF2-40B4-BE49-F238E27FC236}">
                <a16:creationId xmlns:a16="http://schemas.microsoft.com/office/drawing/2014/main" id="{6506ED22-3FD3-913F-B259-70A52F57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" y="3793087"/>
            <a:ext cx="2380668" cy="17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5379910755941481266">
            <a:extLst>
              <a:ext uri="{FF2B5EF4-FFF2-40B4-BE49-F238E27FC236}">
                <a16:creationId xmlns:a16="http://schemas.microsoft.com/office/drawing/2014/main" id="{8ABF7267-BA59-B8AF-E96E-DF1D67F1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4" y="3799912"/>
            <a:ext cx="2668016" cy="17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B2382-F383-C347-CA77-41B22500A469}"/>
              </a:ext>
            </a:extLst>
          </p:cNvPr>
          <p:cNvSpPr txBox="1"/>
          <p:nvPr/>
        </p:nvSpPr>
        <p:spPr>
          <a:xfrm>
            <a:off x="8802" y="6032757"/>
            <a:ext cx="8510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3"/>
              </a:rPr>
              <a:t>https://www.grsu.by/component/k2/item/56951-delegatsiya-grgu-imeni-yanki-kupaly-otkryvaet-novye-gorizonty-sotrudnichestva-s-kitaem.html</a:t>
            </a:r>
            <a:r>
              <a:rPr lang="ru-RU" sz="1050" dirty="0"/>
              <a:t> </a:t>
            </a:r>
          </a:p>
        </p:txBody>
      </p:sp>
      <p:pic>
        <p:nvPicPr>
          <p:cNvPr id="8" name="Picture 2" descr="5384484217506894451">
            <a:extLst>
              <a:ext uri="{FF2B5EF4-FFF2-40B4-BE49-F238E27FC236}">
                <a16:creationId xmlns:a16="http://schemas.microsoft.com/office/drawing/2014/main" id="{F3600413-548E-6A3E-226D-23BCF038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86" y="3758479"/>
            <a:ext cx="2799420" cy="18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C86D80-C7E4-0984-F659-0BEB5F09E788}"/>
              </a:ext>
            </a:extLst>
          </p:cNvPr>
          <p:cNvSpPr txBox="1"/>
          <p:nvPr/>
        </p:nvSpPr>
        <p:spPr>
          <a:xfrm>
            <a:off x="11269" y="6287266"/>
            <a:ext cx="914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15"/>
              </a:rPr>
              <a:t>https://www.grsu.by/component/k2/item/56968-delegatsiya-kupalovskogo-universiteta-vo-glave-s-rektorom-irinoj-kiturko-posetila-shandunskij-professionalnyj-institut-vneshnej-torgovli.html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62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0A576-23BC-8CBD-1B5A-36D83CB99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5234085-AD79-DC0C-8F04-BEB0CA35E86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3A517A1-B2BF-7B25-4FC3-06BFC222F72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F94115B-8E1B-99FF-2B40-FCBF010904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9E38E2A-C9C1-F7FF-30A6-85BCDCAA29A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3ED49E4F-37AB-CA9A-CEAC-971C1DD1F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A40884-8BC3-ABA1-852B-2E24B600AB5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276891E-C16E-D4B5-EB7A-5FE2DAC552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156446E-89C2-F67E-86C3-7D476DCBE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4F74F36-05E5-839F-58BF-56307561B1A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B0DEB1F-4716-FC84-34CF-DE386F4FF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B5DB0D4-3263-2BBE-E773-54D16027DBF3}"/>
              </a:ext>
            </a:extLst>
          </p:cNvPr>
          <p:cNvSpPr txBox="1"/>
          <p:nvPr/>
        </p:nvSpPr>
        <p:spPr>
          <a:xfrm>
            <a:off x="609697" y="85089"/>
            <a:ext cx="6435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Второй Форум профессионального высшего образования Беларуси и Узбекистана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BDFD6-787D-0CB5-A2B5-34D1136B485D}"/>
              </a:ext>
            </a:extLst>
          </p:cNvPr>
          <p:cNvSpPr txBox="1"/>
          <p:nvPr/>
        </p:nvSpPr>
        <p:spPr>
          <a:xfrm>
            <a:off x="39103" y="1032933"/>
            <a:ext cx="618258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рамках Форума, проходящего в Фергане, Гродненский государственный университет имени Янки Купалы сделал значительный шаг в укреплении международного сотрудничества.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Белорусскую делегацию на Втором Форуме профессионального высшего образования Беларуси и Узбекистана возглавил Первый заместитель Министра образования Беларуси Александр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Баханович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который отметил значительные результаты совместной работы и готовности Беларуси и дальше наращивать сотрудничество.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Ректор университета Ирина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приняла активное участие в мероприятии, где собрались около 40 руководителей белорусских вузов и ведущие специалисты сферы образования обеих стран для обсуждения перспектив взаимодействия. В ходе Форума Ирина Федоровна и другие участники особое внимание уделили обсуждению ключевых векторов сотрудничества между Беларусью и Узбекистаном, а также обменялись опытом в области образовательных инноваций и технологий.</a:t>
            </a:r>
          </a:p>
        </p:txBody>
      </p:sp>
      <p:pic>
        <p:nvPicPr>
          <p:cNvPr id="31746" name="Picture 2" descr="photo 2025 10 07 16 59 47">
            <a:extLst>
              <a:ext uri="{FF2B5EF4-FFF2-40B4-BE49-F238E27FC236}">
                <a16:creationId xmlns:a16="http://schemas.microsoft.com/office/drawing/2014/main" id="{24520A56-08C3-6E14-09B1-E81D038C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6" y="946549"/>
            <a:ext cx="2649860" cy="14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photo_2025-10-07_16-57-31">
            <a:extLst>
              <a:ext uri="{FF2B5EF4-FFF2-40B4-BE49-F238E27FC236}">
                <a16:creationId xmlns:a16="http://schemas.microsoft.com/office/drawing/2014/main" id="{4BF72561-E264-0977-B7F4-E19302D7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30" y="2499740"/>
            <a:ext cx="2567537" cy="17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8DF31-557F-61A5-BDEB-AB72F83A47C9}"/>
              </a:ext>
            </a:extLst>
          </p:cNvPr>
          <p:cNvSpPr txBox="1"/>
          <p:nvPr/>
        </p:nvSpPr>
        <p:spPr>
          <a:xfrm>
            <a:off x="-115200" y="6227074"/>
            <a:ext cx="95839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https://www.grsu.by/component/k2/item/57112-kupalovskij-universitet-prinyal-uchastie-vo-vtorom-forume-professionalnogo-vysshego-obrazovaniya-belarusi-i-uzbekistana.html</a:t>
            </a:r>
            <a:r>
              <a:rPr lang="ru-RU" sz="1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737A2-33B7-E541-2363-E47786B606C6}"/>
              </a:ext>
            </a:extLst>
          </p:cNvPr>
          <p:cNvSpPr txBox="1"/>
          <p:nvPr/>
        </p:nvSpPr>
        <p:spPr>
          <a:xfrm>
            <a:off x="0" y="6421771"/>
            <a:ext cx="92237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10"/>
              </a:rPr>
              <a:t>https://www.grsu.by/component/k2/item/57127-kupalovskij-universitet-predstavil-perspektivnye-modeli-integratsii-obrazovaniya-na-forume-v-uzbekistane.html</a:t>
            </a:r>
            <a:r>
              <a:rPr lang="ru-RU" sz="1000" dirty="0"/>
              <a:t> </a:t>
            </a:r>
          </a:p>
        </p:txBody>
      </p:sp>
      <p:pic>
        <p:nvPicPr>
          <p:cNvPr id="4" name="Picture 2" descr="photo 2025 10 08 16 47 32 2">
            <a:extLst>
              <a:ext uri="{FF2B5EF4-FFF2-40B4-BE49-F238E27FC236}">
                <a16:creationId xmlns:a16="http://schemas.microsoft.com/office/drawing/2014/main" id="{289559C1-92EB-5CE4-397C-C9A9A141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08" y="4214710"/>
            <a:ext cx="2567538" cy="19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2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8589F-5C15-FAC1-D6D6-0DC3D097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830E57-30A0-4B87-645E-B99BF2C3F5E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4EE0C4C-9FA5-53F0-969D-C958B83490B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1CCC47A-A3DC-A17D-8BB8-0B7FB11468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E2E212D-4CF7-307B-E99C-E1EFB3076BD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A64247C-4E41-49C9-8BCA-4AA34D2AAC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879B3F-E99D-3537-605C-C3E8EF68138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2469121-EE02-1EEF-B2FF-AF6FB61D77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62EAF32-08B9-F115-907E-1C04F2259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4D64B81-42FF-BD13-A6C1-A13D5C94BB6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CEA8146-4837-E0E2-4E5A-8B1D80A5D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C3B6B6-B209-1620-06CE-302609DFB226}"/>
              </a:ext>
            </a:extLst>
          </p:cNvPr>
          <p:cNvSpPr txBox="1"/>
          <p:nvPr/>
        </p:nvSpPr>
        <p:spPr>
          <a:xfrm>
            <a:off x="737289" y="105253"/>
            <a:ext cx="6327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0" dirty="0">
                <a:solidFill>
                  <a:schemeClr val="bg1"/>
                </a:solidFill>
                <a:effectLst/>
                <a:latin typeface="pt_sans_bold"/>
              </a:rPr>
              <a:t>Сотрудничество с Тамбовским государственным университетом имени Г.Р. Державина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CD87C-2E45-8864-B2B4-08BC76219AA7}"/>
              </a:ext>
            </a:extLst>
          </p:cNvPr>
          <p:cNvSpPr txBox="1"/>
          <p:nvPr/>
        </p:nvSpPr>
        <p:spPr>
          <a:xfrm>
            <a:off x="89054" y="968979"/>
            <a:ext cx="88243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ГрГУ имени Янки Купалы состоялась значимая встреча с представителями Тамбовского государственного университета имени Г.Р. Державина. Это событие стало важным шагом в развитии межвузовского сотрудничества между двумя учебными заведениями, которое может привести к новым возможностям для студентов и преподавателей.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122" name="Picture 2" descr="IMG 4243">
            <a:extLst>
              <a:ext uri="{FF2B5EF4-FFF2-40B4-BE49-F238E27FC236}">
                <a16:creationId xmlns:a16="http://schemas.microsoft.com/office/drawing/2014/main" id="{2347D0C6-85C8-8BC3-13EB-1A40FFCB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" y="2780743"/>
            <a:ext cx="4158029" cy="27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G_4140">
            <a:extLst>
              <a:ext uri="{FF2B5EF4-FFF2-40B4-BE49-F238E27FC236}">
                <a16:creationId xmlns:a16="http://schemas.microsoft.com/office/drawing/2014/main" id="{EA6EF8BB-95F7-5140-B5BB-E3DD3CFB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92" y="2741861"/>
            <a:ext cx="4252291" cy="28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B4AFD-E855-060F-54FF-4213299BF59B}"/>
              </a:ext>
            </a:extLst>
          </p:cNvPr>
          <p:cNvSpPr txBox="1"/>
          <p:nvPr/>
        </p:nvSpPr>
        <p:spPr>
          <a:xfrm>
            <a:off x="224167" y="6263496"/>
            <a:ext cx="88243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https://www.grsu.by/component/k2/item/54123-novye-gorizonty-sotrudnichestva-grgu-imeni-yanki-kupaly-i-tambovskij-gosudarstvennyj-universitet-imeni-g-r-derzhavina-obedinyayut-usiliya-dlya-realizatsii-obrazovatelnykh-initsiativ.html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31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882C9-09A4-D96E-00DB-7BB62F52A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17DFC33-ECEE-D9B9-AA9F-D19957535DA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3E94DED-B4D8-DB89-B1E1-B23F9E7DCFF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0F9A950-D63B-AFE7-B312-7ACCDB014D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AED1BCB-7D8B-A0CB-137B-CC9D1E28EE7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E4C2FD8-C4DB-1ABA-E777-36B4450C4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6191BA-B016-040D-07EA-6B11BC8FFFB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E73AEB2-1710-0DBE-1AE7-9D062CD183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32E8F64-BF7D-E969-9720-DA79220C2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6920056-609F-F41D-B249-10BCC75D9AC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51B42B1-F0DE-209F-3A5C-4535C304F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2F0BC0-D377-2200-82D2-A585DA496B81}"/>
              </a:ext>
            </a:extLst>
          </p:cNvPr>
          <p:cNvSpPr txBox="1"/>
          <p:nvPr/>
        </p:nvSpPr>
        <p:spPr>
          <a:xfrm>
            <a:off x="114611" y="105843"/>
            <a:ext cx="7790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Купаловский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университет укрепил международное сотрудничество в сфере образования и науки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9806F-633E-ECB1-25EE-162DB39742DF}"/>
              </a:ext>
            </a:extLst>
          </p:cNvPr>
          <p:cNvSpPr txBox="1"/>
          <p:nvPr/>
        </p:nvSpPr>
        <p:spPr>
          <a:xfrm>
            <a:off x="40936" y="989856"/>
            <a:ext cx="464101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Представитель ГрГУ имени Янки Купалы принял участие в Международной выставке в Ашхабаде и провел переговоры с зарубежными партнерами.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 10 по 12 октября в Ашхабаде на Международной выставке и научной конференции «Здравоохранение, образование и спорт в эру Возрождения новой эпохи могущественного государства» была представлена коллективная экспозиция Министерства образования Республики Беларусь.</a:t>
            </a:r>
          </a:p>
        </p:txBody>
      </p:sp>
      <p:pic>
        <p:nvPicPr>
          <p:cNvPr id="3074" name="Picture 2" descr="20251010_101331">
            <a:extLst>
              <a:ext uri="{FF2B5EF4-FFF2-40B4-BE49-F238E27FC236}">
                <a16:creationId xmlns:a16="http://schemas.microsoft.com/office/drawing/2014/main" id="{3A863EE5-4E91-EFEE-6A65-31229F31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6586"/>
            <a:ext cx="4009628" cy="2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251010_101440">
            <a:extLst>
              <a:ext uri="{FF2B5EF4-FFF2-40B4-BE49-F238E27FC236}">
                <a16:creationId xmlns:a16="http://schemas.microsoft.com/office/drawing/2014/main" id="{2988A683-653F-D8EA-AEE5-FE1D7D2D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" y="4094579"/>
            <a:ext cx="3433564" cy="22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431603534912157248">
            <a:extLst>
              <a:ext uri="{FF2B5EF4-FFF2-40B4-BE49-F238E27FC236}">
                <a16:creationId xmlns:a16="http://schemas.microsoft.com/office/drawing/2014/main" id="{B1966F7B-185B-17F3-0751-BE7C8AEB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65" y="3974566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11EAB7-560E-A713-0986-EBAF66F32785}"/>
              </a:ext>
            </a:extLst>
          </p:cNvPr>
          <p:cNvSpPr txBox="1"/>
          <p:nvPr/>
        </p:nvSpPr>
        <p:spPr>
          <a:xfrm>
            <a:off x="154080" y="6425249"/>
            <a:ext cx="8791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https://www.grsu.by/component/k2/item/57210-kupalovskij-universitet-ukrepil-mezhdunarodnoe-sotrudnichestvo-v-sfere-obrazovaniya-i-nauki.html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94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D2002-0A9C-A3D1-3542-C0F72ED3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FF9059C-29E5-21B9-3CA5-195F3850465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C5DFE7C-913B-987C-8DC7-E161C2B7F8D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15A8388-03AC-4D17-C40A-271C14A1F5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2F3E48B-E1D4-ADAA-6BEB-3A8C5E48500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B185EEF-E01D-AD2A-81B1-0EE1578A1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1D119B-CE3F-CB0D-C8F6-C1FE257F4EA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6E2FD742-FC40-DC58-9952-C4DA1C3EEF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F0941ED-57C4-2FAE-7B5F-B03727DAA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FB1E8C9-8054-4AEF-ECE9-86906ED9A78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3205664-0661-6E47-9881-2BB7925DF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378BEA-308C-4DF9-26CA-1BC31ADFEAA6}"/>
              </a:ext>
            </a:extLst>
          </p:cNvPr>
          <p:cNvSpPr txBox="1"/>
          <p:nvPr/>
        </p:nvSpPr>
        <p:spPr>
          <a:xfrm>
            <a:off x="1650482" y="145643"/>
            <a:ext cx="5001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Участие в III заседании Белорусско-китайской ассоциации университетов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AF638-B0B2-6D61-180B-90138F5780D4}"/>
              </a:ext>
            </a:extLst>
          </p:cNvPr>
          <p:cNvSpPr txBox="1"/>
          <p:nvPr/>
        </p:nvSpPr>
        <p:spPr>
          <a:xfrm>
            <a:off x="104876" y="959605"/>
            <a:ext cx="893162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Минске состоялось III заседание Белорусско-китайской ассоциации университетов, которое стало важным этапом для укрепления связей между учреждениями образования двух стран.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заседания ректор Ирина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выступила с докладом на тему «Механизмы развития регионального партнерства: опыт сотрудничества Гродненского государственного университета имени Янки Купалы с учреждениями образования КНР», поделившись успехом в налаживании связей и подчеркнув важность стратегического партнерства и обмена опытом.</a:t>
            </a:r>
          </a:p>
        </p:txBody>
      </p:sp>
      <p:pic>
        <p:nvPicPr>
          <p:cNvPr id="8194" name="Picture 2" descr="5436052219087683757">
            <a:extLst>
              <a:ext uri="{FF2B5EF4-FFF2-40B4-BE49-F238E27FC236}">
                <a16:creationId xmlns:a16="http://schemas.microsoft.com/office/drawing/2014/main" id="{3B7F63D0-9624-7332-AB2B-AF67F1DB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9" y="3219641"/>
            <a:ext cx="4018131" cy="26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5436052219087683756">
            <a:extLst>
              <a:ext uri="{FF2B5EF4-FFF2-40B4-BE49-F238E27FC236}">
                <a16:creationId xmlns:a16="http://schemas.microsoft.com/office/drawing/2014/main" id="{257E9153-25C7-BE6E-B7D6-3461B25BC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23" y="3219642"/>
            <a:ext cx="4018130" cy="26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187F92-2AC2-27B8-2F16-831EAC1D154B}"/>
              </a:ext>
            </a:extLst>
          </p:cNvPr>
          <p:cNvSpPr txBox="1"/>
          <p:nvPr/>
        </p:nvSpPr>
        <p:spPr>
          <a:xfrm>
            <a:off x="129922" y="6292541"/>
            <a:ext cx="914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https://www.grsu.by/component/k2/item/57231-rektor-kupalovskogo-universiteta-irina-kiturko-prinyala-uchastie-v-iii-zasedanii-belorussko-kitajskoj-assotsiatsii-universitetov.html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54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47EE-1C21-66E6-751D-2E18E26F5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4B061A1-F4AC-7229-2A47-998C08ED425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3D0B6CD-87B5-D5C4-C3A7-B23AFA56012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2E3BA69-6028-3034-FF0F-679476CF4F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08A9A8A-CCE0-DB00-9E87-5ACE8697F15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9224E8A-B3E8-22EE-749C-C85FF4031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6E5763-6D1F-CE65-2DC1-D8E8FBDD4C6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45B4B33-96C2-5A52-B5A2-6919518CF1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927EF3E-C317-4E8B-2EF6-3EB03254E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8785B0F-C92A-D1F7-D501-079DA63201B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3DAD704-2C98-6995-ABEC-0E4CE2EA0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9906FE-0AC2-33CB-F527-015639083379}"/>
              </a:ext>
            </a:extLst>
          </p:cNvPr>
          <p:cNvSpPr txBox="1"/>
          <p:nvPr/>
        </p:nvSpPr>
        <p:spPr>
          <a:xfrm>
            <a:off x="1275977" y="98614"/>
            <a:ext cx="5629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Форум вузов инженерно-технологического профиля Союзного государства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48DB5-88AE-3A43-DE33-C2D518D0A7D6}"/>
              </a:ext>
            </a:extLst>
          </p:cNvPr>
          <p:cNvSpPr txBox="1"/>
          <p:nvPr/>
        </p:nvSpPr>
        <p:spPr>
          <a:xfrm>
            <a:off x="137305" y="1036273"/>
            <a:ext cx="8823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Ректор ГрГУ имени Янки Купалы Ирина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выступила на открытии XIV Форума вузов инженерно-технологического профиля Союзного государства, который прошел в Минске в Белорусском национальном техническом университете.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6386" name="Picture 2" descr="5458515404851903184">
            <a:extLst>
              <a:ext uri="{FF2B5EF4-FFF2-40B4-BE49-F238E27FC236}">
                <a16:creationId xmlns:a16="http://schemas.microsoft.com/office/drawing/2014/main" id="{0B021B0B-5F54-1767-DB37-159450EF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" y="2330391"/>
            <a:ext cx="4504367" cy="30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5460873981847534446">
            <a:extLst>
              <a:ext uri="{FF2B5EF4-FFF2-40B4-BE49-F238E27FC236}">
                <a16:creationId xmlns:a16="http://schemas.microsoft.com/office/drawing/2014/main" id="{C13F888A-E86D-3562-1B05-635EC356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50" y="2330391"/>
            <a:ext cx="4504365" cy="30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D6DAA-72FD-1BA5-EC43-488A4DE69724}"/>
              </a:ext>
            </a:extLst>
          </p:cNvPr>
          <p:cNvSpPr txBox="1"/>
          <p:nvPr/>
        </p:nvSpPr>
        <p:spPr>
          <a:xfrm>
            <a:off x="104876" y="6181730"/>
            <a:ext cx="9143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https://www.grsu.by/component/k2/item/57322-delegatsiya-kupalovskogo-universiteta-vo-glave-s-rektorom-irinoj-kiturko-prinimaet-uchastie-v-forume-vuzov-inzhenerno-tekhnologicheskogo-profilya-soyuznogo-gosudarstva.html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55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455C-EEBA-B4CE-FEEB-FB9468E6A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4637B08-D6AB-0E99-41BD-B1E6D5B444C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8742AE8-B054-733B-10E0-A336BD77D5B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CC2AEB6-3B54-3CCC-313F-9AABDACEC4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2FF49B2-AD15-57E0-1AA9-A0D93CFB15A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D7980C7-4DD7-B3E6-A2C0-14D01BDC9C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AAEA18-A68C-39ED-1DD9-28E0438338B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E2C81E5-FEA3-9D43-5F42-A917BE9C36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840D8F7-3912-1764-B88E-B0D239323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E89A08F-F573-0F8A-D792-B65E7F883DE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4798DB2-8792-559A-58F8-6C50DE157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6884F0-9843-9196-0688-F7A3958F9067}"/>
              </a:ext>
            </a:extLst>
          </p:cNvPr>
          <p:cNvSpPr txBox="1"/>
          <p:nvPr/>
        </p:nvSpPr>
        <p:spPr>
          <a:xfrm>
            <a:off x="331157" y="-65909"/>
            <a:ext cx="6845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Сотрудничество между белорусскими научно-технологическими парками и технопарком «INNO» Республики Узбекистан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F5F17-D399-3531-FC6C-27602C31E927}"/>
              </a:ext>
            </a:extLst>
          </p:cNvPr>
          <p:cNvSpPr txBox="1"/>
          <p:nvPr/>
        </p:nvSpPr>
        <p:spPr>
          <a:xfrm>
            <a:off x="-37663" y="933866"/>
            <a:ext cx="5924820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Прошла видеоконференция по вопросу налаживания сотрудничества между белорусскими научно-технологическими парками и технопарком «INNO», действующим при Министерстве высшего образования, науки и инноваций Республики Узбекистан.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мероприятии приняли участие представители Министерства образования Республики Беларусь, научно-технологических парков, входящих в его систему, а также Национального детского технопарка. Со стороны Узбекистана в дискуссии участвовали представители инновационного учебно-производственного технопарка «INNO».</a:t>
            </a:r>
          </a:p>
          <a:p>
            <a:pPr indent="450215" algn="just">
              <a:buNone/>
            </a:pP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 представил директор РУП «Учебно-научно-производственный центр "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Технолаб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"» Александр Василевич, который выступил с докладом «От прототипа к рынку: опыт и возможности РУП «Учебно-научно-производственный центр "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Технолаб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"» для развития белорусско-узбекского партнерства в области проектирования и производства современного учебного и научного оборудования». В своем выступлении он подчеркнул важность сотрудничества в области разработки и внедрения инновационных технологий.</a:t>
            </a:r>
          </a:p>
        </p:txBody>
      </p:sp>
      <p:pic>
        <p:nvPicPr>
          <p:cNvPr id="21506" name="Picture 2" descr="7">
            <a:extLst>
              <a:ext uri="{FF2B5EF4-FFF2-40B4-BE49-F238E27FC236}">
                <a16:creationId xmlns:a16="http://schemas.microsoft.com/office/drawing/2014/main" id="{340EF16A-EF87-96D2-635D-1CA5A8DA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7" y="1197060"/>
            <a:ext cx="3140312" cy="209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1">
            <a:extLst>
              <a:ext uri="{FF2B5EF4-FFF2-40B4-BE49-F238E27FC236}">
                <a16:creationId xmlns:a16="http://schemas.microsoft.com/office/drawing/2014/main" id="{5B5A78C8-281A-60B8-A140-2696590E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6" y="3608607"/>
            <a:ext cx="3140313" cy="20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ECA33-FDE4-C697-D1BA-5A311C6EE31C}"/>
              </a:ext>
            </a:extLst>
          </p:cNvPr>
          <p:cNvSpPr txBox="1"/>
          <p:nvPr/>
        </p:nvSpPr>
        <p:spPr>
          <a:xfrm>
            <a:off x="3232" y="6345932"/>
            <a:ext cx="9249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https://www.grsu.by/component/k2/item/57357-sotrudnichestvo-mezhdu-belorusskimi-nauchno-tekhnologicheskimi-parkami-i-tekhnoparkom-inno-respubliki-uzbekistan.html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00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9E8F-196B-8A0D-C4D6-65FE11C2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99551B6-0625-648E-8BC8-B2E574F9F68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D7A4D3A-6893-DB0F-4A83-EC1C6783CBF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569DE96-8C73-D3D2-93A4-498BCC905E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174C5CB-23E0-A009-36D0-C205757F7F7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86EC429-8523-00DF-674E-67EB197DE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0A5B44-3FB4-002C-8988-8BC44D6E966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279E9EB-0918-CA23-0398-194621949D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9484EA6-563F-66D1-6CF6-40336E82D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4E807EB-948C-BCE5-890E-CFF69A98673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7DE2E32-E03B-5802-265E-3BB92E669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5D0C9A-B38A-4085-8ACD-0FC7A67C7C70}"/>
              </a:ext>
            </a:extLst>
          </p:cNvPr>
          <p:cNvSpPr txBox="1"/>
          <p:nvPr/>
        </p:nvSpPr>
        <p:spPr>
          <a:xfrm>
            <a:off x="1112618" y="144678"/>
            <a:ext cx="5654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0" dirty="0">
                <a:solidFill>
                  <a:schemeClr val="bg1"/>
                </a:solidFill>
                <a:effectLst/>
                <a:latin typeface="pt_sans_bold"/>
              </a:rPr>
              <a:t>I Форум ректоров учреждений высшего образования Республики Беларусь и Республики Казахстан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7DF88-4590-8FC7-517C-089C8F04105D}"/>
              </a:ext>
            </a:extLst>
          </p:cNvPr>
          <p:cNvSpPr txBox="1"/>
          <p:nvPr/>
        </p:nvSpPr>
        <p:spPr>
          <a:xfrm>
            <a:off x="83986" y="897308"/>
            <a:ext cx="89525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dirty="0">
                <a:solidFill>
                  <a:srgbClr val="444444"/>
                </a:solidFill>
                <a:latin typeface="pt_sans_bold"/>
              </a:rPr>
              <a:t>В 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Белорусском государственном университете информатики и радиоэлектроники прошел круглый стол в рамках I Форума ректоров учреждений высшего образования Республики Беларусь и Республики Казахстан. От Гродненского государственного университета имени Янки Купалы участие принял первый проректор Александр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Каревский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Кульминацией встречи стала церемония подписания международных соглашений между учреждениями высшего образования Республики Казахстан и Республики Беларусь.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Среди подписанных документов также был договор о международном сотрудничестве между Гродненским государственным университетом имени Янки Купалы и Евразийским национальным университетом имени Л.Н. Гумилева. Предметом договора стало сотрудничество двух высших учебных заведений в сфере образовательной и научной деятельности, а также в сфере использования передового опыта и внедрения научных разработок в учебный процесс, установление академических, научных и культурных связей, развитие научного потенциала и обеспечение высокого качества профессиональной подготовки специалистов на основе принципов равенства, взаимной выгоды, взаимопонимания, уважения и доверия.</a:t>
            </a:r>
          </a:p>
        </p:txBody>
      </p:sp>
      <p:pic>
        <p:nvPicPr>
          <p:cNvPr id="34818" name="Picture 2" descr="BPSL3682">
            <a:extLst>
              <a:ext uri="{FF2B5EF4-FFF2-40B4-BE49-F238E27FC236}">
                <a16:creationId xmlns:a16="http://schemas.microsoft.com/office/drawing/2014/main" id="{69E536E9-3F71-26CE-21B1-2E637A6E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" y="4327298"/>
            <a:ext cx="2735796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BPSL3893">
            <a:extLst>
              <a:ext uri="{FF2B5EF4-FFF2-40B4-BE49-F238E27FC236}">
                <a16:creationId xmlns:a16="http://schemas.microsoft.com/office/drawing/2014/main" id="{5F81BAC2-A6A8-B5F2-A1B0-A07E1C29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02" y="4338128"/>
            <a:ext cx="2735796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BPSL3646">
            <a:extLst>
              <a:ext uri="{FF2B5EF4-FFF2-40B4-BE49-F238E27FC236}">
                <a16:creationId xmlns:a16="http://schemas.microsoft.com/office/drawing/2014/main" id="{CCEF67E6-CF7C-4BA0-DE87-B9486F24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24" y="4338127"/>
            <a:ext cx="2735798" cy="18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27D79-C845-D2FB-40A8-01442897A5C0}"/>
              </a:ext>
            </a:extLst>
          </p:cNvPr>
          <p:cNvSpPr txBox="1"/>
          <p:nvPr/>
        </p:nvSpPr>
        <p:spPr>
          <a:xfrm>
            <a:off x="80350" y="6411053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https://www.grsu.by/component/k2/item/57524-pervyj-prorektor-grgu-imeni-yanki-kupaly-prinyal-uchastie-v-kruglom-stole-mezhdu-respublikoj-kazakhstan-i-respublikoj-belarus.html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298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AF8D9-B35D-D023-8E75-806709A0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C48C675-09C2-80BA-1057-252804D62F83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2621654-0365-74E7-973E-708CACC29FC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90A01EB-2560-A068-AB03-06375ECE8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7F7B626-7C1D-9D7E-A2F4-AFFAF3AF09C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2275A7D-29DC-41D7-3A10-19517EE87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1BDEFD-684A-A4EA-7A51-D3B0CC0DDBF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BDF9DF8-BD65-D49C-9317-23C1E57ACE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9DA61FF-9388-B9CF-C48D-9DD7EEC74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9C83EAB-A861-E32F-67FE-FB463C45CDA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02D0B4F-934E-E365-AD22-D6BA2CDC9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2CAC02-2273-8709-FB90-519F6855FCEB}"/>
              </a:ext>
            </a:extLst>
          </p:cNvPr>
          <p:cNvSpPr txBox="1"/>
          <p:nvPr/>
        </p:nvSpPr>
        <p:spPr>
          <a:xfrm>
            <a:off x="226977" y="98614"/>
            <a:ext cx="7393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_sans_bold"/>
              </a:rPr>
              <a:t>Договор о сотрудничестве с Н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ижегородским инженерно-экономическим университетом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D5D06-6F4D-BA72-0BF2-973DA5D52871}"/>
              </a:ext>
            </a:extLst>
          </p:cNvPr>
          <p:cNvSpPr txBox="1"/>
          <p:nvPr/>
        </p:nvSpPr>
        <p:spPr>
          <a:xfrm>
            <a:off x="121756" y="906308"/>
            <a:ext cx="88188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состоялась встреча с делегацией Нижегородского государственного инженерно-экономического университета (Княгининского университета). В ходе мероприятия ректоры двух вузов подписали договор о международном сотрудничестве.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Встреча, прошедшая в смешанном формате, собрала ключевых руководителей обоих университетов. </a:t>
            </a:r>
          </a:p>
        </p:txBody>
      </p:sp>
      <p:pic>
        <p:nvPicPr>
          <p:cNvPr id="4100" name="Picture 4" descr="IMG_7352">
            <a:extLst>
              <a:ext uri="{FF2B5EF4-FFF2-40B4-BE49-F238E27FC236}">
                <a16:creationId xmlns:a16="http://schemas.microsoft.com/office/drawing/2014/main" id="{F49BBEAC-2EE1-C57C-F971-F904A28C8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0" y="3018563"/>
            <a:ext cx="4159780" cy="27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7322">
            <a:extLst>
              <a:ext uri="{FF2B5EF4-FFF2-40B4-BE49-F238E27FC236}">
                <a16:creationId xmlns:a16="http://schemas.microsoft.com/office/drawing/2014/main" id="{CED872B6-FBDC-CBBB-574D-4683B75A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3020369"/>
            <a:ext cx="4159779" cy="27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CA031-9CCA-22D1-35A9-6D531D5690D9}"/>
              </a:ext>
            </a:extLst>
          </p:cNvPr>
          <p:cNvSpPr txBox="1"/>
          <p:nvPr/>
        </p:nvSpPr>
        <p:spPr>
          <a:xfrm>
            <a:off x="-82415" y="6408396"/>
            <a:ext cx="96558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https://www.grsu.by/component/k2/item/57807-grgu-imeni-yanki-kupaly-i-nizhegorodskij-inzhenerno-ekonomicheskij-universitet-podpisali-dogovor-o-sotrudnichestve.html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3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68DA3-1136-2F4C-6EF0-7213EEC68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AE62E75-1C7D-1867-4DB6-5856990E5EC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6B69811-335B-B5E6-8841-E5D7E90A2E7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0FDB463-E42C-3BFB-1CA7-19F01F34D9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6778425-304E-9EC0-EA38-C5694AB6CF1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7C0C9C2-3EAF-60A4-4DE8-F6872A4D69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F022C1-3A03-23D9-BBA5-479574522EE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737575B-2DCD-2AE7-27F7-4007F9E5DA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03C6EF0-FFF2-DE5A-A902-B5B7C562A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03A3C2D-B2F0-6660-5F55-1D6805E70D7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FF66F8C-CCDC-1498-0F61-D9B67E309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8908B5-0E3E-EB6D-3691-2192496C84B3}"/>
              </a:ext>
            </a:extLst>
          </p:cNvPr>
          <p:cNvSpPr txBox="1"/>
          <p:nvPr/>
        </p:nvSpPr>
        <p:spPr>
          <a:xfrm>
            <a:off x="104876" y="968993"/>
            <a:ext cx="89753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pt_sans_caption"/>
              </a:rPr>
              <a:t>Представители </a:t>
            </a:r>
            <a:r>
              <a:rPr lang="ru-RU" sz="1600" dirty="0" err="1">
                <a:latin typeface="pt_sans_caption"/>
              </a:rPr>
              <a:t>Хэси</a:t>
            </a:r>
            <a:r>
              <a:rPr lang="ru-RU" sz="1600" dirty="0">
                <a:latin typeface="pt_sans_caption"/>
              </a:rPr>
              <a:t> Университета – секретарь партийного комитета университета Лян </a:t>
            </a:r>
            <a:r>
              <a:rPr lang="ru-RU" sz="1600" dirty="0" err="1">
                <a:latin typeface="pt_sans_caption"/>
              </a:rPr>
              <a:t>Чжаогуан</a:t>
            </a:r>
            <a:r>
              <a:rPr lang="ru-RU" sz="1600" dirty="0">
                <a:latin typeface="pt_sans_caption"/>
              </a:rPr>
              <a:t>, декан факультета китайского языка и литературы, профессор Чжао </a:t>
            </a:r>
            <a:r>
              <a:rPr lang="ru-RU" sz="1600" dirty="0" err="1">
                <a:latin typeface="pt_sans_caption"/>
              </a:rPr>
              <a:t>Цзяньго</a:t>
            </a:r>
            <a:r>
              <a:rPr lang="ru-RU" sz="1600" dirty="0">
                <a:latin typeface="pt_sans_caption"/>
              </a:rPr>
              <a:t>, декан факультета сельскохозяйственной и экологической инженерии, профессор Ма </a:t>
            </a:r>
            <a:r>
              <a:rPr lang="ru-RU" sz="1600" dirty="0" err="1">
                <a:latin typeface="pt_sans_caption"/>
              </a:rPr>
              <a:t>Иньшань</a:t>
            </a:r>
            <a:r>
              <a:rPr lang="ru-RU" sz="1600" dirty="0">
                <a:latin typeface="pt_sans_caption"/>
              </a:rPr>
              <a:t>, заместитель декана факультета физики и электромеханики, профессор Чжан </a:t>
            </a:r>
            <a:r>
              <a:rPr lang="ru-RU" sz="1600" dirty="0" err="1">
                <a:latin typeface="pt_sans_caption"/>
              </a:rPr>
              <a:t>Чжижун</a:t>
            </a:r>
            <a:r>
              <a:rPr lang="ru-RU" sz="1600" dirty="0">
                <a:latin typeface="pt_sans_caption"/>
              </a:rPr>
              <a:t>, заместитель директора отдела международных обменов и сотрудничества, преподаватель Чжоу Янь, сотрудник отдела международных обменов и сотрудничества, переводчик Сяо </a:t>
            </a:r>
            <a:r>
              <a:rPr lang="ru-RU" sz="1600" dirty="0" err="1">
                <a:latin typeface="pt_sans_caption"/>
              </a:rPr>
              <a:t>Цэнь</a:t>
            </a:r>
            <a:r>
              <a:rPr lang="ru-RU" sz="1600" dirty="0">
                <a:latin typeface="pt_sans_caption"/>
              </a:rPr>
              <a:t> – прибыли в ГрГУ имени Янки Купалы с целью налаживания контактов.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F723E-6483-4A32-0609-8F8BE92B256A}"/>
              </a:ext>
            </a:extLst>
          </p:cNvPr>
          <p:cNvSpPr txBox="1"/>
          <p:nvPr/>
        </p:nvSpPr>
        <p:spPr>
          <a:xfrm>
            <a:off x="-91881" y="126200"/>
            <a:ext cx="7646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Сотрудничество с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pt_sans_bold"/>
              </a:rPr>
              <a:t>Хэси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 Университетом</a:t>
            </a:r>
          </a:p>
        </p:txBody>
      </p:sp>
      <p:pic>
        <p:nvPicPr>
          <p:cNvPr id="15362" name="Picture 2" descr="8G0A7269">
            <a:extLst>
              <a:ext uri="{FF2B5EF4-FFF2-40B4-BE49-F238E27FC236}">
                <a16:creationId xmlns:a16="http://schemas.microsoft.com/office/drawing/2014/main" id="{081D6666-B5D2-CB11-CE2A-6A24DE53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3" y="3278443"/>
            <a:ext cx="4225985" cy="28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8G0A7353">
            <a:extLst>
              <a:ext uri="{FF2B5EF4-FFF2-40B4-BE49-F238E27FC236}">
                <a16:creationId xmlns:a16="http://schemas.microsoft.com/office/drawing/2014/main" id="{203C7461-871F-38CA-CEBD-47603CF1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20" y="3294879"/>
            <a:ext cx="4225985" cy="28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4F0CDD-A1C7-0231-E69D-5F1A4C9E9D38}"/>
              </a:ext>
            </a:extLst>
          </p:cNvPr>
          <p:cNvSpPr txBox="1"/>
          <p:nvPr/>
        </p:nvSpPr>
        <p:spPr>
          <a:xfrm>
            <a:off x="111697" y="6351460"/>
            <a:ext cx="93568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https://www.grsu.by/component/k2/item/54423-grgu-imeni-yanki-kupaly-ukreplyaet-mezhdunarodnoe-sotrudnichestvo-s-khesi-universitetom.html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23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80CEF-1714-7E42-6BB6-76E14982A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893638A-6D2A-B877-E7C4-9259C8425B7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64799DC-B378-7B41-CE50-49347F4C54C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31F2EE8-657E-83C5-9844-080EC2509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6745526-ADB1-AE5B-C568-E8FD8DF00B1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7F23DDD-FA34-F413-0CBE-CFE697D8A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A58CCC-E6CB-CB4A-7EE1-5785B5A46AC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858BDA2-0055-053C-293A-BF622F62EF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C0711F0-5AF4-111D-B38C-102CCFCF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8748AEE-BF39-BE33-5C41-28C956AD04D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9BB7A4C-FEE4-9A5D-9ABB-D6ADEE317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CB057A-6FF8-4342-E66D-A4B9D9526CEF}"/>
              </a:ext>
            </a:extLst>
          </p:cNvPr>
          <p:cNvSpPr txBox="1"/>
          <p:nvPr/>
        </p:nvSpPr>
        <p:spPr>
          <a:xfrm>
            <a:off x="932192" y="105253"/>
            <a:ext cx="6707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Визит делегации Белгородского государственного технологического университета имени В.Г. Шухова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2E42D-C80D-BDA4-95A6-42410E8FDE4B}"/>
              </a:ext>
            </a:extLst>
          </p:cNvPr>
          <p:cNvSpPr txBox="1"/>
          <p:nvPr/>
        </p:nvSpPr>
        <p:spPr>
          <a:xfrm>
            <a:off x="71610" y="994294"/>
            <a:ext cx="89648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i="0" dirty="0">
                <a:effectLst/>
                <a:latin typeface="pt_sans_bold"/>
              </a:rPr>
              <a:t>В составе делегации – Сергей Глаголев, ректор </a:t>
            </a:r>
            <a:r>
              <a:rPr lang="ru-RU" sz="1600" i="0" u="none" strike="noStrike" dirty="0">
                <a:effectLst/>
                <a:latin typeface="pt_sans_bold"/>
              </a:rPr>
              <a:t>БГТУ имени В.Г. Шухова</a:t>
            </a:r>
            <a:r>
              <a:rPr lang="ru-RU" sz="1600" i="0" dirty="0">
                <a:effectLst/>
                <a:latin typeface="pt_sans_bold"/>
              </a:rPr>
              <a:t>, Руслан Лесовик, проректор по международной деятельности, Николай Загородний, заведующий кафедрой эксплуатации и организации движения автотранспорта, Людмила Сулейманова, заведующий кафедрой строительства и городского хозяйства, Марина Молчанова, директор научно-образовательного центра «Цифровая безопасность и противодействие коррупции», доцент кафедры социологии и управления. Целью визита делегации является укрепление сотрудничества и поиск точек соприкосновения между университетами. </a:t>
            </a:r>
            <a:endParaRPr lang="ru-RU" sz="1600" dirty="0"/>
          </a:p>
        </p:txBody>
      </p:sp>
      <p:pic>
        <p:nvPicPr>
          <p:cNvPr id="16386" name="Picture 2" descr="IMG 9991">
            <a:extLst>
              <a:ext uri="{FF2B5EF4-FFF2-40B4-BE49-F238E27FC236}">
                <a16:creationId xmlns:a16="http://schemas.microsoft.com/office/drawing/2014/main" id="{1BCB92CE-90AF-6B9E-6E19-0585355B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" y="2894077"/>
            <a:ext cx="4040640" cy="26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G_9947">
            <a:extLst>
              <a:ext uri="{FF2B5EF4-FFF2-40B4-BE49-F238E27FC236}">
                <a16:creationId xmlns:a16="http://schemas.microsoft.com/office/drawing/2014/main" id="{2A2BCE74-1358-485B-1387-9E9B7F5E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28" y="2878053"/>
            <a:ext cx="4042745" cy="26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8A691-1AFC-6B25-D3A9-1DCF24979C99}"/>
              </a:ext>
            </a:extLst>
          </p:cNvPr>
          <p:cNvSpPr txBox="1"/>
          <p:nvPr/>
        </p:nvSpPr>
        <p:spPr>
          <a:xfrm>
            <a:off x="0" y="6256489"/>
            <a:ext cx="9143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https://www.grsu.by/component/k2/item/54777-v-grgu-imeni-yanki-kupaly-prokhodit-vizit-delegatsii-belgorodskogo-gosudarstvennogo-tekhnologicheskogo-universiteta-imeni-v-g-shukhova.html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64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6036-A41B-2F67-6E0D-982F32009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65AC8D3-EECB-8D35-C139-5624ED2F830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59450DF-E758-2338-73A6-FE0AA59ACB0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F185F6D-6F3D-5272-C832-787A316D68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0AA663D-9683-C05D-1794-E34127D6853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04AF7B0-3EC6-0DBC-EC54-614D4004D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8CDDDC-B351-30B7-9CFF-2277C4815F5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68C58DD-7859-B54A-70F9-8DF8EF079C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62AD90C-70AE-D252-B4F9-8AB8832CC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7AA85E4-2855-4F68-EE2A-AEBCA2CB267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89BAC22-6F93-C3E1-0364-5179D5F4D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B09550-5104-2D7B-CA6D-250CC951E504}"/>
              </a:ext>
            </a:extLst>
          </p:cNvPr>
          <p:cNvSpPr txBox="1"/>
          <p:nvPr/>
        </p:nvSpPr>
        <p:spPr>
          <a:xfrm>
            <a:off x="782335" y="209458"/>
            <a:ext cx="613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Договор о сотрудничестве с IT-компанией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40F2E-95D0-F623-9B62-5148EC72C242}"/>
              </a:ext>
            </a:extLst>
          </p:cNvPr>
          <p:cNvSpPr txBox="1"/>
          <p:nvPr/>
        </p:nvSpPr>
        <p:spPr>
          <a:xfrm>
            <a:off x="1" y="933533"/>
            <a:ext cx="89644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Открытое акционерное общество «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ИнДев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Солюшенс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» активно расширяет партнерство с учебными заведениями, уделяя особое внимание подготовке квалифицированных специалистов в области информационных технологий. Важной составляющей данной инициативы является обмен опытом между сотрудниками компании и студентами, что дает будущим специалистам ценные знания о практической стороне работы в сфере IT.</a:t>
            </a: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Подписание договора о сотрудничестве с IT-компанией «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ИнДев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Солюшенс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» открывает новые возможности для студентов и выпускников нашего университета.</a:t>
            </a:r>
          </a:p>
        </p:txBody>
      </p:sp>
      <p:pic>
        <p:nvPicPr>
          <p:cNvPr id="21506" name="Picture 2" descr="photo 5435976975555620064 y">
            <a:extLst>
              <a:ext uri="{FF2B5EF4-FFF2-40B4-BE49-F238E27FC236}">
                <a16:creationId xmlns:a16="http://schemas.microsoft.com/office/drawing/2014/main" id="{39F091D4-8214-EBBB-3D7A-D648CE6E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" y="3536113"/>
            <a:ext cx="3875966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hoto_5435976975555620063_y">
            <a:extLst>
              <a:ext uri="{FF2B5EF4-FFF2-40B4-BE49-F238E27FC236}">
                <a16:creationId xmlns:a16="http://schemas.microsoft.com/office/drawing/2014/main" id="{A353400A-E56D-79D9-C4D9-1C8E395B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92" y="3518856"/>
            <a:ext cx="3877983" cy="25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6E171A-EAE2-14A1-5D12-734CD47ADC8D}"/>
              </a:ext>
            </a:extLst>
          </p:cNvPr>
          <p:cNvSpPr txBox="1"/>
          <p:nvPr/>
        </p:nvSpPr>
        <p:spPr>
          <a:xfrm>
            <a:off x="46304" y="6358836"/>
            <a:ext cx="8501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https://www.grsu.by/component/k2/item/54835-v-grgu-imeni-yanki-kupaly-podpisali-dogovor-o-sotrudnichestve-s-it-kompaniej.html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8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50E3-C1BD-A874-772E-C178ADA80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BD5196-14E6-76DD-CF4A-74046A3A741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B616298-EDA5-68BD-92CB-59929CEEB9F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D7B640B-8976-99A2-B11D-C1617DFF4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5D5D0B4-86E8-2CFA-C778-BAFADC92DE1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6E3B0B5-DD6A-266D-590B-26B4934024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62FFB2-19F4-324F-275C-B5E6329EB19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505158C-715A-B80C-EDBD-0F62CCEA75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5B758C1-BC9C-1D68-18BE-F0AE466D6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FEABF26-0E30-834F-B13B-7C4246302F1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F40FC69-6C08-D8FE-5011-3E6E0F4CC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13B964-1331-1B74-5FD2-A3636F1E07C9}"/>
              </a:ext>
            </a:extLst>
          </p:cNvPr>
          <p:cNvSpPr txBox="1"/>
          <p:nvPr/>
        </p:nvSpPr>
        <p:spPr>
          <a:xfrm>
            <a:off x="1165276" y="243826"/>
            <a:ext cx="57018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Договор между с БГТУ имени В.Г. Шухова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36B33-5F54-2845-BFDD-EAEC3FE06563}"/>
              </a:ext>
            </a:extLst>
          </p:cNvPr>
          <p:cNvSpPr txBox="1"/>
          <p:nvPr/>
        </p:nvSpPr>
        <p:spPr>
          <a:xfrm>
            <a:off x="72460" y="887267"/>
            <a:ext cx="896403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рамках торжественного открытия нового здания Генерального консульства Российской Федерации в Гродно, состоялось значимое событие – подписание договора о международном сотрудничестве. Этот этап стал важным шагом к укреплению связей между двумя странами, а также к развитию образовательных и научных инициатив.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Соглашение направлено на развитие академических и научных связей между двумя университетами. Академический обмен студентов и преподавателей позволит учащимся и научным работникам получать новые знания и опыт, участвовать в совместных проектах и конференциях. Университеты будут работать над совместными проектами, что будет способствовать обмену опытом и знаниями, а также повышению качества научных исследований. Планируется организация совместных мероприятий и развитие программы стажировок.</a:t>
            </a:r>
          </a:p>
        </p:txBody>
      </p:sp>
      <p:pic>
        <p:nvPicPr>
          <p:cNvPr id="23554" name="Picture 2" descr="IMG 9822">
            <a:extLst>
              <a:ext uri="{FF2B5EF4-FFF2-40B4-BE49-F238E27FC236}">
                <a16:creationId xmlns:a16="http://schemas.microsoft.com/office/drawing/2014/main" id="{81F7A588-2C23-6C6E-BC01-3FF37837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7" y="3680230"/>
            <a:ext cx="3934531" cy="26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G_9800">
            <a:extLst>
              <a:ext uri="{FF2B5EF4-FFF2-40B4-BE49-F238E27FC236}">
                <a16:creationId xmlns:a16="http://schemas.microsoft.com/office/drawing/2014/main" id="{B48BB41C-2DD8-AB28-2385-FD0359A6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67" y="3710498"/>
            <a:ext cx="3927360" cy="26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C2A65-AB4E-6489-BDE4-F6E9899FABA6}"/>
              </a:ext>
            </a:extLst>
          </p:cNvPr>
          <p:cNvSpPr txBox="1"/>
          <p:nvPr/>
        </p:nvSpPr>
        <p:spPr>
          <a:xfrm>
            <a:off x="-57057" y="6382489"/>
            <a:ext cx="92010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https://www.grsu.by/component/k2/item/54837-podpisanie-dogovora-mezhdu-grgu-imeni-yanki-kupaly-i-bgtu-imeni-v-g-shukhova-na-otkrytii-novogo-zdaniya-generalnogo-konsulstva-rossijskoj-federatsii.html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14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8967D-CB83-BA30-7B52-1680F47CB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7929AC6-2858-1AC1-3FB1-44DFC8F934C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BA988DC-FB52-D557-5959-0A866AB8AA2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5146233-6FD6-688A-CC8E-3DF2902C32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0A473E1-8005-1803-F641-920864D0DE9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8496978-6129-211F-C0EF-AC644F288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D9DD48-CED1-54D4-6655-6FBBAB6500B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1FF3F32-D1A9-ADF6-507F-C8DA9B77D8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2E32475-B1FB-160E-4323-2F46D0B75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78531F7-2329-43E8-A157-97B6853E51B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5DDF8AA-E655-B679-8CBA-ED6C245E8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B3F9B8-EDA9-2D62-BC97-6FF4CE87C825}"/>
              </a:ext>
            </a:extLst>
          </p:cNvPr>
          <p:cNvSpPr txBox="1"/>
          <p:nvPr/>
        </p:nvSpPr>
        <p:spPr>
          <a:xfrm>
            <a:off x="1404171" y="168376"/>
            <a:ext cx="5292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Визит в Узбекистан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3B30B-E332-B8DE-1D59-6FEC756F6EB6}"/>
              </a:ext>
            </a:extLst>
          </p:cNvPr>
          <p:cNvSpPr txBox="1"/>
          <p:nvPr/>
        </p:nvSpPr>
        <p:spPr>
          <a:xfrm>
            <a:off x="136915" y="909471"/>
            <a:ext cx="5731229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рамках визита белорусской делегации в город Самарканд начальник отдела международных проектов и академической мобильности Алеся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Белко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приняла участие в мероприятии, посвященном развитию межвузовского сотрудничества и продвижению услуг учреждений образования в Узбекистане.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Состоялись встречи с представителями Самаркандского института экономики и сервиса, Самаркандского государственного университета, филиала Ташкентского университета информационных технологий. Данные переговоры привели к заключению важных соглашений, а также определили дальнейшие шаги в развитии взаимовыгодного сотрудничества.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Кроме того, Алеся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Белко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приняла участие в выставке «World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Edu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2025», где был представлен образовательный и научный потенциал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университета. Такие мероприятия не только способствуют укреплению связей между университетами разных стран, но и позволяют продвигать образовательные и научные инициативы, делая университет более видимым и привлекательным для международного сообщества.</a:t>
            </a:r>
          </a:p>
          <a:p>
            <a:pPr algn="l">
              <a:spcAft>
                <a:spcPts val="750"/>
              </a:spcAft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 </a:t>
            </a:r>
          </a:p>
        </p:txBody>
      </p:sp>
      <p:pic>
        <p:nvPicPr>
          <p:cNvPr id="4098" name="Picture 2" descr="5460620733395889711">
            <a:extLst>
              <a:ext uri="{FF2B5EF4-FFF2-40B4-BE49-F238E27FC236}">
                <a16:creationId xmlns:a16="http://schemas.microsoft.com/office/drawing/2014/main" id="{916F8D29-DE08-8962-862B-902C70DB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99" y="1086403"/>
            <a:ext cx="3186909" cy="21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460675932315575909">
            <a:extLst>
              <a:ext uri="{FF2B5EF4-FFF2-40B4-BE49-F238E27FC236}">
                <a16:creationId xmlns:a16="http://schemas.microsoft.com/office/drawing/2014/main" id="{3DECA89F-B472-98D0-D136-983F8D09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11" y="3400626"/>
            <a:ext cx="3167374" cy="21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81DB9-35E2-32AE-0844-9AE4B125FD75}"/>
              </a:ext>
            </a:extLst>
          </p:cNvPr>
          <p:cNvSpPr txBox="1"/>
          <p:nvPr/>
        </p:nvSpPr>
        <p:spPr>
          <a:xfrm>
            <a:off x="345709" y="6218526"/>
            <a:ext cx="836618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https://www.grsu.by/component/k2/item/54955-predstavitel-kupalovskogo-universiteta-prezentoval-grgu-imeni-yanki-kupaly-v-uzbekistane.html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48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E84EB-2C2C-A9A1-D9B1-62AFF28D3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111EFF8-006C-BA0E-C982-2FE8FC02273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1CE668B-0E89-F4F1-CCDF-EF087D5EB02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32ACE2C-256B-28D0-9D7F-A8012C0D6C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B748D87-7D78-2095-4FA9-CDB0B58668F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156C98B-A756-49A2-BCA2-30B39099D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F359DA-176B-AF46-89B0-D3F572FEF58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C95F0EE-C6BE-F9FF-3240-90F1CD100B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D2EDB94-EF0B-A0BA-6904-BD783E26F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79643C3-5608-57B9-8A73-3F0AFAD114F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2AA6070-EFB9-6862-CBF2-95B4D13F4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D639B4-2309-18E1-4A75-F52550FE9569}"/>
              </a:ext>
            </a:extLst>
          </p:cNvPr>
          <p:cNvSpPr txBox="1"/>
          <p:nvPr/>
        </p:nvSpPr>
        <p:spPr>
          <a:xfrm>
            <a:off x="1131951" y="173602"/>
            <a:ext cx="5509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Встреча с партнерами из КНР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ADF93-24BA-5666-9B63-CE5CB9308618}"/>
              </a:ext>
            </a:extLst>
          </p:cNvPr>
          <p:cNvSpPr txBox="1"/>
          <p:nvPr/>
        </p:nvSpPr>
        <p:spPr>
          <a:xfrm>
            <a:off x="120389" y="982722"/>
            <a:ext cx="891610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рамках активной международной деятельности Гродненского государственного университета имени Янки Купалы состоялась встреча с делегацией муниципального правительства города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Суйнин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и представителями Сычуаньского профессионально-технического колледжа из Китая.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 плодотворно сотрудничает с китайскими учреждениями образования и ведет активную международную политику.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визита делегация ознакомилась с инженерным и физико-техническим факультетами. Гости также посетили научно-технологический парк РУП «УНПЦ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Технолаб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» и встретились с руководством университета. На встрече было подписано соглашение о создании Центра русского языка и белорусской культуры Гродненским государственным университетом имени Янки Купалы и Сычуаньским профессионально-техническим колледжем.</a:t>
            </a:r>
          </a:p>
        </p:txBody>
      </p:sp>
      <p:pic>
        <p:nvPicPr>
          <p:cNvPr id="8194" name="Picture 2" descr="8G0A9847 2">
            <a:extLst>
              <a:ext uri="{FF2B5EF4-FFF2-40B4-BE49-F238E27FC236}">
                <a16:creationId xmlns:a16="http://schemas.microsoft.com/office/drawing/2014/main" id="{4F8998E3-2A82-407A-D21F-B442D5B0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06545"/>
            <a:ext cx="3492443" cy="23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G0A9922-2">
            <a:extLst>
              <a:ext uri="{FF2B5EF4-FFF2-40B4-BE49-F238E27FC236}">
                <a16:creationId xmlns:a16="http://schemas.microsoft.com/office/drawing/2014/main" id="{24EF19DF-4946-F080-1EE6-24BF8AF6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21" y="3720772"/>
            <a:ext cx="3451580" cy="23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CB5C74-E4FE-568B-066F-D1B0E2D5FDCC}"/>
              </a:ext>
            </a:extLst>
          </p:cNvPr>
          <p:cNvSpPr txBox="1"/>
          <p:nvPr/>
        </p:nvSpPr>
        <p:spPr>
          <a:xfrm>
            <a:off x="423361" y="6202517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https://www.grsu.by/component/k2/item/55000-v-grgu-imeni-yanki-kupaly-sostoyalas-vstrecha-s-partnerami-iz-knr.html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64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0F923-FCEF-68AF-BD8B-0D6BBDF3C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15E4E5D-AA9A-4C99-D7DA-CE655F76175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F9E734F-A3D4-5484-8DF9-E72CCE99072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B4F3AB1-29AB-2B86-C35E-3FA6EE5428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B37895E-2C28-8B1A-6F84-BC350A08466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B7FFE9F-AC31-9EAB-ED8D-9EBF70ECE0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9BF312-563D-0C3C-900F-129DD870E17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919EC48-07ED-FD07-1EBC-39218C3D9F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FE144B8-151C-27C2-5A4B-A2B988A82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B845D9F-E75A-386A-91BA-A484A01FCE0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2CE79B1-F362-127C-2E8C-15254C24A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5D75A8-A86B-E54F-D019-301940FCA4F3}"/>
              </a:ext>
            </a:extLst>
          </p:cNvPr>
          <p:cNvSpPr txBox="1"/>
          <p:nvPr/>
        </p:nvSpPr>
        <p:spPr>
          <a:xfrm>
            <a:off x="602432" y="84977"/>
            <a:ext cx="6624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Заседание Подкомиссии по сотрудничеству в области образования в Китае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CC58C-9D7F-F762-DDD1-93A0F0C48F5C}"/>
              </a:ext>
            </a:extLst>
          </p:cNvPr>
          <p:cNvSpPr txBox="1"/>
          <p:nvPr/>
        </p:nvSpPr>
        <p:spPr>
          <a:xfrm>
            <a:off x="33841" y="919811"/>
            <a:ext cx="898991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Делегация Гродненского государственного университета имени Янки Купалы во главе с ректором Ириной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принимает участие в восьмом заседании Подкомиссии по сотрудничеству в области образования Китайско-белорусского межправительственного комитета по сотрудничеству.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мероприятии участвует Министр образования Республики Беларусь Андрей Иванец, а также руководители ведущих учреждений образования страны, включая ГрГУ имени Янки Купалы, который представляют ректор Ирина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и проректор по учебной работе Леонтий Павлов.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 заседании обсуждаются вопросы сотрудничества между Беларусью и Китаем в сфере высшего, профессионального и цифрового образования, а также преподавания белорусского и китайского языков.</a:t>
            </a:r>
          </a:p>
        </p:txBody>
      </p:sp>
      <p:pic>
        <p:nvPicPr>
          <p:cNvPr id="45058" name="Picture 2" descr="5265213272049708437">
            <a:extLst>
              <a:ext uri="{FF2B5EF4-FFF2-40B4-BE49-F238E27FC236}">
                <a16:creationId xmlns:a16="http://schemas.microsoft.com/office/drawing/2014/main" id="{FD839C09-9BDE-729D-EAA1-CC944B01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9022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5265213272049708438">
            <a:extLst>
              <a:ext uri="{FF2B5EF4-FFF2-40B4-BE49-F238E27FC236}">
                <a16:creationId xmlns:a16="http://schemas.microsoft.com/office/drawing/2014/main" id="{95BF8BF3-0BD5-7A9C-C949-17776D20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6" y="3659022"/>
            <a:ext cx="3931276" cy="26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05207-6C6D-157E-BD7F-3063BECA1F12}"/>
              </a:ext>
            </a:extLst>
          </p:cNvPr>
          <p:cNvSpPr txBox="1"/>
          <p:nvPr/>
        </p:nvSpPr>
        <p:spPr>
          <a:xfrm>
            <a:off x="23672" y="6355427"/>
            <a:ext cx="93008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https://www.grsu.by/component/k2/item/55319-delegatsiya-kupalovskogo-universiteta-uchastvuet-v-zasedanii-podkomissii-po-sotrudnichestvu-v-oblasti-obrazovaniya-v-kitae.html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457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12884</TotalTime>
  <Words>2861</Words>
  <Application>Microsoft Office PowerPoint</Application>
  <PresentationFormat>Экран (4:3)</PresentationFormat>
  <Paragraphs>157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1158</cp:revision>
  <cp:lastPrinted>2022-08-31T19:27:54Z</cp:lastPrinted>
  <dcterms:created xsi:type="dcterms:W3CDTF">2022-08-29T06:47:08Z</dcterms:created>
  <dcterms:modified xsi:type="dcterms:W3CDTF">2026-04-28T06:25:41Z</dcterms:modified>
</cp:coreProperties>
</file>