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62" r:id="rId5"/>
    <p:sldId id="269" r:id="rId6"/>
    <p:sldId id="270" r:id="rId7"/>
    <p:sldId id="275" r:id="rId8"/>
    <p:sldId id="276" r:id="rId9"/>
    <p:sldId id="277" r:id="rId10"/>
    <p:sldId id="278" r:id="rId11"/>
    <p:sldId id="261" r:id="rId12"/>
    <p:sldId id="267" r:id="rId13"/>
    <p:sldId id="260" r:id="rId14"/>
    <p:sldId id="279" r:id="rId15"/>
    <p:sldId id="268" r:id="rId16"/>
    <p:sldId id="26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71406" y="785794"/>
            <a:ext cx="6572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571472" y="1571612"/>
            <a:ext cx="5472122" cy="54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600">
                <a:solidFill>
                  <a:srgbClr val="FF7C80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57224" y="1928802"/>
            <a:ext cx="4286254" cy="4000520"/>
          </a:xfrm>
          <a:prstGeom prst="heart">
            <a:avLst/>
          </a:prstGeom>
          <a:ln w="19050">
            <a:solidFill>
              <a:srgbClr val="FF7C80"/>
            </a:solidFill>
            <a:prstDash val="solid"/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472" y="2000240"/>
            <a:ext cx="2286016" cy="2143122"/>
          </a:xfrm>
          <a:prstGeom prst="teardrop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1"/>
          </p:nvPr>
        </p:nvSpPr>
        <p:spPr>
          <a:xfrm>
            <a:off x="3286116" y="2000240"/>
            <a:ext cx="2286016" cy="2143122"/>
          </a:xfrm>
          <a:prstGeom prst="teardrop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0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072198" y="2000258"/>
            <a:ext cx="2286016" cy="2143122"/>
          </a:xfrm>
          <a:prstGeom prst="teardrop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2325" y="3915195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00034" y="1571612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2928926" y="1571612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928926" y="3929066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 userDrawn="1"/>
        </p:nvSpPr>
        <p:spPr>
          <a:xfrm>
            <a:off x="1428750" y="2428875"/>
            <a:ext cx="4786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FF7C80"/>
                </a:solidFill>
                <a:latin typeface="+mn-lt"/>
                <a:ea typeface="+mn-ea"/>
              </a:rPr>
              <a:t>Thank You!</a:t>
            </a:r>
            <a:endParaRPr lang="zh-CN" altLang="en-US" sz="5400" dirty="0">
              <a:solidFill>
                <a:srgbClr val="FF7C8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7" r:id="rId5"/>
    <p:sldLayoutId id="214748365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rgbClr val="FF7C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7C80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700" kern="1200">
          <a:solidFill>
            <a:srgbClr val="FF7C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0"/>
          <p:cNvSpPr>
            <a:spLocks noGrp="1"/>
          </p:cNvSpPr>
          <p:nvPr>
            <p:ph type="title"/>
          </p:nvPr>
        </p:nvSpPr>
        <p:spPr bwMode="auto">
          <a:xfrm>
            <a:off x="1403648" y="188640"/>
            <a:ext cx="6572250" cy="857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Гродненский государственный аграрный университет</a:t>
            </a:r>
          </a:p>
        </p:txBody>
      </p:sp>
      <p:sp>
        <p:nvSpPr>
          <p:cNvPr id="9218" name="TextBox 12"/>
          <p:cNvSpPr txBox="1">
            <a:spLocks noChangeArrowheads="1"/>
          </p:cNvSpPr>
          <p:nvPr/>
        </p:nvSpPr>
        <p:spPr bwMode="auto">
          <a:xfrm>
            <a:off x="0" y="5445224"/>
            <a:ext cx="6093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Экокой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Кония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Кония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 Джонатан</a:t>
            </a:r>
          </a:p>
          <a:p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Демократическая Республика Конго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6637" y="1844824"/>
            <a:ext cx="78466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Традиционная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свадьба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Конго</a:t>
            </a:r>
            <a:endParaRPr lang="ru-RU" sz="6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лаг кон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643314"/>
            <a:ext cx="3357554" cy="192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168" y="4164712"/>
            <a:ext cx="89289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Ндзондзи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помогают родственникам принять подарки. Бывает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выкуп гостям не нравится. Тогда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жениху приходится срочно посылать кого-то за новым подарком, должного качества. Иногда даже приходится откладывать свадьбу, если семья невесты осталась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недовольна. </a:t>
            </a:r>
            <a:endParaRPr lang="zh-CN" altLang="en-US" sz="2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441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b="18726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4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9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" y="1556792"/>
            <a:ext cx="59764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1340768"/>
            <a:ext cx="3131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только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выкуп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получен и проверен,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подруги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невесты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Ходят  три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 приводят «подставную» невесту.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4258"/>
          <a:stretch>
            <a:fillRect/>
          </a:stretch>
        </p:blipFill>
        <p:spPr>
          <a:xfrm>
            <a:off x="0" y="1916832"/>
            <a:ext cx="4283968" cy="4000520"/>
          </a:xfrm>
        </p:spPr>
      </p:pic>
      <p:sp>
        <p:nvSpPr>
          <p:cNvPr id="2" name="Прямоугольник 1"/>
          <p:cNvSpPr/>
          <p:nvPr/>
        </p:nvSpPr>
        <p:spPr>
          <a:xfrm>
            <a:off x="4283968" y="764704"/>
            <a:ext cx="4860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торжественного появления невесты ей нужно найти своего жениха среди толпы гостей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невеста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коленях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согласия на замужество у отца, а потом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главы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коленях она клянется жениху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любви и верности. В знак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желания взять девушку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жёны жених выпивает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стакан сока из её рук. Алкоголь в молодой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семье нежелателен.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5220072" y="1340768"/>
            <a:ext cx="37444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окончани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церемонии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дети вытира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бумажными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платочками. В знак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уважения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жених дает им деньги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нач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инается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поздравление молодых, дарение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подарков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фотографии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память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ужин.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16641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1664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" y="1369289"/>
            <a:ext cx="5688632" cy="45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988840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Праздничный ужин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устраива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ется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за счёт семьи невесты.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97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4449584" y="692696"/>
            <a:ext cx="469441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Церемония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обрядовой свадьбы имеет огромное значение в глазах семьи, но не имеет никакой юридической силы. То есть свидетельства о браке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молодых 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Так что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предстоит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ещё одна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свадьба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мэрии и в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церкви.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официальная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свадьба и венчание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молодоженам </a:t>
            </a:r>
            <a:r>
              <a:rPr lang="fr-FR" sz="280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важны. Главное, что перед лицом их семей они теперь единое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4258"/>
          <a:stretch>
            <a:fillRect/>
          </a:stretch>
        </p:blipFill>
        <p:spPr>
          <a:xfrm>
            <a:off x="107504" y="1988840"/>
            <a:ext cx="4286254" cy="4000520"/>
          </a:xfrm>
        </p:spPr>
      </p:pic>
    </p:spTree>
    <p:extLst>
      <p:ext uri="{BB962C8B-B14F-4D97-AF65-F5344CB8AC3E}">
        <p14:creationId xmlns:p14="http://schemas.microsoft.com/office/powerpoint/2010/main" val="18366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6572264" cy="85725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4176464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Уникальные, интересные сочетания местных традиций и наследия колониальной культуры весьма характерно прослеживаются в том, как в Конго празднуется свадьба.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существует три вида брака: церковный, гражданский и традиционный.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57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393016" cy="4824536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вадьба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Конго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дело непростое, так как состоит она из нескольких этапов. Подготовка к торжественному событию и сама церемония требуют больших финансовых затрат. Свадебные традиции  хранятся крайне бережно и передаются из поколения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поколение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традиционная семья в конго фото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9821"/>
          <a:stretch>
            <a:fillRect/>
          </a:stretch>
        </p:blipFill>
        <p:spPr bwMode="auto">
          <a:xfrm>
            <a:off x="107504" y="1898829"/>
            <a:ext cx="4286254" cy="40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260648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Конголезское общество, как и любое африканское, является коллективным, а не индивидуалистическим. Брак касается не только супругов и их родителей. Он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и организуется с учетом интересов всей семьи, а также с учетом интересов будущих супругов. Брак объединяет семьи в высшие формы организации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8815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89248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свадьба с письма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главы семьи жениха главе семьи невесты.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письме семья жениха просит разрешения у семьи невесты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прийти свататься.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невесты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советуется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пишет ответ. В ответе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назначается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дата, когда можно приходить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свататься,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список того, что нужно принести с собой. С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торона невесты накрывает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стол. Собираются только самые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близкие (30-40 человек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6" y="1268760"/>
            <a:ext cx="896509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сватовства семьи знакомятся, если ещё не были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знакомы.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каждой семьи выступает порт пароль – член семьи с хорошо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подвешенным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языком. Если таких не имеется, нанимают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профессионалов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Ndzondzi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договариваются о примерной дате свадьбы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4176464"/>
          </a:xfrm>
        </p:spPr>
        <p:txBody>
          <a:bodyPr>
            <a:normAutofit/>
          </a:bodyPr>
          <a:lstStyle/>
          <a:p>
            <a:pPr marL="288000" indent="34290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 после сватовства семья невесты начинает думать над списком выкупа, который они предъявят жениху перед свадьбой. Причём семья со стороны матери и семья со стороны отца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отдельных списка. Каждый член семьи заказывает себе подарок, а потом старейшины корректируют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4392488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Выкуп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традиция, а на способ «наживы». Обычай этот тянется из глубины веков.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семьи невесты получит заказанный им подарок, но не потому, что сам себе не может купить новые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ботинки.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жениха – заплатить выкуп за невесту – это способ выразить своё глубокое уважение и почтение семье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невесты, уважить традицию,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вес в обществе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ведь он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Мужчина. Так принято, так делали деды, прадеды и прадеды прадедов.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7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568952" cy="4176464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Свадьба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празднуется в доме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невесты.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приглашённые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(может быть 300 и более человек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разделены на две части. Сторона жениха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сторона невесты. Одни сидят справа, другие слева. До начала церемонии жених сидит с родственниками. Как только всё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начинается,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жених уходит и прячется в толпе приглашённых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7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粉色浪漫婚礼主题PPT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粉色浪漫婚礼主题PPT模板</Template>
  <TotalTime>193</TotalTime>
  <Words>575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粉色浪漫婚礼主题PPT模板</vt:lpstr>
      <vt:lpstr>Гродненский государственный аграрный университет</vt:lpstr>
      <vt:lpstr>Презентация PowerPoint</vt:lpstr>
      <vt:lpstr>Презентация PowerPoint</vt:lpstr>
      <vt:lpstr>Презентация PowerPoint</vt:lpstr>
      <vt:lpstr>Начинается  свадьба с письма от главы семьи жениха главе семьи невесты. В этом письме семья жениха просит разрешения у семьи невесты прийти свататься. Семья невесты советуется и пишет ответ. В ответе назначается дата, когда можно приходить свататься, и список того, что нужно принести с собой. Сторона невесты накрывает стол. Собираются только самые близкие (30-40 человек).  </vt:lpstr>
      <vt:lpstr> Во время сватовства семьи знакомятся, если ещё не были знакомы. От каждой семьи выступает порт пароль – член семьи с хорошо подвешенным языком. Если таких не имеется, нанимают профессионалов (Ndzondzi). Семьи договариваются о примерной дате свадьбы.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微软用户</dc:creator>
  <cp:lastModifiedBy>БУРЛАКИНА ЕЛЕНА СЕРГЕЕВНА</cp:lastModifiedBy>
  <cp:revision>20</cp:revision>
  <dcterms:created xsi:type="dcterms:W3CDTF">2012-10-29T22:19:09Z</dcterms:created>
  <dcterms:modified xsi:type="dcterms:W3CDTF">2019-11-29T05:08:19Z</dcterms:modified>
</cp:coreProperties>
</file>