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0" r:id="rId4"/>
    <p:sldId id="271" r:id="rId5"/>
    <p:sldId id="272" r:id="rId6"/>
    <p:sldId id="280" r:id="rId7"/>
    <p:sldId id="273" r:id="rId8"/>
    <p:sldId id="274" r:id="rId9"/>
    <p:sldId id="276" r:id="rId10"/>
    <p:sldId id="277" r:id="rId11"/>
    <p:sldId id="269"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29.11.2019</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29.11.2019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29.11.2019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29.11.2019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29.11.2019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29.11.2019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29.11.2019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29.11.2019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29.11.2019</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29.11.2019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29.11.2019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29.11.2019</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Africa" TargetMode="External"/><Relationship Id="rId2" Type="http://schemas.openxmlformats.org/officeDocument/2006/relationships/hyperlink" Target="https://en.wikipedia.org/wiki/Clothing" TargetMode="Externa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s://en.wikipedia.org/wiki/Fash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00100" y="357166"/>
            <a:ext cx="8143900" cy="3539430"/>
          </a:xfrm>
          <a:prstGeom prst="rect">
            <a:avLst/>
          </a:prstGeom>
          <a:noFill/>
          <a:ln>
            <a:solidFill>
              <a:srgbClr val="0070C0"/>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t> </a:t>
            </a:r>
            <a:endParaRPr lang="ru-RU" sz="2800" dirty="0" smtClean="0"/>
          </a:p>
          <a:p>
            <a:r>
              <a:rPr lang="en-US" sz="2800" b="1" dirty="0" smtClean="0"/>
              <a:t>ARUMUGAM ARUNA KARUNAKARAN</a:t>
            </a:r>
          </a:p>
          <a:p>
            <a:endParaRPr lang="ru-RU" sz="2800" dirty="0" smtClean="0"/>
          </a:p>
          <a:p>
            <a:r>
              <a:rPr lang="en-US" sz="2800" b="1" dirty="0" smtClean="0"/>
              <a:t>GRODNO STATE AGRARIAN UNIVERSITY</a:t>
            </a:r>
            <a:endParaRPr lang="ru-RU" sz="2800" dirty="0" smtClean="0"/>
          </a:p>
          <a:p>
            <a:r>
              <a:rPr lang="en-US" sz="2800" dirty="0" smtClean="0"/>
              <a:t>Faculty of Economics, specialty management</a:t>
            </a:r>
          </a:p>
          <a:p>
            <a:r>
              <a:rPr lang="en-US" sz="2800" dirty="0" smtClean="0"/>
              <a:t>Course </a:t>
            </a:r>
            <a:r>
              <a:rPr lang="en-US" sz="2800" b="1" dirty="0" smtClean="0"/>
              <a:t>1</a:t>
            </a:r>
            <a:endParaRPr lang="ru-RU" sz="2800" dirty="0" smtClean="0"/>
          </a:p>
          <a:p>
            <a:pPr marL="0" marR="0" lvl="0" indent="450850" algn="ctr" defTabSz="914400" rtl="0" eaLnBrk="0" fontAlgn="base" latinLnBrk="0" hangingPunct="0">
              <a:lnSpc>
                <a:spcPct val="100000"/>
              </a:lnSpc>
              <a:spcBef>
                <a:spcPct val="0"/>
              </a:spcBef>
              <a:spcAft>
                <a:spcPct val="0"/>
              </a:spcAft>
              <a:buClrTx/>
              <a:buSzTx/>
              <a:buFontTx/>
              <a:buNone/>
              <a:tabLst/>
            </a:pPr>
            <a:endPar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lvl="0" indent="450850" algn="ctr" eaLnBrk="0" fontAlgn="base" hangingPunct="0">
              <a:spcBef>
                <a:spcPct val="0"/>
              </a:spcBef>
              <a:spcAft>
                <a:spcPct val="0"/>
              </a:spcAft>
            </a:pP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Topic </a:t>
            </a:r>
            <a:r>
              <a:rPr lang="en-US" sz="2800" b="1" dirty="0" smtClean="0"/>
              <a:t>African clothing</a:t>
            </a:r>
            <a:r>
              <a:rPr lang="en-US" sz="2800" dirty="0" smtClean="0"/>
              <a:t> </a:t>
            </a:r>
            <a:endPar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6" name="Рисунок 5" descr="флаг конго.jpg"/>
          <p:cNvPicPr>
            <a:picLocks noChangeAspect="1"/>
          </p:cNvPicPr>
          <p:nvPr/>
        </p:nvPicPr>
        <p:blipFill>
          <a:blip r:embed="rId2" cstate="print"/>
          <a:stretch>
            <a:fillRect/>
          </a:stretch>
        </p:blipFill>
        <p:spPr>
          <a:xfrm>
            <a:off x="1000100" y="4071942"/>
            <a:ext cx="2928928" cy="1857364"/>
          </a:xfrm>
          <a:prstGeom prst="rect">
            <a:avLst/>
          </a:prstGeom>
        </p:spPr>
      </p:pic>
      <p:sp>
        <p:nvSpPr>
          <p:cNvPr id="7" name="Прямоугольник 6"/>
          <p:cNvSpPr/>
          <p:nvPr/>
        </p:nvSpPr>
        <p:spPr>
          <a:xfrm>
            <a:off x="2571736" y="5903893"/>
            <a:ext cx="6072198" cy="523220"/>
          </a:xfrm>
          <a:prstGeom prst="rect">
            <a:avLst/>
          </a:prstGeom>
        </p:spPr>
        <p:txBody>
          <a:bodyPr wrap="square">
            <a:spAutoFit/>
          </a:bodyPr>
          <a:lstStyle/>
          <a:p>
            <a:pPr lvl="0" indent="450850" algn="ctr" fontAlgn="base">
              <a:spcBef>
                <a:spcPct val="0"/>
              </a:spcBef>
              <a:spcAft>
                <a:spcPct val="0"/>
              </a:spcAft>
            </a:pPr>
            <a:r>
              <a:rPr lang="en-US" sz="2800" dirty="0" smtClean="0"/>
              <a:t>Democratic Republic of the Congo</a:t>
            </a:r>
            <a:endParaRPr lang="ru-RU" sz="2800" b="1" dirty="0" smtClean="0">
              <a:ln w="11430"/>
              <a:gradFill>
                <a:gsLst>
                  <a:gs pos="0">
                    <a:srgbClr val="A5644E">
                      <a:tint val="70000"/>
                      <a:satMod val="245000"/>
                    </a:srgbClr>
                  </a:gs>
                  <a:gs pos="75000">
                    <a:srgbClr val="A5644E">
                      <a:tint val="90000"/>
                      <a:shade val="60000"/>
                      <a:satMod val="240000"/>
                    </a:srgbClr>
                  </a:gs>
                  <a:gs pos="100000">
                    <a:srgbClr val="A5644E">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1000100" y="1"/>
            <a:ext cx="81439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A woman wearing a head-wrap and a long wrap-around </a:t>
            </a:r>
          </a:p>
          <a:p>
            <a:pPr marL="0" marR="0" lvl="0" indent="450850" algn="l" defTabSz="914400" rtl="0" eaLnBrk="1" fontAlgn="base" latinLnBrk="0" hangingPunct="1">
              <a:lnSpc>
                <a:spcPct val="100000"/>
              </a:lnSpc>
              <a:spcBef>
                <a:spcPct val="0"/>
              </a:spcBef>
              <a:spcAft>
                <a:spcPct val="0"/>
              </a:spcAft>
              <a:buClrTx/>
              <a:buSzTx/>
              <a:buFontTx/>
              <a:buNone/>
              <a:tabLst/>
            </a:pPr>
            <a:r>
              <a:rPr lang="en-US" dirty="0" smtClean="0">
                <a:solidFill>
                  <a:srgbClr val="222222"/>
                </a:solidFill>
                <a:latin typeface="Times New Roman" pitchFamily="18" charset="0"/>
                <a:ea typeface="Calibri" pitchFamily="34" charset="0"/>
                <a:cs typeface="Times New Roman" pitchFamily="18" charset="0"/>
              </a:rPr>
              <a:t>s</a:t>
            </a:r>
            <a:r>
              <a:rPr kumimoji="0" lang="en-US"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kirt is likely young and unmarried.</a:t>
            </a:r>
            <a:br>
              <a:rPr kumimoji="0" lang="en-US"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br>
            <a:r>
              <a:rPr kumimoji="0" lang="en-US"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If she adds a stretch of cloth around her midsection that is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Often used to carry babies, indicating she is married.</a:t>
            </a:r>
          </a:p>
          <a:p>
            <a:pPr lvl="0" indent="450850" fontAlgn="base">
              <a:spcBef>
                <a:spcPct val="0"/>
              </a:spcBef>
              <a:spcAft>
                <a:spcPct val="0"/>
              </a:spcAft>
            </a:pPr>
            <a:endParaRPr lang="en-US" dirty="0" smtClean="0">
              <a:solidFill>
                <a:srgbClr val="222222"/>
              </a:solidFill>
              <a:latin typeface="Times New Roman" pitchFamily="18" charset="0"/>
              <a:ea typeface="Calibri" pitchFamily="34" charset="0"/>
              <a:cs typeface="Times New Roman" pitchFamily="18" charset="0"/>
            </a:endParaRPr>
          </a:p>
          <a:p>
            <a:pPr lvl="0" indent="450850" fontAlgn="base">
              <a:spcBef>
                <a:spcPct val="0"/>
              </a:spcBef>
              <a:spcAft>
                <a:spcPct val="0"/>
              </a:spcAft>
            </a:pPr>
            <a:r>
              <a:rPr lang="en-US" dirty="0" smtClean="0">
                <a:solidFill>
                  <a:srgbClr val="222222"/>
                </a:solidFill>
                <a:latin typeface="Times New Roman" pitchFamily="18" charset="0"/>
                <a:ea typeface="Calibri" pitchFamily="34" charset="0"/>
                <a:cs typeface="Times New Roman" pitchFamily="18" charset="0"/>
              </a:rPr>
              <a:t>In Congo, just like in other African countries, traditional </a:t>
            </a:r>
          </a:p>
          <a:p>
            <a:pPr lvl="0" indent="450850" fontAlgn="base">
              <a:spcBef>
                <a:spcPct val="0"/>
              </a:spcBef>
              <a:spcAft>
                <a:spcPct val="0"/>
              </a:spcAft>
            </a:pPr>
            <a:r>
              <a:rPr lang="en-US" dirty="0" smtClean="0">
                <a:solidFill>
                  <a:srgbClr val="222222"/>
                </a:solidFill>
                <a:latin typeface="Times New Roman" pitchFamily="18" charset="0"/>
                <a:ea typeface="Calibri" pitchFamily="34" charset="0"/>
                <a:cs typeface="Times New Roman" pitchFamily="18" charset="0"/>
              </a:rPr>
              <a:t>dressing is beginning to be </a:t>
            </a:r>
            <a:r>
              <a:rPr lang="en-US" dirty="0" err="1" smtClean="0">
                <a:solidFill>
                  <a:srgbClr val="222222"/>
                </a:solidFill>
                <a:latin typeface="Times New Roman" pitchFamily="18" charset="0"/>
                <a:ea typeface="Calibri" pitchFamily="34" charset="0"/>
                <a:cs typeface="Times New Roman" pitchFamily="18" charset="0"/>
              </a:rPr>
              <a:t>recognised</a:t>
            </a:r>
            <a:r>
              <a:rPr lang="en-US" dirty="0" smtClean="0">
                <a:solidFill>
                  <a:srgbClr val="222222"/>
                </a:solidFill>
                <a:latin typeface="Times New Roman" pitchFamily="18" charset="0"/>
                <a:ea typeface="Calibri" pitchFamily="34" charset="0"/>
                <a:cs typeface="Times New Roman" pitchFamily="18" charset="0"/>
              </a:rPr>
              <a:t> although the</a:t>
            </a:r>
          </a:p>
          <a:p>
            <a:pPr lvl="0" indent="450850" fontAlgn="base">
              <a:spcBef>
                <a:spcPct val="0"/>
              </a:spcBef>
              <a:spcAft>
                <a:spcPct val="0"/>
              </a:spcAft>
            </a:pPr>
            <a:r>
              <a:rPr lang="en-US" dirty="0" smtClean="0">
                <a:solidFill>
                  <a:srgbClr val="222222"/>
                </a:solidFill>
                <a:latin typeface="Times New Roman" pitchFamily="18" charset="0"/>
                <a:ea typeface="Calibri" pitchFamily="34" charset="0"/>
                <a:cs typeface="Times New Roman" pitchFamily="18" charset="0"/>
              </a:rPr>
              <a:t> country does not have a standard form of this type </a:t>
            </a:r>
          </a:p>
          <a:p>
            <a:pPr lvl="0" indent="450850" fontAlgn="base">
              <a:spcBef>
                <a:spcPct val="0"/>
              </a:spcBef>
              <a:spcAft>
                <a:spcPct val="0"/>
              </a:spcAft>
            </a:pPr>
            <a:r>
              <a:rPr lang="en-US" dirty="0" smtClean="0">
                <a:solidFill>
                  <a:srgbClr val="222222"/>
                </a:solidFill>
                <a:latin typeface="Times New Roman" pitchFamily="18" charset="0"/>
                <a:ea typeface="Calibri" pitchFamily="34" charset="0"/>
                <a:cs typeface="Times New Roman" pitchFamily="18" charset="0"/>
              </a:rPr>
              <a:t> of dressing.</a:t>
            </a:r>
            <a:endParaRPr kumimoji="0" lang="en-US"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en-US" dirty="0" smtClean="0">
              <a:solidFill>
                <a:srgbClr val="222222"/>
              </a:solidFill>
              <a:latin typeface="Times New Roman" pitchFamily="18" charset="0"/>
              <a:ea typeface="Calibri" pitchFamily="34"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endParaRPr>
          </a:p>
          <a:p>
            <a:pPr lvl="0" indent="450850" algn="ctr" fontAlgn="base">
              <a:spcBef>
                <a:spcPct val="0"/>
              </a:spcBef>
              <a:spcAft>
                <a:spcPct val="0"/>
              </a:spcAft>
            </a:pPr>
            <a:endParaRPr lang="en-US" dirty="0" smtClean="0">
              <a:solidFill>
                <a:srgbClr val="222222"/>
              </a:solidFill>
              <a:latin typeface="Times New Roman" pitchFamily="18" charset="0"/>
              <a:ea typeface="Calibri" pitchFamily="34" charset="0"/>
              <a:cs typeface="Times New Roman" pitchFamily="18" charset="0"/>
            </a:endParaRPr>
          </a:p>
          <a:p>
            <a:pPr lvl="0" indent="450850" algn="ctr" fontAlgn="base">
              <a:spcBef>
                <a:spcPct val="0"/>
              </a:spcBef>
              <a:spcAft>
                <a:spcPct val="0"/>
              </a:spcAft>
            </a:pPr>
            <a:endParaRPr lang="en-US" dirty="0" smtClean="0">
              <a:solidFill>
                <a:srgbClr val="222222"/>
              </a:solidFill>
              <a:latin typeface="Times New Roman" pitchFamily="18" charset="0"/>
              <a:ea typeface="Calibri" pitchFamily="34" charset="0"/>
              <a:cs typeface="Times New Roman" pitchFamily="18" charset="0"/>
            </a:endParaRPr>
          </a:p>
          <a:p>
            <a:pPr lvl="0" indent="450850" algn="ctr" fontAlgn="base">
              <a:spcBef>
                <a:spcPct val="0"/>
              </a:spcBef>
              <a:spcAft>
                <a:spcPct val="0"/>
              </a:spcAft>
            </a:pPr>
            <a:endParaRPr lang="en-US" dirty="0" smtClean="0">
              <a:solidFill>
                <a:srgbClr val="222222"/>
              </a:solidFill>
              <a:latin typeface="Times New Roman" pitchFamily="18" charset="0"/>
              <a:ea typeface="Calibri" pitchFamily="34" charset="0"/>
              <a:cs typeface="Times New Roman" pitchFamily="18" charset="0"/>
            </a:endParaRPr>
          </a:p>
          <a:p>
            <a:pPr lvl="0" indent="450850" algn="ctr" fontAlgn="base">
              <a:spcBef>
                <a:spcPct val="0"/>
              </a:spcBef>
              <a:spcAft>
                <a:spcPct val="0"/>
              </a:spcAft>
            </a:pPr>
            <a:endParaRPr lang="en-US" dirty="0" smtClean="0">
              <a:solidFill>
                <a:srgbClr val="222222"/>
              </a:solidFill>
              <a:latin typeface="Times New Roman" pitchFamily="18" charset="0"/>
              <a:ea typeface="Calibri" pitchFamily="34" charset="0"/>
              <a:cs typeface="Times New Roman" pitchFamily="18" charset="0"/>
            </a:endParaRPr>
          </a:p>
          <a:p>
            <a:pPr lvl="0" indent="450850" algn="ctr" fontAlgn="base">
              <a:spcBef>
                <a:spcPct val="0"/>
              </a:spcBef>
              <a:spcAft>
                <a:spcPct val="0"/>
              </a:spcAft>
            </a:pPr>
            <a:r>
              <a:rPr lang="en-US" dirty="0" smtClean="0">
                <a:solidFill>
                  <a:srgbClr val="222222"/>
                </a:solidFill>
                <a:latin typeface="Times New Roman" pitchFamily="18" charset="0"/>
                <a:ea typeface="Calibri" pitchFamily="34" charset="0"/>
                <a:cs typeface="Times New Roman" pitchFamily="18" charset="0"/>
              </a:rPr>
              <a:t>          Traditionally, this type of dressing included a</a:t>
            </a:r>
          </a:p>
          <a:p>
            <a:pPr lvl="0" indent="450850" algn="ctr" fontAlgn="base">
              <a:spcBef>
                <a:spcPct val="0"/>
              </a:spcBef>
              <a:spcAft>
                <a:spcPct val="0"/>
              </a:spcAft>
            </a:pPr>
            <a:r>
              <a:rPr lang="en-US" dirty="0" smtClean="0">
                <a:solidFill>
                  <a:srgbClr val="222222"/>
                </a:solidFill>
                <a:latin typeface="Times New Roman" pitchFamily="18" charset="0"/>
                <a:ea typeface="Calibri" pitchFamily="34" charset="0"/>
                <a:cs typeface="Times New Roman" pitchFamily="18" charset="0"/>
              </a:rPr>
              <a:t>            wrap-around cloth, headdress and ornaments, </a:t>
            </a:r>
          </a:p>
          <a:p>
            <a:pPr lvl="0" indent="450850" algn="ctr" fontAlgn="base">
              <a:spcBef>
                <a:spcPct val="0"/>
              </a:spcBef>
              <a:spcAft>
                <a:spcPct val="0"/>
              </a:spcAft>
            </a:pPr>
            <a:r>
              <a:rPr lang="en-US" dirty="0" smtClean="0">
                <a:solidFill>
                  <a:srgbClr val="222222"/>
                </a:solidFill>
                <a:latin typeface="Times New Roman" pitchFamily="18" charset="0"/>
                <a:ea typeface="Calibri" pitchFamily="34" charset="0"/>
                <a:cs typeface="Times New Roman" pitchFamily="18" charset="0"/>
              </a:rPr>
              <a:t>              including necklaces, earrings and/or bracelets.</a:t>
            </a: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a:t>
            </a:r>
          </a:p>
          <a:p>
            <a:pPr marL="0" marR="0" lvl="0" indent="450850" algn="ctr" defTabSz="914400" rtl="0" eaLnBrk="1" fontAlgn="base" latinLnBrk="0" hangingPunct="1">
              <a:lnSpc>
                <a:spcPct val="100000"/>
              </a:lnSpc>
              <a:spcBef>
                <a:spcPct val="0"/>
              </a:spcBef>
              <a:spcAft>
                <a:spcPct val="0"/>
              </a:spcAft>
              <a:buClrTx/>
              <a:buSzTx/>
              <a:buFontTx/>
              <a:buNone/>
              <a:tabLst/>
            </a:pPr>
            <a:r>
              <a:rPr lang="en-US" dirty="0" smtClean="0">
                <a:solidFill>
                  <a:srgbClr val="222222"/>
                </a:solidFill>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The people of Congo no longer wear these types </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of clothing on a regular basis.</a:t>
            </a:r>
            <a:br>
              <a:rPr kumimoji="0" lang="en-US"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br>
            <a:r>
              <a:rPr kumimoji="0" lang="en-US"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Some choose traditional dress for ceremonial  or state </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occasions, such as Heroes’ Day or Independence Day.</a:t>
            </a:r>
            <a:endParaRPr kumimoji="0" lang="ru-RU" sz="1800" b="0" i="0" u="none" strike="noStrike" cap="none" normalizeH="0" baseline="0" dirty="0" smtClean="0">
              <a:ln>
                <a:noFill/>
              </a:ln>
              <a:solidFill>
                <a:schemeClr val="tx1"/>
              </a:solidFill>
              <a:effectLst/>
              <a:latin typeface="Arial" pitchFamily="34" charset="0"/>
            </a:endParaRPr>
          </a:p>
        </p:txBody>
      </p:sp>
      <p:pic>
        <p:nvPicPr>
          <p:cNvPr id="4" name="Рисунок 3" descr="IMG-20191124-WA0013.jpg"/>
          <p:cNvPicPr>
            <a:picLocks noChangeAspect="1"/>
          </p:cNvPicPr>
          <p:nvPr/>
        </p:nvPicPr>
        <p:blipFill>
          <a:blip r:embed="rId2"/>
          <a:srcRect r="50000" b="6250"/>
          <a:stretch>
            <a:fillRect/>
          </a:stretch>
        </p:blipFill>
        <p:spPr>
          <a:xfrm>
            <a:off x="1071538" y="2643182"/>
            <a:ext cx="2143140" cy="4214818"/>
          </a:xfrm>
          <a:prstGeom prst="rect">
            <a:avLst/>
          </a:prstGeom>
        </p:spPr>
      </p:pic>
      <p:pic>
        <p:nvPicPr>
          <p:cNvPr id="5" name="Рисунок 4" descr="IMG-20191124-WA0010.jpg"/>
          <p:cNvPicPr>
            <a:picLocks noChangeAspect="1"/>
          </p:cNvPicPr>
          <p:nvPr/>
        </p:nvPicPr>
        <p:blipFill>
          <a:blip r:embed="rId3"/>
          <a:srcRect l="14815" r="22221"/>
          <a:stretch>
            <a:fillRect/>
          </a:stretch>
        </p:blipFill>
        <p:spPr>
          <a:xfrm>
            <a:off x="7000892" y="0"/>
            <a:ext cx="2143108" cy="421481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714480" y="2357430"/>
            <a:ext cx="649408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dirty="0" smtClean="0"/>
              <a:t>Thanks for attention!</a:t>
            </a:r>
            <a:endParaRPr lang="fr-FR"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0"/>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b="1" dirty="0" smtClean="0">
                <a:latin typeface="Times New Roman" pitchFamily="18" charset="0"/>
                <a:cs typeface="Times New Roman" pitchFamily="18" charset="0"/>
              </a:rPr>
              <a:t>Cuisine de la République Démocratique du Congo: histoire, plats, recettes.</a:t>
            </a:r>
            <a:endParaRPr lang="ru-RU" b="1" dirty="0" smtClean="0">
              <a:latin typeface="Times New Roman" pitchFamily="18" charset="0"/>
              <a:cs typeface="Times New Roman" pitchFamily="18" charset="0"/>
            </a:endParaRPr>
          </a:p>
          <a:p>
            <a:r>
              <a:rPr lang="fr-FR" u="sng" dirty="0" smtClean="0">
                <a:latin typeface="Times New Roman" pitchFamily="18" charset="0"/>
                <a:cs typeface="Times New Roman" pitchFamily="18" charset="0"/>
              </a:rPr>
              <a:t>L'histoire</a:t>
            </a:r>
            <a:endParaRPr lang="ru-RU" u="sng"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La République démocratique du Congo (RDC) est un État d'Afrique centrale situé à l'équateur, au cœur du continent noir. Jusqu'en 1960, le pays était une colonie de Belgique. Tout près se trouve un pays du même nom, la République du Congo. C'est une ancienne colonie de France. </a:t>
            </a:r>
          </a:p>
          <a:p>
            <a:r>
              <a:rPr lang="fr-FR" dirty="0" smtClean="0">
                <a:latin typeface="Times New Roman" pitchFamily="18" charset="0"/>
                <a:cs typeface="Times New Roman" pitchFamily="18" charset="0"/>
              </a:rPr>
              <a:t>Ils sont souvent confus.</a:t>
            </a:r>
          </a:p>
          <a:p>
            <a:endParaRPr lang="ru-RU"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La RDC est la deuxième (après l'Algérie) en termes de superficie </a:t>
            </a:r>
          </a:p>
          <a:p>
            <a:r>
              <a:rPr lang="fr-FR" dirty="0" smtClean="0">
                <a:latin typeface="Times New Roman" pitchFamily="18" charset="0"/>
                <a:cs typeface="Times New Roman" pitchFamily="18" charset="0"/>
              </a:rPr>
              <a:t>et la quatrième (après le Nigeria, l'Ethiopie et l'Egypte) en termes </a:t>
            </a:r>
          </a:p>
          <a:p>
            <a:r>
              <a:rPr lang="fr-FR" dirty="0" smtClean="0">
                <a:latin typeface="Times New Roman" pitchFamily="18" charset="0"/>
                <a:cs typeface="Times New Roman" pitchFamily="18" charset="0"/>
              </a:rPr>
              <a:t>de population sur le continent africain. La RDC compte 26 provinces,</a:t>
            </a:r>
          </a:p>
          <a:p>
            <a:r>
              <a:rPr lang="fr-FR" dirty="0" smtClean="0">
                <a:latin typeface="Times New Roman" pitchFamily="18" charset="0"/>
                <a:cs typeface="Times New Roman" pitchFamily="18" charset="0"/>
              </a:rPr>
              <a:t> plus de 200 peuples et nationalités, et 242 langues. </a:t>
            </a:r>
          </a:p>
          <a:p>
            <a:r>
              <a:rPr lang="fr-FR" dirty="0" smtClean="0">
                <a:latin typeface="Times New Roman" pitchFamily="18" charset="0"/>
                <a:cs typeface="Times New Roman" pitchFamily="18" charset="0"/>
              </a:rPr>
              <a:t>La population augmente rapidement, aujourd'hui environ 84 millions de personnes.</a:t>
            </a:r>
          </a:p>
          <a:p>
            <a:r>
              <a:rPr lang="fr-FR" dirty="0" smtClean="0">
                <a:latin typeface="Times New Roman" pitchFamily="18" charset="0"/>
                <a:cs typeface="Times New Roman" pitchFamily="18" charset="0"/>
              </a:rPr>
              <a:t> La langue officielle est le français.</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123" name="AutoShape 3" descr="https://www.megaflag.ru/sites/default/files/images/shop/products/flag_kongo_dem_res_new.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5" name="AutoShape 5" descr="https://www.megaflag.ru/sites/default/files/images/shop/products/flag_kongo_dem_res_new.jpg"/>
          <p:cNvSpPr>
            <a:spLocks noChangeAspect="1" noChangeArrowheads="1"/>
          </p:cNvSpPr>
          <p:nvPr/>
        </p:nvSpPr>
        <p:spPr bwMode="auto">
          <a:xfrm>
            <a:off x="155575" y="-2681288"/>
            <a:ext cx="8401050" cy="56007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Содержимое 2"/>
          <p:cNvSpPr txBox="1">
            <a:spLocks/>
          </p:cNvSpPr>
          <p:nvPr/>
        </p:nvSpPr>
        <p:spPr>
          <a:xfrm>
            <a:off x="0" y="4929198"/>
            <a:ext cx="5286380" cy="1928802"/>
          </a:xfrm>
          <a:prstGeom prst="rect">
            <a:avLst/>
          </a:prstGeom>
        </p:spPr>
        <p:txBody>
          <a:bodyPr>
            <a:normAutofit/>
          </a:bodyPr>
          <a:lstStyle/>
          <a:p>
            <a:pPr marL="342900" lvl="0" indent="-342900">
              <a:spcBef>
                <a:spcPct val="20000"/>
              </a:spcBef>
              <a:buClr>
                <a:schemeClr val="accent1"/>
              </a:buClr>
              <a:buSzPct val="70000"/>
              <a:defRPr/>
            </a:pPr>
            <a:endParaRPr kumimoji="0" lang="ru-RU"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10" name="Заголовок 1"/>
          <p:cNvSpPr txBox="1">
            <a:spLocks/>
          </p:cNvSpPr>
          <p:nvPr/>
        </p:nvSpPr>
        <p:spPr>
          <a:xfrm>
            <a:off x="0" y="3500438"/>
            <a:ext cx="4714876" cy="500066"/>
          </a:xfrm>
          <a:prstGeom prst="rect">
            <a:avLst/>
          </a:prstGeom>
        </p:spPr>
        <p:txBody>
          <a:bodyPr/>
          <a:lstStyle/>
          <a:p>
            <a:pPr lvl="0" algn="ctr">
              <a:spcBef>
                <a:spcPct val="0"/>
              </a:spcBef>
              <a:defRPr/>
            </a:pPr>
            <a:endParaRPr kumimoji="0" lang="ru-RU" b="0" i="0" u="sng" strike="noStrike" kern="1200" cap="all" spc="0" normalizeH="0" baseline="0" noProof="0" dirty="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p:txBody>
      </p:sp>
      <p:sp>
        <p:nvSpPr>
          <p:cNvPr id="11" name="Прямоугольник 10"/>
          <p:cNvSpPr/>
          <p:nvPr/>
        </p:nvSpPr>
        <p:spPr>
          <a:xfrm>
            <a:off x="0" y="4000504"/>
            <a:ext cx="9144000" cy="2862322"/>
          </a:xfrm>
          <a:prstGeom prst="rect">
            <a:avLst/>
          </a:prstGeom>
        </p:spPr>
        <p:txBody>
          <a:bodyPr wrap="square">
            <a:spAutoFit/>
          </a:bodyPr>
          <a:lstStyle/>
          <a:p>
            <a:r>
              <a:rPr lang="en-US" b="1" dirty="0" smtClean="0"/>
              <a:t>African clothing</a:t>
            </a:r>
            <a:r>
              <a:rPr lang="en-US" dirty="0" smtClean="0"/>
              <a:t> is the traditional </a:t>
            </a:r>
            <a:r>
              <a:rPr lang="en-US" dirty="0" smtClean="0">
                <a:solidFill>
                  <a:schemeClr val="tx1">
                    <a:lumMod val="95000"/>
                    <a:lumOff val="5000"/>
                  </a:schemeClr>
                </a:solidFill>
                <a:hlinkClick r:id="rId2" tooltip="Clothing"/>
              </a:rPr>
              <a:t>clothing</a:t>
            </a:r>
            <a:r>
              <a:rPr lang="en-US" dirty="0" smtClean="0">
                <a:solidFill>
                  <a:schemeClr val="tx1">
                    <a:lumMod val="95000"/>
                    <a:lumOff val="5000"/>
                  </a:schemeClr>
                </a:solidFill>
              </a:rPr>
              <a:t> worn by the people</a:t>
            </a:r>
          </a:p>
          <a:p>
            <a:r>
              <a:rPr lang="en-US" dirty="0" smtClean="0">
                <a:solidFill>
                  <a:schemeClr val="tx1">
                    <a:lumMod val="95000"/>
                    <a:lumOff val="5000"/>
                  </a:schemeClr>
                </a:solidFill>
              </a:rPr>
              <a:t> of </a:t>
            </a:r>
            <a:r>
              <a:rPr lang="en-US" dirty="0" smtClean="0">
                <a:solidFill>
                  <a:schemeClr val="tx1">
                    <a:lumMod val="95000"/>
                    <a:lumOff val="5000"/>
                  </a:schemeClr>
                </a:solidFill>
                <a:hlinkClick r:id="rId3" tooltip="Africa"/>
              </a:rPr>
              <a:t>Africa</a:t>
            </a:r>
            <a:r>
              <a:rPr lang="en-US" dirty="0" smtClean="0">
                <a:solidFill>
                  <a:schemeClr val="tx1">
                    <a:lumMod val="95000"/>
                    <a:lumOff val="5000"/>
                  </a:schemeClr>
                </a:solidFill>
              </a:rPr>
              <a:t>. In all instances except rural areas these traditional </a:t>
            </a:r>
          </a:p>
          <a:p>
            <a:r>
              <a:rPr lang="en-US" dirty="0" smtClean="0">
                <a:solidFill>
                  <a:schemeClr val="tx1">
                    <a:lumMod val="95000"/>
                    <a:lumOff val="5000"/>
                  </a:schemeClr>
                </a:solidFill>
              </a:rPr>
              <a:t>garments have been replaced by Western clothing introduced </a:t>
            </a:r>
          </a:p>
          <a:p>
            <a:r>
              <a:rPr lang="en-US" dirty="0" smtClean="0">
                <a:solidFill>
                  <a:schemeClr val="tx1">
                    <a:lumMod val="95000"/>
                    <a:lumOff val="5000"/>
                  </a:schemeClr>
                </a:solidFill>
              </a:rPr>
              <a:t>by European colonialists.</a:t>
            </a:r>
            <a:endParaRPr lang="ru-RU" dirty="0" smtClean="0">
              <a:solidFill>
                <a:schemeClr val="tx1">
                  <a:lumMod val="95000"/>
                  <a:lumOff val="5000"/>
                </a:schemeClr>
              </a:solidFill>
            </a:endParaRPr>
          </a:p>
          <a:p>
            <a:pPr fontAlgn="base"/>
            <a:r>
              <a:rPr lang="en-US" dirty="0" smtClean="0">
                <a:solidFill>
                  <a:schemeClr val="tx1">
                    <a:lumMod val="95000"/>
                    <a:lumOff val="5000"/>
                  </a:schemeClr>
                </a:solidFill>
              </a:rPr>
              <a:t>African clothing and </a:t>
            </a:r>
            <a:r>
              <a:rPr lang="en-US" dirty="0" smtClean="0">
                <a:solidFill>
                  <a:schemeClr val="tx1">
                    <a:lumMod val="95000"/>
                    <a:lumOff val="5000"/>
                  </a:schemeClr>
                </a:solidFill>
                <a:hlinkClick r:id="rId4" tooltip="Fashion"/>
              </a:rPr>
              <a:t>fashion</a:t>
            </a:r>
            <a:r>
              <a:rPr lang="en-US" dirty="0" smtClean="0">
                <a:solidFill>
                  <a:schemeClr val="tx1">
                    <a:lumMod val="95000"/>
                    <a:lumOff val="5000"/>
                  </a:schemeClr>
                </a:solidFill>
              </a:rPr>
              <a:t> is a diverse </a:t>
            </a:r>
            <a:r>
              <a:rPr lang="en-US" dirty="0" smtClean="0"/>
              <a:t>topic that is able to </a:t>
            </a:r>
          </a:p>
          <a:p>
            <a:pPr fontAlgn="base"/>
            <a:r>
              <a:rPr lang="en-US" dirty="0" smtClean="0"/>
              <a:t>provide a look into different African cultures. Clothing varies </a:t>
            </a:r>
          </a:p>
          <a:p>
            <a:pPr fontAlgn="base"/>
            <a:r>
              <a:rPr lang="en-US" dirty="0" smtClean="0"/>
              <a:t>from brightly colored textiles, to abstractly embroidered robes, </a:t>
            </a:r>
          </a:p>
          <a:p>
            <a:pPr fontAlgn="base"/>
            <a:r>
              <a:rPr lang="en-US" dirty="0" smtClean="0"/>
              <a:t>to colorful beaded bracelets and necklaces. </a:t>
            </a:r>
          </a:p>
          <a:p>
            <a:pPr fontAlgn="base"/>
            <a:r>
              <a:rPr lang="en-US" dirty="0" smtClean="0"/>
              <a:t>Since Africa is such a large and diverse continent, </a:t>
            </a:r>
            <a:r>
              <a:rPr lang="ru-RU" dirty="0" err="1" smtClean="0"/>
              <a:t>c</a:t>
            </a:r>
            <a:r>
              <a:rPr lang="en-US" dirty="0" err="1" smtClean="0"/>
              <a:t>lothing</a:t>
            </a:r>
            <a:endParaRPr lang="en-US" dirty="0" smtClean="0"/>
          </a:p>
          <a:p>
            <a:pPr fontAlgn="base"/>
            <a:r>
              <a:rPr lang="en-US" dirty="0" smtClean="0"/>
              <a:t> differs throughout each country. </a:t>
            </a:r>
            <a:endParaRPr lang="ru-RU" dirty="0" smtClean="0"/>
          </a:p>
        </p:txBody>
      </p:sp>
      <p:pic>
        <p:nvPicPr>
          <p:cNvPr id="13" name="Рисунок 12" descr="IMG-20191124-WA0019.jpg"/>
          <p:cNvPicPr>
            <a:picLocks noChangeAspect="1"/>
          </p:cNvPicPr>
          <p:nvPr/>
        </p:nvPicPr>
        <p:blipFill>
          <a:blip r:embed="rId5"/>
          <a:stretch>
            <a:fillRect/>
          </a:stretch>
        </p:blipFill>
        <p:spPr>
          <a:xfrm>
            <a:off x="6500826" y="1714488"/>
            <a:ext cx="2643174" cy="45720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1000100" y="0"/>
            <a:ext cx="814390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820DE"/>
                </a:solidFill>
                <a:effectLst/>
                <a:latin typeface="Times New Roman" pitchFamily="18" charset="0"/>
                <a:ea typeface="Times New Roman" pitchFamily="18" charset="0"/>
                <a:cs typeface="Times New Roman" pitchFamily="18" charset="0"/>
              </a:rPr>
              <a:t>1. Easy to incorporate into your every day style</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Over recent years, African fashion has grown in popularity with many fantastic designers and bloggers in this area. The best thing is, you can really make it unique to your sense of style. There's an outfit for every occasion - whether you want to go casual, add color to your work wardrobe or have a friends wedding coming up - you can dress your outfit up or down to create the desired result.</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IMG-20191124-WA0023.jpg"/>
          <p:cNvPicPr>
            <a:picLocks noChangeAspect="1"/>
          </p:cNvPicPr>
          <p:nvPr/>
        </p:nvPicPr>
        <p:blipFill>
          <a:blip r:embed="rId2"/>
          <a:stretch>
            <a:fillRect/>
          </a:stretch>
        </p:blipFill>
        <p:spPr>
          <a:xfrm>
            <a:off x="5143504" y="1857364"/>
            <a:ext cx="3429024" cy="4143404"/>
          </a:xfrm>
          <a:prstGeom prst="rect">
            <a:avLst/>
          </a:prstGeom>
        </p:spPr>
      </p:pic>
      <p:pic>
        <p:nvPicPr>
          <p:cNvPr id="6" name="Рисунок 5" descr="IMG-20191124-WA0030.jpg"/>
          <p:cNvPicPr>
            <a:picLocks noChangeAspect="1"/>
          </p:cNvPicPr>
          <p:nvPr/>
        </p:nvPicPr>
        <p:blipFill>
          <a:blip r:embed="rId3"/>
          <a:stretch>
            <a:fillRect/>
          </a:stretch>
        </p:blipFill>
        <p:spPr>
          <a:xfrm>
            <a:off x="1428728" y="1857364"/>
            <a:ext cx="3143272" cy="41434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000100" y="0"/>
            <a:ext cx="814390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820DE"/>
                </a:solidFill>
                <a:effectLst/>
                <a:latin typeface="Times New Roman" pitchFamily="18" charset="0"/>
                <a:ea typeface="Times New Roman" pitchFamily="18" charset="0"/>
                <a:cs typeface="Times New Roman" pitchFamily="18" charset="0"/>
              </a:rPr>
              <a:t>2. Bright, bold and beautiful</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One of the best things about African fashion is the array of bold statement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colours</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and prints. You can either make your whole outfit bright, bold and beautiful or just choose a statement piece to incorporate into your look to add a new element of interest to that black blouse. Whether that is through a pair of shoes, stunning necklace or a flowing skirt, the end result is as fantastic as ever.</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Perhaps the best thing about the variety of colors is that you can really match it to your personality and play around with the right tones that complement you and your skin tone the best.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IMG-20191124-WA0033.jpg"/>
          <p:cNvPicPr>
            <a:picLocks noChangeAspect="1"/>
          </p:cNvPicPr>
          <p:nvPr/>
        </p:nvPicPr>
        <p:blipFill>
          <a:blip r:embed="rId2"/>
          <a:stretch>
            <a:fillRect/>
          </a:stretch>
        </p:blipFill>
        <p:spPr>
          <a:xfrm>
            <a:off x="1571604" y="2714596"/>
            <a:ext cx="2714643" cy="4143404"/>
          </a:xfrm>
          <a:prstGeom prst="rect">
            <a:avLst/>
          </a:prstGeom>
        </p:spPr>
      </p:pic>
      <p:pic>
        <p:nvPicPr>
          <p:cNvPr id="4" name="Рисунок 3" descr="IMG-20191124-WA0026.jpg"/>
          <p:cNvPicPr>
            <a:picLocks noChangeAspect="1"/>
          </p:cNvPicPr>
          <p:nvPr/>
        </p:nvPicPr>
        <p:blipFill>
          <a:blip r:embed="rId3"/>
          <a:stretch>
            <a:fillRect/>
          </a:stretch>
        </p:blipFill>
        <p:spPr>
          <a:xfrm>
            <a:off x="4929191" y="2643182"/>
            <a:ext cx="2643206" cy="421481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000100" y="0"/>
            <a:ext cx="81439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820DE"/>
                </a:solidFill>
                <a:effectLst/>
                <a:latin typeface="Times New Roman" pitchFamily="18" charset="0"/>
                <a:ea typeface="Times New Roman" pitchFamily="18" charset="0"/>
                <a:cs typeface="Times New Roman" pitchFamily="18" charset="0"/>
              </a:rPr>
              <a:t>3. Prints Galore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African fashion is a lot more interesting with many different prints to choose from and all with a different meaning.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The prints are used tell stories, proverbs and traditional tales.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IMG-20191124-WA0028.jpg"/>
          <p:cNvPicPr>
            <a:picLocks noChangeAspect="1"/>
          </p:cNvPicPr>
          <p:nvPr/>
        </p:nvPicPr>
        <p:blipFill>
          <a:blip r:embed="rId2"/>
          <a:stretch>
            <a:fillRect/>
          </a:stretch>
        </p:blipFill>
        <p:spPr>
          <a:xfrm>
            <a:off x="2143108" y="1357298"/>
            <a:ext cx="4857784" cy="55007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1000100" y="0"/>
            <a:ext cx="7929618"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820DE"/>
                </a:solidFill>
                <a:effectLst/>
                <a:latin typeface="Times New Roman" pitchFamily="18" charset="0"/>
                <a:ea typeface="Times New Roman" pitchFamily="18" charset="0"/>
                <a:cs typeface="Times New Roman" pitchFamily="18" charset="0"/>
              </a:rPr>
              <a:t>4. Dress to Impress</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With African fashion in your wardrobe, there are never ending options to dress up your outfit, whatever the occasion.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For example if you fancy going out in your little black dress, breathe some new life into it by adding a focal point such as a sash, scarf or printed headband.</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9155" name="Picture 3" descr="&amp;Kcy;&amp;acy;&amp;rcy;&amp;tcy;&amp;icy;&amp;ncy;&amp;kcy;&amp;icy; &amp;pcy;&amp;ocy; &amp;zcy;&amp;acy;&amp;pcy;&amp;rcy;&amp;ocy;&amp;scy;&amp;ucy; &amp;acy;&amp;fcy;&amp;rcy;&amp;icy;&amp;kcy;&amp;acy;&amp;ncy;&amp;scy;&amp;kcy;&amp;acy;&amp;yacy; &amp;mcy;&amp;ocy;&amp;dcy;&amp;acy;"/>
          <p:cNvPicPr>
            <a:picLocks noChangeAspect="1" noChangeArrowheads="1"/>
          </p:cNvPicPr>
          <p:nvPr/>
        </p:nvPicPr>
        <p:blipFill>
          <a:blip r:embed="rId2"/>
          <a:srcRect/>
          <a:stretch>
            <a:fillRect/>
          </a:stretch>
        </p:blipFill>
        <p:spPr bwMode="auto">
          <a:xfrm>
            <a:off x="2357422" y="2357430"/>
            <a:ext cx="5000660" cy="315278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1000100" y="0"/>
            <a:ext cx="81439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en-US" sz="2000" b="1" dirty="0" smtClean="0">
                <a:solidFill>
                  <a:schemeClr val="bg2">
                    <a:lumMod val="50000"/>
                  </a:schemeClr>
                </a:solidFill>
                <a:latin typeface="Times New Roman" pitchFamily="18" charset="0"/>
                <a:cs typeface="Times New Roman" pitchFamily="18" charset="0"/>
              </a:rPr>
              <a:t>5. Easy to put together </a:t>
            </a:r>
            <a:endParaRPr lang="ru-RU" sz="2000" dirty="0" smtClean="0">
              <a:solidFill>
                <a:schemeClr val="bg2">
                  <a:lumMod val="50000"/>
                </a:schemeClr>
              </a:solidFill>
              <a:latin typeface="Times New Roman" pitchFamily="18" charset="0"/>
              <a:cs typeface="Times New Roman" pitchFamily="18" charset="0"/>
            </a:endParaRPr>
          </a:p>
          <a:p>
            <a:pPr fontAlgn="base"/>
            <a:r>
              <a:rPr lang="en-US" dirty="0" smtClean="0">
                <a:latin typeface="Times New Roman" pitchFamily="18" charset="0"/>
                <a:cs typeface="Times New Roman" pitchFamily="18" charset="0"/>
              </a:rPr>
              <a:t>Believe us, there is nothing difficult about African fashion. The trick is to subtly add it into your style as little or as much as your personality and fashion statement allows. </a:t>
            </a:r>
            <a:endParaRPr lang="ru-RU" dirty="0">
              <a:latin typeface="Times New Roman" pitchFamily="18" charset="0"/>
              <a:cs typeface="Times New Roman" pitchFamily="18" charset="0"/>
            </a:endParaRPr>
          </a:p>
        </p:txBody>
      </p:sp>
      <p:pic>
        <p:nvPicPr>
          <p:cNvPr id="3" name="Рисунок 2" descr="IMG-20191124-WA0015.jpg"/>
          <p:cNvPicPr>
            <a:picLocks noChangeAspect="1"/>
          </p:cNvPicPr>
          <p:nvPr/>
        </p:nvPicPr>
        <p:blipFill>
          <a:blip r:embed="rId2"/>
          <a:stretch>
            <a:fillRect/>
          </a:stretch>
        </p:blipFill>
        <p:spPr>
          <a:xfrm>
            <a:off x="1000100" y="1285860"/>
            <a:ext cx="2428892" cy="3857652"/>
          </a:xfrm>
          <a:prstGeom prst="rect">
            <a:avLst/>
          </a:prstGeom>
        </p:spPr>
      </p:pic>
      <p:pic>
        <p:nvPicPr>
          <p:cNvPr id="4" name="Рисунок 3" descr="IMG-20191124-WA0011.jpg"/>
          <p:cNvPicPr>
            <a:picLocks noChangeAspect="1"/>
          </p:cNvPicPr>
          <p:nvPr/>
        </p:nvPicPr>
        <p:blipFill>
          <a:blip r:embed="rId3"/>
          <a:stretch>
            <a:fillRect/>
          </a:stretch>
        </p:blipFill>
        <p:spPr>
          <a:xfrm>
            <a:off x="3571868" y="1928802"/>
            <a:ext cx="2714644" cy="4286280"/>
          </a:xfrm>
          <a:prstGeom prst="rect">
            <a:avLst/>
          </a:prstGeom>
        </p:spPr>
      </p:pic>
      <p:pic>
        <p:nvPicPr>
          <p:cNvPr id="5" name="Рисунок 4" descr="IMG-20191124-WA0020.jpg"/>
          <p:cNvPicPr>
            <a:picLocks noChangeAspect="1"/>
          </p:cNvPicPr>
          <p:nvPr/>
        </p:nvPicPr>
        <p:blipFill>
          <a:blip r:embed="rId4"/>
          <a:stretch>
            <a:fillRect/>
          </a:stretch>
        </p:blipFill>
        <p:spPr>
          <a:xfrm>
            <a:off x="6500826" y="2928934"/>
            <a:ext cx="2643174" cy="371475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3286116" y="785794"/>
            <a:ext cx="5857884"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19324A"/>
                </a:solidFill>
                <a:effectLst/>
                <a:latin typeface="Times New Roman" pitchFamily="18" charset="0"/>
                <a:ea typeface="Times New Roman" pitchFamily="18" charset="0"/>
                <a:cs typeface="Times New Roman" pitchFamily="18" charset="0"/>
              </a:rPr>
              <a:t>Different tribes throughout the continent pride themselves on their national dress which they use for ceremonies and special occasions.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19324A"/>
                </a:solidFill>
                <a:effectLst/>
                <a:latin typeface="Times New Roman" pitchFamily="18" charset="0"/>
                <a:ea typeface="Times New Roman" pitchFamily="18" charset="0"/>
                <a:cs typeface="Times New Roman" pitchFamily="18" charset="0"/>
              </a:rPr>
              <a:t>There are many varied styles of dress and the type of cloth plays an integral role in fashioning the garment. The fabric often reflects the society in general as well as the status of individuals or groups within that community.</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19324A"/>
                </a:solidFill>
                <a:effectLst/>
                <a:latin typeface="Times New Roman" pitchFamily="18" charset="0"/>
                <a:ea typeface="Times New Roman" pitchFamily="18" charset="0"/>
                <a:cs typeface="Times New Roman" pitchFamily="18" charset="0"/>
              </a:rPr>
              <a:t>In some instances traditional robes have been replaced or influenced by foreign cultures, like colonial impact or western popular dress code.</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 evolution of dress in Africa is very difficult to trace due to the lack of written word and actual historical evidence. Much is pieced together from various sources like traditional robes being handed down to present day tribal members, word of mouth (oral history), theater (masquerades) and from art and artifacts which show sculptural representations of dress.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IMG-20191124-WA0032.jpg"/>
          <p:cNvPicPr>
            <a:picLocks noChangeAspect="1"/>
          </p:cNvPicPr>
          <p:nvPr/>
        </p:nvPicPr>
        <p:blipFill>
          <a:blip r:embed="rId2"/>
          <a:srcRect l="9091" r="22727"/>
          <a:stretch>
            <a:fillRect/>
          </a:stretch>
        </p:blipFill>
        <p:spPr>
          <a:xfrm>
            <a:off x="357158" y="1071546"/>
            <a:ext cx="2928958" cy="5572140"/>
          </a:xfrm>
          <a:prstGeom prst="rect">
            <a:avLst/>
          </a:prstGeom>
        </p:spPr>
      </p:pic>
      <p:sp>
        <p:nvSpPr>
          <p:cNvPr id="4" name="Прямоугольник 3"/>
          <p:cNvSpPr/>
          <p:nvPr/>
        </p:nvSpPr>
        <p:spPr>
          <a:xfrm>
            <a:off x="1000100" y="0"/>
            <a:ext cx="5643602" cy="646331"/>
          </a:xfrm>
          <a:prstGeom prst="rect">
            <a:avLst/>
          </a:prstGeom>
        </p:spPr>
        <p:txBody>
          <a:bodyPr wrap="square">
            <a:spAutoFit/>
          </a:bodyPr>
          <a:lstStyle/>
          <a:p>
            <a:pPr lvl="0" indent="450850" algn="just" fontAlgn="base">
              <a:spcBef>
                <a:spcPct val="0"/>
              </a:spcBef>
              <a:spcAft>
                <a:spcPct val="0"/>
              </a:spcAft>
            </a:pPr>
            <a:r>
              <a:rPr lang="en-US" dirty="0" smtClean="0">
                <a:solidFill>
                  <a:srgbClr val="000000"/>
                </a:solidFill>
                <a:latin typeface="Times New Roman" pitchFamily="18" charset="0"/>
                <a:ea typeface="Times New Roman" pitchFamily="18" charset="0"/>
                <a:cs typeface="Times New Roman" pitchFamily="18" charset="0"/>
              </a:rPr>
              <a:t>African clothing commonly refers to the traditional clothing worn by the people of Africa. </a:t>
            </a:r>
            <a:endParaRPr lang="ru-RU" dirty="0" smtClean="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0"/>
            <a:ext cx="8143900" cy="5632311"/>
          </a:xfrm>
          <a:prstGeom prst="rect">
            <a:avLst/>
          </a:prstGeom>
        </p:spPr>
        <p:txBody>
          <a:bodyPr wrap="square">
            <a:spAutoFit/>
          </a:bodyPr>
          <a:lstStyle/>
          <a:p>
            <a:pPr algn="just"/>
            <a:r>
              <a:rPr lang="en-US" dirty="0" smtClean="0">
                <a:latin typeface="Times New Roman" pitchFamily="18" charset="0"/>
                <a:cs typeface="Times New Roman" pitchFamily="18" charset="0"/>
              </a:rPr>
              <a:t>IMAGERY on clothing or traditional attire worn in most African countries has different meanings.</a:t>
            </a:r>
          </a:p>
          <a:p>
            <a:pPr algn="just"/>
            <a:r>
              <a:rPr lang="en-US" dirty="0" smtClean="0">
                <a:latin typeface="Times New Roman" pitchFamily="18" charset="0"/>
                <a:cs typeface="Times New Roman" pitchFamily="18" charset="0"/>
              </a:rPr>
              <a:t>At funerals or weddings, different attires are worn with different symbols.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Chiefs, traditional healers, elderly men and women also wear clothing with different symbols to show their status or positions in society.</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 distinctive feature of traditional African dress is its use of festive </a:t>
            </a:r>
            <a:r>
              <a:rPr lang="en-US" dirty="0" err="1" smtClean="0">
                <a:latin typeface="Times New Roman" pitchFamily="18" charset="0"/>
                <a:cs typeface="Times New Roman" pitchFamily="18" charset="0"/>
              </a:rPr>
              <a:t>colours</a:t>
            </a:r>
            <a:r>
              <a:rPr lang="en-US" dirty="0" smtClean="0">
                <a:latin typeface="Times New Roman" pitchFamily="18" charset="0"/>
                <a:cs typeface="Times New Roman" pitchFamily="18" charset="0"/>
              </a:rPr>
              <a:t>, intricate patterns and figurative symbols to communicate meaning.</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These garments are much more than mere adornment.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They are used not just to praise political heroes, to commemorate historical events or to assert social identities, but also as a form of rhetoric – a channel for the silent projection of argument.</a:t>
            </a:r>
          </a:p>
          <a:p>
            <a:pPr algn="just"/>
            <a:r>
              <a:rPr lang="en-US" dirty="0" smtClean="0">
                <a:latin typeface="Times New Roman" pitchFamily="18" charset="0"/>
                <a:cs typeface="Times New Roman" pitchFamily="18" charset="0"/>
              </a:rPr>
              <a:t>In addition to pictorial symbols, </a:t>
            </a:r>
            <a:r>
              <a:rPr lang="en-US" dirty="0" err="1" smtClean="0">
                <a:latin typeface="Times New Roman" pitchFamily="18" charset="0"/>
                <a:cs typeface="Times New Roman" pitchFamily="18" charset="0"/>
              </a:rPr>
              <a:t>colours</a:t>
            </a:r>
            <a:r>
              <a:rPr lang="en-US" dirty="0" smtClean="0">
                <a:latin typeface="Times New Roman" pitchFamily="18" charset="0"/>
                <a:cs typeface="Times New Roman" pitchFamily="18" charset="0"/>
              </a:rPr>
              <a:t> and writings on the</a:t>
            </a:r>
          </a:p>
          <a:p>
            <a:pPr algn="just"/>
            <a:r>
              <a:rPr lang="en-US" dirty="0" smtClean="0">
                <a:latin typeface="Times New Roman" pitchFamily="18" charset="0"/>
                <a:cs typeface="Times New Roman" pitchFamily="18" charset="0"/>
              </a:rPr>
              <a:t> surface of the cloth, often the cut of a particular African</a:t>
            </a:r>
          </a:p>
          <a:p>
            <a:pPr algn="just"/>
            <a:r>
              <a:rPr lang="en-US" dirty="0" smtClean="0">
                <a:latin typeface="Times New Roman" pitchFamily="18" charset="0"/>
                <a:cs typeface="Times New Roman" pitchFamily="18" charset="0"/>
              </a:rPr>
              <a:t> garment can convey  meaning.</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Traditional dress for the women </a:t>
            </a:r>
          </a:p>
          <a:p>
            <a:pPr algn="just"/>
            <a:r>
              <a:rPr lang="en-US" dirty="0" smtClean="0">
                <a:latin typeface="Times New Roman" pitchFamily="18" charset="0"/>
                <a:cs typeface="Times New Roman" pitchFamily="18" charset="0"/>
              </a:rPr>
              <a:t>                                            includes   various </a:t>
            </a:r>
          </a:p>
          <a:p>
            <a:pPr algn="just"/>
            <a:r>
              <a:rPr lang="en-US" dirty="0" smtClean="0">
                <a:latin typeface="Times New Roman" pitchFamily="18" charset="0"/>
                <a:cs typeface="Times New Roman" pitchFamily="18" charset="0"/>
              </a:rPr>
              <a:t>                                            pieces that signify</a:t>
            </a:r>
          </a:p>
          <a:p>
            <a:pPr algn="just"/>
            <a:r>
              <a:rPr lang="en-US" dirty="0" smtClean="0">
                <a:latin typeface="Times New Roman" pitchFamily="18" charset="0"/>
                <a:cs typeface="Times New Roman" pitchFamily="18" charset="0"/>
              </a:rPr>
              <a:t>                                            age and  marital status.</a:t>
            </a:r>
            <a:endParaRPr lang="ru-RU" dirty="0">
              <a:latin typeface="Times New Roman" pitchFamily="18" charset="0"/>
              <a:cs typeface="Times New Roman" pitchFamily="18" charset="0"/>
            </a:endParaRPr>
          </a:p>
        </p:txBody>
      </p:sp>
      <p:pic>
        <p:nvPicPr>
          <p:cNvPr id="5" name="Рисунок 4" descr="IMG-20191124-WA0012.jpg"/>
          <p:cNvPicPr>
            <a:picLocks noChangeAspect="1"/>
          </p:cNvPicPr>
          <p:nvPr/>
        </p:nvPicPr>
        <p:blipFill>
          <a:blip r:embed="rId2" cstate="print"/>
          <a:stretch>
            <a:fillRect/>
          </a:stretch>
        </p:blipFill>
        <p:spPr>
          <a:xfrm>
            <a:off x="1214414" y="3857628"/>
            <a:ext cx="2071702" cy="3000372"/>
          </a:xfrm>
          <a:prstGeom prst="rect">
            <a:avLst/>
          </a:prstGeom>
        </p:spPr>
      </p:pic>
      <p:pic>
        <p:nvPicPr>
          <p:cNvPr id="6" name="Рисунок 5" descr="IMG-20191124-WA0014.jpg"/>
          <p:cNvPicPr>
            <a:picLocks noChangeAspect="1"/>
          </p:cNvPicPr>
          <p:nvPr/>
        </p:nvPicPr>
        <p:blipFill>
          <a:blip r:embed="rId3" cstate="print"/>
          <a:stretch>
            <a:fillRect/>
          </a:stretch>
        </p:blipFill>
        <p:spPr>
          <a:xfrm>
            <a:off x="7000892" y="2857496"/>
            <a:ext cx="2143108" cy="335756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176</TotalTime>
  <Words>451</Words>
  <Application>Microsoft Office PowerPoint</Application>
  <PresentationFormat>Экран (4:3)</PresentationFormat>
  <Paragraphs>81</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Солнцестояние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БУРЛАКИНА ЕЛЕНА СЕРГЕЕВНА</dc:creator>
  <cp:lastModifiedBy>БУРЛАКИНА ЕЛЕНА СЕРГЕЕВНА</cp:lastModifiedBy>
  <cp:revision>25</cp:revision>
  <dcterms:modified xsi:type="dcterms:W3CDTF">2019-11-29T05:09:39Z</dcterms:modified>
</cp:coreProperties>
</file>